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0" r:id="rId3"/>
    <p:sldId id="257" r:id="rId4"/>
    <p:sldId id="258" r:id="rId5"/>
    <p:sldId id="260" r:id="rId6"/>
    <p:sldId id="261" r:id="rId7"/>
    <p:sldId id="271" r:id="rId8"/>
    <p:sldId id="272" r:id="rId9"/>
    <p:sldId id="273" r:id="rId10"/>
    <p:sldId id="274" r:id="rId11"/>
    <p:sldId id="259" r:id="rId12"/>
    <p:sldId id="268" r:id="rId13"/>
    <p:sldId id="264" r:id="rId14"/>
    <p:sldId id="275"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C9D77-AD20-4771-AA40-EDD2CDDF6ED2}" type="datetimeFigureOut">
              <a:rPr lang="en-US" smtClean="0"/>
              <a:pPr/>
              <a:t>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4A52E-0957-41A9-8625-D1461AA2A55F}" type="slidenum">
              <a:rPr lang="en-US" smtClean="0"/>
              <a:pPr/>
              <a:t>‹#›</a:t>
            </a:fld>
            <a:endParaRPr lang="en-US"/>
          </a:p>
        </p:txBody>
      </p:sp>
    </p:spTree>
    <p:extLst>
      <p:ext uri="{BB962C8B-B14F-4D97-AF65-F5344CB8AC3E}">
        <p14:creationId xmlns:p14="http://schemas.microsoft.com/office/powerpoint/2010/main" val="198942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ih3evm8XoSI&amp;feature=relate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http://dsc.discovery.com/videos/egypts-greatest-discoveries-daily-life-in-egypt.html</a:t>
            </a:r>
          </a:p>
          <a:p>
            <a:endParaRPr lang="en-US" dirty="0"/>
          </a:p>
        </p:txBody>
      </p:sp>
      <p:sp>
        <p:nvSpPr>
          <p:cNvPr id="4" name="Slide Number Placeholder 3"/>
          <p:cNvSpPr>
            <a:spLocks noGrp="1"/>
          </p:cNvSpPr>
          <p:nvPr>
            <p:ph type="sldNum" sz="quarter" idx="10"/>
          </p:nvPr>
        </p:nvSpPr>
        <p:spPr/>
        <p:txBody>
          <a:bodyPr/>
          <a:lstStyle/>
          <a:p>
            <a:fld id="{2944A52E-0957-41A9-8625-D1461AA2A55F}" type="slidenum">
              <a:rPr lang="en-US" smtClean="0"/>
              <a:pPr/>
              <a:t>11</a:t>
            </a:fld>
            <a:endParaRPr lang="en-US"/>
          </a:p>
        </p:txBody>
      </p:sp>
    </p:spTree>
    <p:extLst>
      <p:ext uri="{BB962C8B-B14F-4D97-AF65-F5344CB8AC3E}">
        <p14:creationId xmlns:p14="http://schemas.microsoft.com/office/powerpoint/2010/main" val="47076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http://www.youtube.com/watch?v=ih3evm8XoSI&amp;feature=related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44A52E-0957-41A9-8625-D1461AA2A55F}" type="slidenum">
              <a:rPr lang="en-US" smtClean="0"/>
              <a:pPr/>
              <a:t>13</a:t>
            </a:fld>
            <a:endParaRPr lang="en-US"/>
          </a:p>
        </p:txBody>
      </p:sp>
    </p:spTree>
    <p:extLst>
      <p:ext uri="{BB962C8B-B14F-4D97-AF65-F5344CB8AC3E}">
        <p14:creationId xmlns:p14="http://schemas.microsoft.com/office/powerpoint/2010/main" val="143046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DE95D2-49E7-40FD-8569-E407A27AAEB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E95D2-49E7-40FD-8569-E407A27AAEB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E95D2-49E7-40FD-8569-E407A27AAEB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E95D2-49E7-40FD-8569-E407A27AAEB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DE95D2-49E7-40FD-8569-E407A27AAEB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DE95D2-49E7-40FD-8569-E407A27AAEB6}"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DE95D2-49E7-40FD-8569-E407A27AAEB6}" type="datetimeFigureOut">
              <a:rPr lang="en-US" smtClean="0"/>
              <a:pPr/>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DE95D2-49E7-40FD-8569-E407A27AAEB6}" type="datetimeFigureOut">
              <a:rPr lang="en-US" smtClean="0"/>
              <a:pPr/>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E95D2-49E7-40FD-8569-E407A27AAEB6}" type="datetimeFigureOut">
              <a:rPr lang="en-US" smtClean="0"/>
              <a:pPr/>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E95D2-49E7-40FD-8569-E407A27AAEB6}"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E95D2-49E7-40FD-8569-E407A27AAEB6}"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4B2C-E49F-4AA6-8A57-F7550A523A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E95D2-49E7-40FD-8569-E407A27AAEB6}" type="datetimeFigureOut">
              <a:rPr lang="en-US" smtClean="0"/>
              <a:pPr/>
              <a:t>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24B2C-E49F-4AA6-8A57-F7550A523A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1.gif"/><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Egypt</a:t>
            </a:r>
            <a:endParaRPr lang="en-US" dirty="0"/>
          </a:p>
        </p:txBody>
      </p:sp>
      <p:pic>
        <p:nvPicPr>
          <p:cNvPr id="4" name="Picture 3" descr="King Tut's Tomb.jpg"/>
          <p:cNvPicPr>
            <a:picLocks noChangeAspect="1"/>
          </p:cNvPicPr>
          <p:nvPr/>
        </p:nvPicPr>
        <p:blipFill>
          <a:blip r:embed="rId2" cstate="print"/>
          <a:stretch>
            <a:fillRect/>
          </a:stretch>
        </p:blipFill>
        <p:spPr>
          <a:xfrm>
            <a:off x="2590800" y="1447800"/>
            <a:ext cx="39497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Pyramids and Valley of the Kings</a:t>
            </a:r>
            <a:endParaRPr lang="en-US" dirty="0"/>
          </a:p>
        </p:txBody>
      </p:sp>
      <p:pic>
        <p:nvPicPr>
          <p:cNvPr id="3" name="Picture 2" descr="Pyramids at Giza.jpg"/>
          <p:cNvPicPr>
            <a:picLocks noChangeAspect="1"/>
          </p:cNvPicPr>
          <p:nvPr/>
        </p:nvPicPr>
        <p:blipFill>
          <a:blip r:embed="rId2" cstate="print"/>
          <a:stretch>
            <a:fillRect/>
          </a:stretch>
        </p:blipFill>
        <p:spPr>
          <a:xfrm>
            <a:off x="5791200" y="1295400"/>
            <a:ext cx="3148013" cy="2292997"/>
          </a:xfrm>
          <a:prstGeom prst="rect">
            <a:avLst/>
          </a:prstGeom>
        </p:spPr>
      </p:pic>
      <p:sp>
        <p:nvSpPr>
          <p:cNvPr id="4" name="TextBox 3"/>
          <p:cNvSpPr txBox="1"/>
          <p:nvPr/>
        </p:nvSpPr>
        <p:spPr>
          <a:xfrm>
            <a:off x="152400" y="1371600"/>
            <a:ext cx="5410200" cy="1107996"/>
          </a:xfrm>
          <a:prstGeom prst="rect">
            <a:avLst/>
          </a:prstGeom>
          <a:noFill/>
        </p:spPr>
        <p:txBody>
          <a:bodyPr wrap="square" rtlCol="0">
            <a:spAutoFit/>
          </a:bodyPr>
          <a:lstStyle/>
          <a:p>
            <a:r>
              <a:rPr lang="en-US" sz="2200" dirty="0" smtClean="0"/>
              <a:t>Pharaohs were buried in pyramids during the Old Kingdom and the </a:t>
            </a:r>
            <a:r>
              <a:rPr lang="en-US" sz="2200" b="1" dirty="0" smtClean="0"/>
              <a:t>Valley of the Kings </a:t>
            </a:r>
            <a:r>
              <a:rPr lang="en-US" sz="2200" dirty="0" smtClean="0"/>
              <a:t>during the New Kingdom</a:t>
            </a:r>
            <a:r>
              <a:rPr lang="en-US" sz="2200" b="1" dirty="0" smtClean="0"/>
              <a:t>.</a:t>
            </a:r>
            <a:endParaRPr lang="en-US" sz="2200" dirty="0"/>
          </a:p>
        </p:txBody>
      </p:sp>
      <p:pic>
        <p:nvPicPr>
          <p:cNvPr id="5" name="Picture 4" descr="Valley_of_the_Kings_(Luxor,_Egypt).jpg"/>
          <p:cNvPicPr>
            <a:picLocks noChangeAspect="1"/>
          </p:cNvPicPr>
          <p:nvPr/>
        </p:nvPicPr>
        <p:blipFill>
          <a:blip r:embed="rId3" cstate="print"/>
          <a:stretch>
            <a:fillRect/>
          </a:stretch>
        </p:blipFill>
        <p:spPr>
          <a:xfrm>
            <a:off x="5344886" y="2057400"/>
            <a:ext cx="3265714" cy="2514600"/>
          </a:xfrm>
          <a:prstGeom prst="rect">
            <a:avLst/>
          </a:prstGeom>
        </p:spPr>
      </p:pic>
      <p:pic>
        <p:nvPicPr>
          <p:cNvPr id="6" name="Picture 5" descr="250px-Egypt_KV62_01.jpg"/>
          <p:cNvPicPr>
            <a:picLocks noChangeAspect="1"/>
          </p:cNvPicPr>
          <p:nvPr/>
        </p:nvPicPr>
        <p:blipFill>
          <a:blip r:embed="rId4" cstate="print"/>
          <a:stretch>
            <a:fillRect/>
          </a:stretch>
        </p:blipFill>
        <p:spPr>
          <a:xfrm>
            <a:off x="228600" y="4191000"/>
            <a:ext cx="3276600" cy="2464004"/>
          </a:xfrm>
          <a:prstGeom prst="rect">
            <a:avLst/>
          </a:prstGeom>
        </p:spPr>
      </p:pic>
      <p:sp>
        <p:nvSpPr>
          <p:cNvPr id="7" name="TextBox 6"/>
          <p:cNvSpPr txBox="1"/>
          <p:nvPr/>
        </p:nvSpPr>
        <p:spPr>
          <a:xfrm>
            <a:off x="152400" y="2590800"/>
            <a:ext cx="5715000" cy="769441"/>
          </a:xfrm>
          <a:prstGeom prst="rect">
            <a:avLst/>
          </a:prstGeom>
          <a:noFill/>
        </p:spPr>
        <p:txBody>
          <a:bodyPr wrap="square" rtlCol="0">
            <a:spAutoFit/>
          </a:bodyPr>
          <a:lstStyle/>
          <a:p>
            <a:r>
              <a:rPr lang="en-US" sz="2200" dirty="0" smtClean="0"/>
              <a:t>Inside the tombs of the pharaohs were elaborate wall paintings depicting the gods.  </a:t>
            </a:r>
            <a:endParaRPr lang="en-US" sz="2200" dirty="0"/>
          </a:p>
        </p:txBody>
      </p:sp>
      <p:sp>
        <p:nvSpPr>
          <p:cNvPr id="8" name="TextBox 7"/>
          <p:cNvSpPr txBox="1"/>
          <p:nvPr/>
        </p:nvSpPr>
        <p:spPr>
          <a:xfrm>
            <a:off x="228600" y="3505200"/>
            <a:ext cx="5715000" cy="769441"/>
          </a:xfrm>
          <a:prstGeom prst="rect">
            <a:avLst/>
          </a:prstGeom>
          <a:noFill/>
        </p:spPr>
        <p:txBody>
          <a:bodyPr wrap="square" rtlCol="0">
            <a:spAutoFit/>
          </a:bodyPr>
          <a:lstStyle/>
          <a:p>
            <a:r>
              <a:rPr lang="en-US" sz="2200" dirty="0" smtClean="0"/>
              <a:t>In addition, the pharaohs were buried with treasures to bring to the afterlife.  </a:t>
            </a:r>
            <a:endParaRPr lang="en-US" sz="2200" dirty="0"/>
          </a:p>
        </p:txBody>
      </p:sp>
      <p:sp>
        <p:nvSpPr>
          <p:cNvPr id="12" name="TextBox 11"/>
          <p:cNvSpPr txBox="1"/>
          <p:nvPr/>
        </p:nvSpPr>
        <p:spPr>
          <a:xfrm>
            <a:off x="4114800" y="4800600"/>
            <a:ext cx="4876800" cy="1908215"/>
          </a:xfrm>
          <a:prstGeom prst="rect">
            <a:avLst/>
          </a:prstGeom>
          <a:noFill/>
        </p:spPr>
        <p:txBody>
          <a:bodyPr wrap="square" rtlCol="0">
            <a:spAutoFit/>
          </a:bodyPr>
          <a:lstStyle/>
          <a:p>
            <a:r>
              <a:rPr lang="en-US" sz="2200" dirty="0" smtClean="0"/>
              <a:t>Tomb raiders stole most of the treasures from the pharaoh’s tombs in the Valley of the Kings.  </a:t>
            </a:r>
          </a:p>
          <a:p>
            <a:endParaRPr lang="en-US" sz="800" dirty="0"/>
          </a:p>
          <a:p>
            <a:r>
              <a:rPr lang="en-US" sz="2200" dirty="0" smtClean="0"/>
              <a:t>However, one was left untouched – King </a:t>
            </a:r>
            <a:r>
              <a:rPr lang="en-US" sz="2200" dirty="0" err="1" smtClean="0"/>
              <a:t>Tut’s</a:t>
            </a:r>
            <a:r>
              <a:rPr lang="en-US" sz="2200" dirty="0" smtClean="0"/>
              <a:t> tomb.</a:t>
            </a:r>
            <a:endParaRPr lang="en-US" sz="2200" dirty="0"/>
          </a:p>
        </p:txBody>
      </p:sp>
      <p:pic>
        <p:nvPicPr>
          <p:cNvPr id="13" name="Picture 12" descr="Pharaoh.jpg"/>
          <p:cNvPicPr>
            <a:picLocks noChangeAspect="1"/>
          </p:cNvPicPr>
          <p:nvPr/>
        </p:nvPicPr>
        <p:blipFill>
          <a:blip r:embed="rId5" cstate="print"/>
          <a:stretch>
            <a:fillRect/>
          </a:stretch>
        </p:blipFill>
        <p:spPr>
          <a:xfrm>
            <a:off x="2743200" y="4800600"/>
            <a:ext cx="1350963" cy="187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ppt_x</p:attrName>
                                        </p:attrNameLst>
                                      </p:cBhvr>
                                      <p:tavLst>
                                        <p:tav tm="0">
                                          <p:val>
                                            <p:strVal val="#ppt_x-.2"/>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ppt_x</p:attrName>
                                        </p:attrNameLst>
                                      </p:cBhvr>
                                      <p:tavLst>
                                        <p:tav tm="0">
                                          <p:val>
                                            <p:strVal val="#ppt_x-.2"/>
                                          </p:val>
                                        </p:tav>
                                        <p:tav tm="100000">
                                          <p:val>
                                            <p:strVal val="#ppt_x"/>
                                          </p:val>
                                        </p:tav>
                                      </p:tavLst>
                                    </p:anim>
                                    <p:anim calcmode="lin" valueType="num">
                                      <p:cBhvr>
                                        <p:cTn id="5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ppt_x</p:attrName>
                                        </p:attrNameLst>
                                      </p:cBhvr>
                                      <p:tavLst>
                                        <p:tav tm="0">
                                          <p:val>
                                            <p:strVal val="#ppt_x-.2"/>
                                          </p:val>
                                        </p:tav>
                                        <p:tav tm="100000">
                                          <p:val>
                                            <p:strVal val="#ppt_x"/>
                                          </p:val>
                                        </p:tav>
                                      </p:tavLst>
                                    </p:anim>
                                    <p:anim calcmode="lin" valueType="num">
                                      <p:cBhvr>
                                        <p:cTn id="5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Life in Egypt</a:t>
            </a:r>
            <a:endParaRPr lang="en-US" dirty="0"/>
          </a:p>
        </p:txBody>
      </p:sp>
      <p:sp>
        <p:nvSpPr>
          <p:cNvPr id="5" name="TextBox 4"/>
          <p:cNvSpPr txBox="1"/>
          <p:nvPr/>
        </p:nvSpPr>
        <p:spPr>
          <a:xfrm>
            <a:off x="3276600" y="990600"/>
            <a:ext cx="5715000" cy="769441"/>
          </a:xfrm>
          <a:prstGeom prst="rect">
            <a:avLst/>
          </a:prstGeom>
          <a:noFill/>
        </p:spPr>
        <p:txBody>
          <a:bodyPr wrap="square" rtlCol="0">
            <a:spAutoFit/>
          </a:bodyPr>
          <a:lstStyle/>
          <a:p>
            <a:r>
              <a:rPr lang="en-US" sz="2200" dirty="0" smtClean="0"/>
              <a:t>Like Mesopotamia, Egypt also used a </a:t>
            </a:r>
            <a:r>
              <a:rPr lang="en-US" sz="2200" b="1" dirty="0" smtClean="0"/>
              <a:t>class system.</a:t>
            </a:r>
            <a:r>
              <a:rPr lang="en-US" sz="2200" dirty="0" smtClean="0"/>
              <a:t>  </a:t>
            </a:r>
            <a:endParaRPr lang="en-US" sz="2200" dirty="0"/>
          </a:p>
        </p:txBody>
      </p:sp>
      <p:sp>
        <p:nvSpPr>
          <p:cNvPr id="6" name="TextBox 5"/>
          <p:cNvSpPr txBox="1"/>
          <p:nvPr/>
        </p:nvSpPr>
        <p:spPr>
          <a:xfrm>
            <a:off x="3352800" y="1905000"/>
            <a:ext cx="5562600" cy="769441"/>
          </a:xfrm>
          <a:prstGeom prst="rect">
            <a:avLst/>
          </a:prstGeom>
          <a:noFill/>
        </p:spPr>
        <p:txBody>
          <a:bodyPr wrap="square" rtlCol="0">
            <a:spAutoFit/>
          </a:bodyPr>
          <a:lstStyle/>
          <a:p>
            <a:r>
              <a:rPr lang="en-US" sz="2200" dirty="0" smtClean="0"/>
              <a:t>The </a:t>
            </a:r>
            <a:r>
              <a:rPr lang="en-US" sz="2200" b="1" dirty="0" smtClean="0"/>
              <a:t>Pharaoh</a:t>
            </a:r>
            <a:r>
              <a:rPr lang="en-US" sz="2200" dirty="0" smtClean="0"/>
              <a:t> and ruling family was at the top of society.</a:t>
            </a:r>
            <a:endParaRPr lang="en-US" sz="2200" dirty="0"/>
          </a:p>
        </p:txBody>
      </p:sp>
      <p:sp>
        <p:nvSpPr>
          <p:cNvPr id="7" name="TextBox 6"/>
          <p:cNvSpPr txBox="1"/>
          <p:nvPr/>
        </p:nvSpPr>
        <p:spPr>
          <a:xfrm>
            <a:off x="3352800" y="2743200"/>
            <a:ext cx="5410200" cy="1107996"/>
          </a:xfrm>
          <a:prstGeom prst="rect">
            <a:avLst/>
          </a:prstGeom>
          <a:noFill/>
        </p:spPr>
        <p:txBody>
          <a:bodyPr wrap="square" rtlCol="0">
            <a:spAutoFit/>
          </a:bodyPr>
          <a:lstStyle/>
          <a:p>
            <a:r>
              <a:rPr lang="en-US" sz="2200" dirty="0" smtClean="0"/>
              <a:t>Below the Pharaoh were the noblemen and priests.  Followed by merchants, scribes, and artisans.  </a:t>
            </a:r>
            <a:endParaRPr lang="en-US" sz="2200" dirty="0"/>
          </a:p>
        </p:txBody>
      </p:sp>
      <p:sp>
        <p:nvSpPr>
          <p:cNvPr id="8" name="TextBox 7"/>
          <p:cNvSpPr txBox="1"/>
          <p:nvPr/>
        </p:nvSpPr>
        <p:spPr>
          <a:xfrm>
            <a:off x="304800" y="3962400"/>
            <a:ext cx="4648200" cy="769441"/>
          </a:xfrm>
          <a:prstGeom prst="rect">
            <a:avLst/>
          </a:prstGeom>
          <a:noFill/>
        </p:spPr>
        <p:txBody>
          <a:bodyPr wrap="square" rtlCol="0">
            <a:spAutoFit/>
          </a:bodyPr>
          <a:lstStyle/>
          <a:p>
            <a:r>
              <a:rPr lang="en-US" sz="2200" dirty="0" smtClean="0"/>
              <a:t>Most people were </a:t>
            </a:r>
            <a:r>
              <a:rPr lang="en-US" sz="2200" b="1" dirty="0" smtClean="0"/>
              <a:t>peasant farmers </a:t>
            </a:r>
            <a:r>
              <a:rPr lang="en-US" sz="2200" dirty="0" smtClean="0"/>
              <a:t>and slaves with a terrible life!</a:t>
            </a:r>
            <a:endParaRPr lang="en-US" sz="2200" dirty="0"/>
          </a:p>
        </p:txBody>
      </p:sp>
      <p:sp>
        <p:nvSpPr>
          <p:cNvPr id="9" name="TextBox 8"/>
          <p:cNvSpPr txBox="1"/>
          <p:nvPr/>
        </p:nvSpPr>
        <p:spPr>
          <a:xfrm>
            <a:off x="304800" y="4876800"/>
            <a:ext cx="4495800" cy="1908215"/>
          </a:xfrm>
          <a:prstGeom prst="rect">
            <a:avLst/>
          </a:prstGeom>
          <a:noFill/>
        </p:spPr>
        <p:txBody>
          <a:bodyPr wrap="square" rtlCol="0">
            <a:spAutoFit/>
          </a:bodyPr>
          <a:lstStyle/>
          <a:p>
            <a:r>
              <a:rPr lang="en-US" sz="2200" dirty="0" smtClean="0"/>
              <a:t>Egyptian </a:t>
            </a:r>
            <a:r>
              <a:rPr lang="en-US" sz="2200" b="1" dirty="0" smtClean="0"/>
              <a:t>women</a:t>
            </a:r>
            <a:r>
              <a:rPr lang="en-US" sz="2200" dirty="0" smtClean="0"/>
              <a:t> had a higher status and greater independence than other ancient civilizations.  </a:t>
            </a:r>
          </a:p>
          <a:p>
            <a:endParaRPr lang="en-US" sz="800" dirty="0">
              <a:effectLst>
                <a:outerShdw blurRad="38100" dist="38100" dir="2700000" algn="tl">
                  <a:srgbClr val="000000">
                    <a:alpha val="43137"/>
                  </a:srgbClr>
                </a:outerShdw>
              </a:effectLst>
            </a:endParaRPr>
          </a:p>
          <a:p>
            <a:r>
              <a:rPr lang="en-US" sz="2200" dirty="0" smtClean="0"/>
              <a:t>They could do almost everything that men could do!</a:t>
            </a:r>
            <a:endParaRPr lang="en-US" sz="2200" dirty="0"/>
          </a:p>
        </p:txBody>
      </p:sp>
      <p:pic>
        <p:nvPicPr>
          <p:cNvPr id="10" name="Picture 9" descr="Tomb Painting of Queen Nefertari wife of Ramses II.jpg"/>
          <p:cNvPicPr>
            <a:picLocks noChangeAspect="1"/>
          </p:cNvPicPr>
          <p:nvPr/>
        </p:nvPicPr>
        <p:blipFill>
          <a:blip r:embed="rId3" cstate="print"/>
          <a:stretch>
            <a:fillRect/>
          </a:stretch>
        </p:blipFill>
        <p:spPr>
          <a:xfrm>
            <a:off x="228600" y="914400"/>
            <a:ext cx="2951921" cy="2514600"/>
          </a:xfrm>
          <a:prstGeom prst="rect">
            <a:avLst/>
          </a:prstGeom>
        </p:spPr>
      </p:pic>
      <p:pic>
        <p:nvPicPr>
          <p:cNvPr id="11" name="Picture 10" descr="Hyksos enter Egypt.jpg"/>
          <p:cNvPicPr>
            <a:picLocks noChangeAspect="1"/>
          </p:cNvPicPr>
          <p:nvPr/>
        </p:nvPicPr>
        <p:blipFill>
          <a:blip r:embed="rId4" cstate="print"/>
          <a:stretch>
            <a:fillRect/>
          </a:stretch>
        </p:blipFill>
        <p:spPr>
          <a:xfrm>
            <a:off x="5029200" y="3962400"/>
            <a:ext cx="3857625" cy="2419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38275" y="561975"/>
            <a:ext cx="6267450"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Egyptian Achievements</a:t>
            </a:r>
            <a:endParaRPr lang="en-US" dirty="0"/>
          </a:p>
        </p:txBody>
      </p:sp>
      <p:sp>
        <p:nvSpPr>
          <p:cNvPr id="3" name="TextBox 2"/>
          <p:cNvSpPr txBox="1"/>
          <p:nvPr/>
        </p:nvSpPr>
        <p:spPr>
          <a:xfrm>
            <a:off x="228600" y="1066800"/>
            <a:ext cx="5257800" cy="1569660"/>
          </a:xfrm>
          <a:prstGeom prst="rect">
            <a:avLst/>
          </a:prstGeom>
          <a:noFill/>
        </p:spPr>
        <p:txBody>
          <a:bodyPr wrap="square" rtlCol="0">
            <a:spAutoFit/>
          </a:bodyPr>
          <a:lstStyle/>
          <a:p>
            <a:r>
              <a:rPr lang="en-US" sz="2200" dirty="0" smtClean="0"/>
              <a:t>Ancient Egyptians developed a system of writing called hieroglyphics.  </a:t>
            </a:r>
          </a:p>
          <a:p>
            <a:endParaRPr lang="en-US" sz="800" dirty="0"/>
          </a:p>
          <a:p>
            <a:r>
              <a:rPr lang="en-US" sz="2200" b="1" dirty="0" smtClean="0"/>
              <a:t>Hieroglyphics</a:t>
            </a:r>
            <a:r>
              <a:rPr lang="en-US" sz="2200" dirty="0" smtClean="0"/>
              <a:t> ~ used symbols or pictures to represent objects, or sounds.  </a:t>
            </a:r>
            <a:endParaRPr lang="en-US" sz="2200" dirty="0"/>
          </a:p>
        </p:txBody>
      </p:sp>
      <p:pic>
        <p:nvPicPr>
          <p:cNvPr id="4" name="Picture 3" descr="Egyptian Hieroglyphics.jpg"/>
          <p:cNvPicPr>
            <a:picLocks noChangeAspect="1"/>
          </p:cNvPicPr>
          <p:nvPr/>
        </p:nvPicPr>
        <p:blipFill>
          <a:blip r:embed="rId3" cstate="print"/>
          <a:stretch>
            <a:fillRect/>
          </a:stretch>
        </p:blipFill>
        <p:spPr>
          <a:xfrm>
            <a:off x="6025069" y="914400"/>
            <a:ext cx="3118931" cy="2171700"/>
          </a:xfrm>
          <a:prstGeom prst="rect">
            <a:avLst/>
          </a:prstGeom>
        </p:spPr>
      </p:pic>
      <p:sp>
        <p:nvSpPr>
          <p:cNvPr id="5" name="TextBox 4"/>
          <p:cNvSpPr txBox="1"/>
          <p:nvPr/>
        </p:nvSpPr>
        <p:spPr>
          <a:xfrm>
            <a:off x="1295400" y="4572000"/>
            <a:ext cx="7620000" cy="769441"/>
          </a:xfrm>
          <a:prstGeom prst="rect">
            <a:avLst/>
          </a:prstGeom>
          <a:noFill/>
        </p:spPr>
        <p:txBody>
          <a:bodyPr wrap="square" rtlCol="0">
            <a:spAutoFit/>
          </a:bodyPr>
          <a:lstStyle/>
          <a:p>
            <a:r>
              <a:rPr lang="en-US" sz="2200" dirty="0" smtClean="0"/>
              <a:t>Egyptians also learned to make a paper-like writing material from </a:t>
            </a:r>
            <a:r>
              <a:rPr lang="en-US" sz="2200" b="1" dirty="0" smtClean="0"/>
              <a:t>papyrus</a:t>
            </a:r>
            <a:r>
              <a:rPr lang="en-US" sz="2200" dirty="0" smtClean="0"/>
              <a:t>, a plant that grows along the Nile.</a:t>
            </a:r>
            <a:endParaRPr lang="en-US" sz="2200" dirty="0"/>
          </a:p>
        </p:txBody>
      </p:sp>
      <p:pic>
        <p:nvPicPr>
          <p:cNvPr id="6" name="Picture 5" descr="Hieroglyphics.jpg"/>
          <p:cNvPicPr>
            <a:picLocks noChangeAspect="1"/>
          </p:cNvPicPr>
          <p:nvPr/>
        </p:nvPicPr>
        <p:blipFill>
          <a:blip r:embed="rId4" cstate="print"/>
          <a:stretch>
            <a:fillRect/>
          </a:stretch>
        </p:blipFill>
        <p:spPr>
          <a:xfrm>
            <a:off x="5486400" y="1752600"/>
            <a:ext cx="3224213" cy="2109670"/>
          </a:xfrm>
          <a:prstGeom prst="rect">
            <a:avLst/>
          </a:prstGeom>
        </p:spPr>
      </p:pic>
      <p:sp>
        <p:nvSpPr>
          <p:cNvPr id="7" name="TextBox 6"/>
          <p:cNvSpPr txBox="1"/>
          <p:nvPr/>
        </p:nvSpPr>
        <p:spPr>
          <a:xfrm>
            <a:off x="1219200" y="2743200"/>
            <a:ext cx="4114800" cy="1785104"/>
          </a:xfrm>
          <a:prstGeom prst="rect">
            <a:avLst/>
          </a:prstGeom>
          <a:noFill/>
        </p:spPr>
        <p:txBody>
          <a:bodyPr wrap="square" rtlCol="0">
            <a:spAutoFit/>
          </a:bodyPr>
          <a:lstStyle/>
          <a:p>
            <a:r>
              <a:rPr lang="en-US" sz="2200" dirty="0" smtClean="0"/>
              <a:t>In the early 1800s, Jean Champollion found the </a:t>
            </a:r>
            <a:r>
              <a:rPr lang="en-US" sz="2200" b="1" dirty="0" smtClean="0"/>
              <a:t>Rosetta Stone</a:t>
            </a:r>
            <a:r>
              <a:rPr lang="en-US" sz="2200" dirty="0" smtClean="0"/>
              <a:t>, which helped us decipher (or figure out) what each hieroglyph meant.  </a:t>
            </a:r>
            <a:endParaRPr lang="en-US" sz="2200" dirty="0"/>
          </a:p>
        </p:txBody>
      </p:sp>
      <p:sp>
        <p:nvSpPr>
          <p:cNvPr id="8" name="TextBox 7"/>
          <p:cNvSpPr txBox="1"/>
          <p:nvPr/>
        </p:nvSpPr>
        <p:spPr>
          <a:xfrm>
            <a:off x="1752600" y="5486400"/>
            <a:ext cx="4724400" cy="769441"/>
          </a:xfrm>
          <a:prstGeom prst="rect">
            <a:avLst/>
          </a:prstGeom>
          <a:noFill/>
        </p:spPr>
        <p:txBody>
          <a:bodyPr wrap="square" rtlCol="0">
            <a:spAutoFit/>
          </a:bodyPr>
          <a:lstStyle/>
          <a:p>
            <a:r>
              <a:rPr lang="en-US" sz="2200" dirty="0" smtClean="0"/>
              <a:t>Finally, Egyptians also contributed to medicine, astronomy, and mathematics.  </a:t>
            </a:r>
            <a:endParaRPr lang="en-US" sz="2200" dirty="0"/>
          </a:p>
        </p:txBody>
      </p:sp>
      <p:pic>
        <p:nvPicPr>
          <p:cNvPr id="13" name="Picture 12" descr="Great Pyramid of Khufu.jpg"/>
          <p:cNvPicPr>
            <a:picLocks noChangeAspect="1"/>
          </p:cNvPicPr>
          <p:nvPr/>
        </p:nvPicPr>
        <p:blipFill>
          <a:blip r:embed="rId5" cstate="print"/>
          <a:stretch>
            <a:fillRect/>
          </a:stretch>
        </p:blipFill>
        <p:spPr>
          <a:xfrm>
            <a:off x="6858000" y="5105400"/>
            <a:ext cx="2057400" cy="1498600"/>
          </a:xfrm>
          <a:prstGeom prst="rect">
            <a:avLst/>
          </a:prstGeom>
        </p:spPr>
      </p:pic>
      <p:pic>
        <p:nvPicPr>
          <p:cNvPr id="14" name="Picture 13" descr="Mummy Inside coffin.gif"/>
          <p:cNvPicPr>
            <a:picLocks noChangeAspect="1"/>
          </p:cNvPicPr>
          <p:nvPr/>
        </p:nvPicPr>
        <p:blipFill>
          <a:blip r:embed="rId6" cstate="print"/>
          <a:stretch>
            <a:fillRect/>
          </a:stretch>
        </p:blipFill>
        <p:spPr>
          <a:xfrm>
            <a:off x="0" y="2667000"/>
            <a:ext cx="1314450" cy="400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ppt_x</p:attrName>
                                        </p:attrNameLst>
                                      </p:cBhvr>
                                      <p:tavLst>
                                        <p:tav tm="0">
                                          <p:val>
                                            <p:strVal val="#ppt_x-.2"/>
                                          </p:val>
                                        </p:tav>
                                        <p:tav tm="100000">
                                          <p:val>
                                            <p:strVal val="#ppt_x"/>
                                          </p:val>
                                        </p:tav>
                                      </p:tavLst>
                                    </p:anim>
                                    <p:anim calcmode="lin" valueType="num">
                                      <p:cBhvr>
                                        <p:cTn id="5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Egyptian Pyramid Activity </a:t>
            </a:r>
            <a:endParaRPr lang="en-US" dirty="0"/>
          </a:p>
        </p:txBody>
      </p:sp>
      <p:sp>
        <p:nvSpPr>
          <p:cNvPr id="4" name="Content Placeholder 3"/>
          <p:cNvSpPr>
            <a:spLocks noGrp="1"/>
          </p:cNvSpPr>
          <p:nvPr>
            <p:ph idx="1"/>
          </p:nvPr>
        </p:nvSpPr>
        <p:spPr/>
        <p:txBody>
          <a:bodyPr/>
          <a:lstStyle/>
          <a:p>
            <a:r>
              <a:rPr lang="en-US" dirty="0" smtClean="0"/>
              <a:t>The Ancient Egyptians took pride in their vast death and burial rituals. Being buried properly was essential to get into the afterlife. The Ancient Egyptians wanted to be buried with EVERYTHING they thought they mind need in order to help push them through to the afterlife. You will be creating your own pyramid for this activity.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Pyramid instructions</a:t>
            </a:r>
            <a:endParaRPr lang="en-US" dirty="0"/>
          </a:p>
        </p:txBody>
      </p:sp>
      <p:sp>
        <p:nvSpPr>
          <p:cNvPr id="3" name="Content Placeholder 2"/>
          <p:cNvSpPr>
            <a:spLocks noGrp="1"/>
          </p:cNvSpPr>
          <p:nvPr>
            <p:ph idx="1"/>
          </p:nvPr>
        </p:nvSpPr>
        <p:spPr>
          <a:xfrm>
            <a:off x="457200" y="1600200"/>
            <a:ext cx="4800600" cy="4648200"/>
          </a:xfrm>
        </p:spPr>
        <p:txBody>
          <a:bodyPr>
            <a:noAutofit/>
          </a:bodyPr>
          <a:lstStyle/>
          <a:p>
            <a:pPr>
              <a:buNone/>
            </a:pPr>
            <a:r>
              <a:rPr lang="en-US" sz="2500" dirty="0" smtClean="0"/>
              <a:t>1. Draw the things that are most valuable to you on the sides of the pyramid. (at least 4 items) </a:t>
            </a:r>
          </a:p>
          <a:p>
            <a:pPr>
              <a:buNone/>
            </a:pPr>
            <a:r>
              <a:rPr lang="en-US" sz="2500" dirty="0" smtClean="0"/>
              <a:t>2. On a sheet of paper, write the corresponding  number and tell what the object is and why it is important to you. </a:t>
            </a:r>
          </a:p>
          <a:p>
            <a:pPr>
              <a:buNone/>
            </a:pPr>
            <a:r>
              <a:rPr lang="en-US" sz="2500" dirty="0" smtClean="0"/>
              <a:t>3. ON the Bottom of the Pyramid, write your epitaph (the quote you want on your gravestone in hieroglyphics). </a:t>
            </a:r>
          </a:p>
          <a:p>
            <a:pPr>
              <a:buNone/>
            </a:pPr>
            <a:r>
              <a:rPr lang="en-US" sz="2500" dirty="0" smtClean="0"/>
              <a:t>Color and decorate the pyramid.</a:t>
            </a:r>
            <a:endParaRPr lang="en-US" sz="2500" dirty="0"/>
          </a:p>
        </p:txBody>
      </p:sp>
      <p:pic>
        <p:nvPicPr>
          <p:cNvPr id="4" name="Picture 3"/>
          <p:cNvPicPr/>
          <p:nvPr/>
        </p:nvPicPr>
        <p:blipFill>
          <a:blip r:embed="rId2"/>
          <a:srcRect/>
          <a:stretch>
            <a:fillRect/>
          </a:stretch>
        </p:blipFill>
        <p:spPr bwMode="auto">
          <a:xfrm>
            <a:off x="5216071" y="1828800"/>
            <a:ext cx="3927929" cy="4517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smtClean="0"/>
              <a:t>Quick Review!</a:t>
            </a:r>
            <a:endParaRPr lang="en-US" dirty="0"/>
          </a:p>
        </p:txBody>
      </p:sp>
      <p:sp>
        <p:nvSpPr>
          <p:cNvPr id="3" name="TextBox 2"/>
          <p:cNvSpPr txBox="1"/>
          <p:nvPr/>
        </p:nvSpPr>
        <p:spPr>
          <a:xfrm>
            <a:off x="228600" y="1066800"/>
            <a:ext cx="8458200" cy="769441"/>
          </a:xfrm>
          <a:prstGeom prst="rect">
            <a:avLst/>
          </a:prstGeom>
          <a:noFill/>
        </p:spPr>
        <p:txBody>
          <a:bodyPr wrap="square" rtlCol="0">
            <a:spAutoFit/>
          </a:bodyPr>
          <a:lstStyle/>
          <a:p>
            <a:r>
              <a:rPr lang="en-US" sz="2200" dirty="0" smtClean="0"/>
              <a:t>The first civilizations began in the river valleys of Africa and Asia. The river valley civilizations are:</a:t>
            </a:r>
            <a:endParaRPr lang="en-US" sz="2200" dirty="0"/>
          </a:p>
        </p:txBody>
      </p:sp>
      <p:pic>
        <p:nvPicPr>
          <p:cNvPr id="4" name="Picture 3" descr="River Civilizations 2500 BC.gif"/>
          <p:cNvPicPr>
            <a:picLocks noChangeAspect="1"/>
          </p:cNvPicPr>
          <p:nvPr/>
        </p:nvPicPr>
        <p:blipFill>
          <a:blip r:embed="rId2" cstate="print"/>
          <a:stretch>
            <a:fillRect/>
          </a:stretch>
        </p:blipFill>
        <p:spPr>
          <a:xfrm>
            <a:off x="2362200" y="2819400"/>
            <a:ext cx="4648200" cy="2329838"/>
          </a:xfrm>
          <a:prstGeom prst="rect">
            <a:avLst/>
          </a:prstGeom>
        </p:spPr>
      </p:pic>
      <p:sp>
        <p:nvSpPr>
          <p:cNvPr id="5" name="TextBox 4"/>
          <p:cNvSpPr txBox="1"/>
          <p:nvPr/>
        </p:nvSpPr>
        <p:spPr>
          <a:xfrm rot="10800000" flipV="1">
            <a:off x="1524000" y="1798023"/>
            <a:ext cx="3429000" cy="430887"/>
          </a:xfrm>
          <a:prstGeom prst="rect">
            <a:avLst/>
          </a:prstGeom>
          <a:noFill/>
        </p:spPr>
        <p:txBody>
          <a:bodyPr wrap="square" rtlCol="0">
            <a:spAutoFit/>
          </a:bodyPr>
          <a:lstStyle/>
          <a:p>
            <a:pPr marL="342900" indent="-342900"/>
            <a:r>
              <a:rPr lang="en-US" sz="2200" b="1" dirty="0" smtClean="0"/>
              <a:t>Tigris and Euphrates River</a:t>
            </a:r>
            <a:endParaRPr lang="en-US" sz="2200" b="1" dirty="0"/>
          </a:p>
        </p:txBody>
      </p:sp>
      <p:sp>
        <p:nvSpPr>
          <p:cNvPr id="6" name="TextBox 5"/>
          <p:cNvSpPr txBox="1"/>
          <p:nvPr/>
        </p:nvSpPr>
        <p:spPr>
          <a:xfrm>
            <a:off x="304800" y="2286000"/>
            <a:ext cx="1828800" cy="430887"/>
          </a:xfrm>
          <a:prstGeom prst="rect">
            <a:avLst/>
          </a:prstGeom>
          <a:noFill/>
        </p:spPr>
        <p:txBody>
          <a:bodyPr wrap="square" rtlCol="0">
            <a:spAutoFit/>
          </a:bodyPr>
          <a:lstStyle/>
          <a:p>
            <a:r>
              <a:rPr lang="en-US" sz="2200" b="1" dirty="0" smtClean="0"/>
              <a:t>Nile River</a:t>
            </a:r>
            <a:endParaRPr lang="en-US" sz="2200" b="1" dirty="0"/>
          </a:p>
        </p:txBody>
      </p:sp>
      <p:sp>
        <p:nvSpPr>
          <p:cNvPr id="7" name="TextBox 6"/>
          <p:cNvSpPr txBox="1"/>
          <p:nvPr/>
        </p:nvSpPr>
        <p:spPr>
          <a:xfrm>
            <a:off x="6934200" y="1752600"/>
            <a:ext cx="1828800" cy="430887"/>
          </a:xfrm>
          <a:prstGeom prst="rect">
            <a:avLst/>
          </a:prstGeom>
          <a:noFill/>
        </p:spPr>
        <p:txBody>
          <a:bodyPr wrap="square" rtlCol="0">
            <a:spAutoFit/>
          </a:bodyPr>
          <a:lstStyle/>
          <a:p>
            <a:r>
              <a:rPr lang="en-US" sz="2200" b="1" dirty="0" smtClean="0"/>
              <a:t>Yellow River</a:t>
            </a:r>
            <a:endParaRPr lang="en-US" sz="2200" b="1" dirty="0"/>
          </a:p>
        </p:txBody>
      </p:sp>
      <p:sp>
        <p:nvSpPr>
          <p:cNvPr id="8" name="TextBox 7"/>
          <p:cNvSpPr txBox="1"/>
          <p:nvPr/>
        </p:nvSpPr>
        <p:spPr>
          <a:xfrm>
            <a:off x="4953000" y="2286000"/>
            <a:ext cx="1981200" cy="430887"/>
          </a:xfrm>
          <a:prstGeom prst="rect">
            <a:avLst/>
          </a:prstGeom>
          <a:noFill/>
        </p:spPr>
        <p:txBody>
          <a:bodyPr wrap="square" rtlCol="0">
            <a:spAutoFit/>
          </a:bodyPr>
          <a:lstStyle/>
          <a:p>
            <a:r>
              <a:rPr lang="en-US" sz="2200" b="1" dirty="0" smtClean="0"/>
              <a:t>Indus River</a:t>
            </a:r>
            <a:endParaRPr lang="en-US" sz="2200" b="1" dirty="0"/>
          </a:p>
        </p:txBody>
      </p:sp>
      <p:cxnSp>
        <p:nvCxnSpPr>
          <p:cNvPr id="10" name="Straight Arrow Connector 9"/>
          <p:cNvCxnSpPr/>
          <p:nvPr/>
        </p:nvCxnSpPr>
        <p:spPr>
          <a:xfrm>
            <a:off x="1066800" y="2667000"/>
            <a:ext cx="12954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171700" y="3009902"/>
            <a:ext cx="1981201"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114799" y="3124201"/>
            <a:ext cx="1676402"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591301" y="2247900"/>
            <a:ext cx="1295401" cy="106680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400" y="5410200"/>
            <a:ext cx="8839200" cy="1107996"/>
          </a:xfrm>
          <a:prstGeom prst="rect">
            <a:avLst/>
          </a:prstGeom>
          <a:noFill/>
        </p:spPr>
        <p:txBody>
          <a:bodyPr wrap="square" rtlCol="0">
            <a:spAutoFit/>
          </a:bodyPr>
          <a:lstStyle/>
          <a:p>
            <a:r>
              <a:rPr lang="en-US" sz="2200" dirty="0" smtClean="0"/>
              <a:t>The world’s first civilization, </a:t>
            </a:r>
            <a:r>
              <a:rPr lang="en-US" sz="2200" b="1" dirty="0" smtClean="0"/>
              <a:t>Sumer</a:t>
            </a:r>
            <a:r>
              <a:rPr lang="en-US" sz="2200" dirty="0" smtClean="0"/>
              <a:t>, developed in the </a:t>
            </a:r>
            <a:r>
              <a:rPr lang="en-US" sz="2200" b="1" dirty="0" smtClean="0"/>
              <a:t>fertile crescent</a:t>
            </a:r>
            <a:r>
              <a:rPr lang="en-US" sz="2200" dirty="0" smtClean="0"/>
              <a:t>.  However, Sumer would soon be invaded many other empires including: the </a:t>
            </a:r>
            <a:r>
              <a:rPr lang="en-US" sz="2200" dirty="0" err="1" smtClean="0"/>
              <a:t>Akkadians</a:t>
            </a:r>
            <a:r>
              <a:rPr lang="en-US" sz="2200" dirty="0" smtClean="0"/>
              <a:t>, Babylonians, Hittites, Assyrians, Persians.</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ppt_x</p:attrName>
                                        </p:attrNameLst>
                                      </p:cBhvr>
                                      <p:tavLst>
                                        <p:tav tm="0">
                                          <p:val>
                                            <p:strVal val="#ppt_x-.2"/>
                                          </p:val>
                                        </p:tav>
                                        <p:tav tm="100000">
                                          <p:val>
                                            <p:strVal val="#ppt_x"/>
                                          </p:val>
                                        </p:tav>
                                      </p:tavLst>
                                    </p:anim>
                                    <p:anim calcmode="lin" valueType="num">
                                      <p:cBhvr>
                                        <p:cTn id="4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ppt_x</p:attrName>
                                        </p:attrNameLst>
                                      </p:cBhvr>
                                      <p:tavLst>
                                        <p:tav tm="0">
                                          <p:val>
                                            <p:strVal val="#ppt_x-.2"/>
                                          </p:val>
                                        </p:tav>
                                        <p:tav tm="100000">
                                          <p:val>
                                            <p:strVal val="#ppt_x"/>
                                          </p:val>
                                        </p:tav>
                                      </p:tavLst>
                                    </p:anim>
                                    <p:anim calcmode="lin" valueType="num">
                                      <p:cBhvr>
                                        <p:cTn id="5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Kingdom of the Nile</a:t>
            </a:r>
            <a:endParaRPr lang="en-US" dirty="0"/>
          </a:p>
        </p:txBody>
      </p:sp>
      <p:sp>
        <p:nvSpPr>
          <p:cNvPr id="3" name="TextBox 2"/>
          <p:cNvSpPr txBox="1"/>
          <p:nvPr/>
        </p:nvSpPr>
        <p:spPr>
          <a:xfrm>
            <a:off x="228600" y="1143000"/>
            <a:ext cx="8534400" cy="430887"/>
          </a:xfrm>
          <a:prstGeom prst="rect">
            <a:avLst/>
          </a:prstGeom>
          <a:noFill/>
        </p:spPr>
        <p:txBody>
          <a:bodyPr wrap="square" rtlCol="0">
            <a:spAutoFit/>
          </a:bodyPr>
          <a:lstStyle/>
          <a:p>
            <a:r>
              <a:rPr lang="en-US" sz="2200" dirty="0" smtClean="0"/>
              <a:t>The Egyptian civilization was built on the banks of the </a:t>
            </a:r>
            <a:r>
              <a:rPr lang="en-US" sz="2200" b="1" dirty="0" smtClean="0"/>
              <a:t>Nile River </a:t>
            </a:r>
            <a:r>
              <a:rPr lang="en-US" sz="2200" dirty="0" smtClean="0"/>
              <a:t>in Africa.</a:t>
            </a:r>
            <a:endParaRPr lang="en-US" sz="2200" dirty="0"/>
          </a:p>
        </p:txBody>
      </p:sp>
      <p:pic>
        <p:nvPicPr>
          <p:cNvPr id="4" name="Picture 3" descr="Anciet Egypt.gif"/>
          <p:cNvPicPr>
            <a:picLocks noChangeAspect="1"/>
          </p:cNvPicPr>
          <p:nvPr/>
        </p:nvPicPr>
        <p:blipFill>
          <a:blip r:embed="rId2" cstate="print"/>
          <a:stretch>
            <a:fillRect/>
          </a:stretch>
        </p:blipFill>
        <p:spPr>
          <a:xfrm>
            <a:off x="2895600" y="1676400"/>
            <a:ext cx="2667000" cy="3407365"/>
          </a:xfrm>
          <a:prstGeom prst="rect">
            <a:avLst/>
          </a:prstGeom>
        </p:spPr>
      </p:pic>
      <p:sp>
        <p:nvSpPr>
          <p:cNvPr id="5" name="TextBox 4"/>
          <p:cNvSpPr txBox="1"/>
          <p:nvPr/>
        </p:nvSpPr>
        <p:spPr>
          <a:xfrm>
            <a:off x="304800" y="1600200"/>
            <a:ext cx="2514600" cy="1107996"/>
          </a:xfrm>
          <a:prstGeom prst="rect">
            <a:avLst/>
          </a:prstGeom>
          <a:noFill/>
        </p:spPr>
        <p:txBody>
          <a:bodyPr wrap="square" rtlCol="0">
            <a:spAutoFit/>
          </a:bodyPr>
          <a:lstStyle/>
          <a:p>
            <a:r>
              <a:rPr lang="en-US" sz="2200" b="1" dirty="0" smtClean="0"/>
              <a:t>“Black Land” </a:t>
            </a:r>
            <a:r>
              <a:rPr lang="en-US" sz="2200" dirty="0" smtClean="0"/>
              <a:t>~ rich fertile soils along the Nile River.</a:t>
            </a:r>
            <a:endParaRPr lang="en-US" sz="2200" dirty="0"/>
          </a:p>
        </p:txBody>
      </p:sp>
      <p:sp>
        <p:nvSpPr>
          <p:cNvPr id="6" name="TextBox 5"/>
          <p:cNvSpPr txBox="1"/>
          <p:nvPr/>
        </p:nvSpPr>
        <p:spPr>
          <a:xfrm>
            <a:off x="5562600" y="1600200"/>
            <a:ext cx="2971800" cy="1107996"/>
          </a:xfrm>
          <a:prstGeom prst="rect">
            <a:avLst/>
          </a:prstGeom>
          <a:noFill/>
        </p:spPr>
        <p:txBody>
          <a:bodyPr wrap="square" rtlCol="0">
            <a:spAutoFit/>
          </a:bodyPr>
          <a:lstStyle/>
          <a:p>
            <a:r>
              <a:rPr lang="en-US" sz="2200" b="1" dirty="0" smtClean="0"/>
              <a:t>“Red Land” </a:t>
            </a:r>
            <a:r>
              <a:rPr lang="en-US" sz="2200" dirty="0" smtClean="0"/>
              <a:t>~ desert that stretches across North Africa.  </a:t>
            </a:r>
            <a:endParaRPr lang="en-US" sz="2200" dirty="0"/>
          </a:p>
        </p:txBody>
      </p:sp>
      <p:pic>
        <p:nvPicPr>
          <p:cNvPr id="8" name="Picture 7" descr="River Nile"/>
          <p:cNvPicPr/>
          <p:nvPr/>
        </p:nvPicPr>
        <p:blipFill>
          <a:blip r:embed="rId3" cstate="print"/>
          <a:srcRect/>
          <a:stretch>
            <a:fillRect/>
          </a:stretch>
        </p:blipFill>
        <p:spPr bwMode="auto">
          <a:xfrm>
            <a:off x="304800" y="2667000"/>
            <a:ext cx="2667000" cy="1981200"/>
          </a:xfrm>
          <a:prstGeom prst="rect">
            <a:avLst/>
          </a:prstGeom>
          <a:noFill/>
          <a:ln w="9525">
            <a:noFill/>
            <a:miter lim="800000"/>
            <a:headEnd/>
            <a:tailEnd/>
          </a:ln>
        </p:spPr>
      </p:pic>
      <p:pic>
        <p:nvPicPr>
          <p:cNvPr id="9" name="Picture 8" descr="Desert"/>
          <p:cNvPicPr/>
          <p:nvPr/>
        </p:nvPicPr>
        <p:blipFill>
          <a:blip r:embed="rId4" cstate="print"/>
          <a:srcRect/>
          <a:stretch>
            <a:fillRect/>
          </a:stretch>
        </p:blipFill>
        <p:spPr bwMode="auto">
          <a:xfrm>
            <a:off x="5562600" y="2743200"/>
            <a:ext cx="2667000" cy="2057400"/>
          </a:xfrm>
          <a:prstGeom prst="rect">
            <a:avLst/>
          </a:prstGeom>
          <a:noFill/>
          <a:ln w="9525">
            <a:noFill/>
            <a:miter lim="800000"/>
            <a:headEnd/>
            <a:tailEnd/>
          </a:ln>
        </p:spPr>
      </p:pic>
      <p:sp>
        <p:nvSpPr>
          <p:cNvPr id="10" name="TextBox 9"/>
          <p:cNvSpPr txBox="1"/>
          <p:nvPr/>
        </p:nvSpPr>
        <p:spPr>
          <a:xfrm>
            <a:off x="2590800" y="5181600"/>
            <a:ext cx="3505200" cy="769441"/>
          </a:xfrm>
          <a:prstGeom prst="rect">
            <a:avLst/>
          </a:prstGeom>
          <a:noFill/>
        </p:spPr>
        <p:txBody>
          <a:bodyPr wrap="square" rtlCol="0">
            <a:spAutoFit/>
          </a:bodyPr>
          <a:lstStyle/>
          <a:p>
            <a:r>
              <a:rPr lang="en-US" sz="2200" dirty="0" smtClean="0"/>
              <a:t>Egypt was divided into two regions: </a:t>
            </a:r>
            <a:endParaRPr lang="en-US" sz="2200" dirty="0"/>
          </a:p>
        </p:txBody>
      </p:sp>
      <p:sp>
        <p:nvSpPr>
          <p:cNvPr id="11" name="TextBox 10"/>
          <p:cNvSpPr txBox="1"/>
          <p:nvPr/>
        </p:nvSpPr>
        <p:spPr>
          <a:xfrm>
            <a:off x="152400" y="5867400"/>
            <a:ext cx="3886200" cy="1107996"/>
          </a:xfrm>
          <a:prstGeom prst="rect">
            <a:avLst/>
          </a:prstGeom>
          <a:noFill/>
        </p:spPr>
        <p:txBody>
          <a:bodyPr wrap="square" rtlCol="0">
            <a:spAutoFit/>
          </a:bodyPr>
          <a:lstStyle/>
          <a:p>
            <a:r>
              <a:rPr lang="en-US" sz="2200" b="1" dirty="0" smtClean="0"/>
              <a:t>Upper Egypt </a:t>
            </a:r>
            <a:r>
              <a:rPr lang="en-US" sz="2200" dirty="0" smtClean="0"/>
              <a:t>~ stretched from the Nile’s first </a:t>
            </a:r>
            <a:r>
              <a:rPr lang="en-US" sz="2200" b="1" dirty="0" smtClean="0"/>
              <a:t>Cataract </a:t>
            </a:r>
            <a:r>
              <a:rPr lang="en-US" sz="2200" dirty="0" smtClean="0"/>
              <a:t>(waterfall).  </a:t>
            </a:r>
            <a:endParaRPr lang="en-US" sz="2200" dirty="0"/>
          </a:p>
        </p:txBody>
      </p:sp>
      <p:sp>
        <p:nvSpPr>
          <p:cNvPr id="12" name="TextBox 11"/>
          <p:cNvSpPr txBox="1"/>
          <p:nvPr/>
        </p:nvSpPr>
        <p:spPr>
          <a:xfrm>
            <a:off x="3962400" y="5750004"/>
            <a:ext cx="5181600" cy="1107996"/>
          </a:xfrm>
          <a:prstGeom prst="rect">
            <a:avLst/>
          </a:prstGeom>
          <a:noFill/>
        </p:spPr>
        <p:txBody>
          <a:bodyPr wrap="square" rtlCol="0">
            <a:spAutoFit/>
          </a:bodyPr>
          <a:lstStyle/>
          <a:p>
            <a:r>
              <a:rPr lang="en-US" sz="2200" b="1" dirty="0" smtClean="0"/>
              <a:t>Lower Egypt </a:t>
            </a:r>
            <a:r>
              <a:rPr lang="en-US" sz="2200" dirty="0" smtClean="0"/>
              <a:t>~ along the</a:t>
            </a:r>
            <a:r>
              <a:rPr lang="en-US" sz="2200" b="1" dirty="0" smtClean="0"/>
              <a:t> delta </a:t>
            </a:r>
            <a:r>
              <a:rPr lang="en-US" sz="2200" dirty="0" smtClean="0"/>
              <a:t>(rich land at the mouth of the river) where the Nile empties into the Mediterranean Sea.</a:t>
            </a:r>
            <a:endParaRPr lang="en-US" sz="2200" dirty="0"/>
          </a:p>
        </p:txBody>
      </p:sp>
      <p:cxnSp>
        <p:nvCxnSpPr>
          <p:cNvPr id="14" name="Straight Arrow Connector 13"/>
          <p:cNvCxnSpPr/>
          <p:nvPr/>
        </p:nvCxnSpPr>
        <p:spPr>
          <a:xfrm flipV="1">
            <a:off x="1676400" y="4191000"/>
            <a:ext cx="18288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3810000" y="3048000"/>
            <a:ext cx="2971800" cy="2667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ppt_x</p:attrName>
                                        </p:attrNameLst>
                                      </p:cBhvr>
                                      <p:tavLst>
                                        <p:tav tm="0">
                                          <p:val>
                                            <p:strVal val="#ppt_x-.2"/>
                                          </p:val>
                                        </p:tav>
                                        <p:tav tm="100000">
                                          <p:val>
                                            <p:strVal val="#ppt_x"/>
                                          </p:val>
                                        </p:tav>
                                      </p:tavLst>
                                    </p:anim>
                                    <p:anim calcmode="lin" valueType="num">
                                      <p:cBhvr>
                                        <p:cTn id="3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Kingdoms of Egypt</a:t>
            </a:r>
            <a:endParaRPr lang="en-US" dirty="0"/>
          </a:p>
        </p:txBody>
      </p:sp>
      <p:sp>
        <p:nvSpPr>
          <p:cNvPr id="3" name="TextBox 2"/>
          <p:cNvSpPr txBox="1"/>
          <p:nvPr/>
        </p:nvSpPr>
        <p:spPr>
          <a:xfrm>
            <a:off x="228600" y="990600"/>
            <a:ext cx="4648200" cy="430887"/>
          </a:xfrm>
          <a:prstGeom prst="rect">
            <a:avLst/>
          </a:prstGeom>
          <a:noFill/>
        </p:spPr>
        <p:txBody>
          <a:bodyPr wrap="square" rtlCol="0">
            <a:spAutoFit/>
          </a:bodyPr>
          <a:lstStyle/>
          <a:p>
            <a:r>
              <a:rPr lang="en-US" sz="2200" b="1" dirty="0" smtClean="0"/>
              <a:t>Old Kingdom (2575 B.C. – 2130 B.C.)</a:t>
            </a:r>
            <a:endParaRPr lang="en-US" sz="2200" b="1" dirty="0"/>
          </a:p>
        </p:txBody>
      </p:sp>
      <p:sp>
        <p:nvSpPr>
          <p:cNvPr id="4" name="TextBox 3"/>
          <p:cNvSpPr txBox="1"/>
          <p:nvPr/>
        </p:nvSpPr>
        <p:spPr>
          <a:xfrm>
            <a:off x="3886200" y="1447800"/>
            <a:ext cx="4876800" cy="2708434"/>
          </a:xfrm>
          <a:prstGeom prst="rect">
            <a:avLst/>
          </a:prstGeom>
          <a:noFill/>
        </p:spPr>
        <p:txBody>
          <a:bodyPr wrap="square" rtlCol="0">
            <a:spAutoFit/>
          </a:bodyPr>
          <a:lstStyle/>
          <a:p>
            <a:r>
              <a:rPr lang="en-US" sz="2200" dirty="0" smtClean="0"/>
              <a:t>Pharaohs organized a strong government with a bureaucracy and viziers.  </a:t>
            </a:r>
          </a:p>
          <a:p>
            <a:endParaRPr lang="en-US" sz="800" dirty="0"/>
          </a:p>
          <a:p>
            <a:r>
              <a:rPr lang="en-US" sz="2200" b="1" dirty="0" smtClean="0"/>
              <a:t>Bureaucracy</a:t>
            </a:r>
            <a:r>
              <a:rPr lang="en-US" sz="2200" dirty="0" smtClean="0"/>
              <a:t> ~ government with many different jobs and levels (like our government)</a:t>
            </a:r>
          </a:p>
          <a:p>
            <a:endParaRPr lang="en-US" sz="800" dirty="0"/>
          </a:p>
          <a:p>
            <a:r>
              <a:rPr lang="en-US" sz="2200" b="1" dirty="0" smtClean="0"/>
              <a:t>Vizier</a:t>
            </a:r>
            <a:r>
              <a:rPr lang="en-US" sz="2200" dirty="0" smtClean="0"/>
              <a:t> ~ helped the pharaoh by supervising the government</a:t>
            </a:r>
            <a:endParaRPr lang="en-US" sz="2200" dirty="0"/>
          </a:p>
        </p:txBody>
      </p:sp>
      <p:sp>
        <p:nvSpPr>
          <p:cNvPr id="5" name="TextBox 4"/>
          <p:cNvSpPr txBox="1"/>
          <p:nvPr/>
        </p:nvSpPr>
        <p:spPr>
          <a:xfrm>
            <a:off x="228600" y="4114800"/>
            <a:ext cx="8610600" cy="769441"/>
          </a:xfrm>
          <a:prstGeom prst="rect">
            <a:avLst/>
          </a:prstGeom>
          <a:noFill/>
        </p:spPr>
        <p:txBody>
          <a:bodyPr wrap="square" rtlCol="0">
            <a:spAutoFit/>
          </a:bodyPr>
          <a:lstStyle/>
          <a:p>
            <a:r>
              <a:rPr lang="en-US" sz="2200" dirty="0" smtClean="0"/>
              <a:t>During the Old Kingdom, the Egyptians built the great</a:t>
            </a:r>
            <a:r>
              <a:rPr lang="en-US" sz="2200" b="1" dirty="0" smtClean="0"/>
              <a:t> pyramids </a:t>
            </a:r>
            <a:r>
              <a:rPr lang="en-US" sz="2200" dirty="0" smtClean="0"/>
              <a:t>at Giza to honor the pharaohs.  </a:t>
            </a:r>
            <a:endParaRPr lang="en-US" sz="2200" dirty="0"/>
          </a:p>
        </p:txBody>
      </p:sp>
      <p:sp>
        <p:nvSpPr>
          <p:cNvPr id="6" name="TextBox 5"/>
          <p:cNvSpPr txBox="1"/>
          <p:nvPr/>
        </p:nvSpPr>
        <p:spPr>
          <a:xfrm>
            <a:off x="4267200" y="4572000"/>
            <a:ext cx="4876800" cy="430887"/>
          </a:xfrm>
          <a:prstGeom prst="rect">
            <a:avLst/>
          </a:prstGeom>
          <a:noFill/>
        </p:spPr>
        <p:txBody>
          <a:bodyPr wrap="square" rtlCol="0">
            <a:spAutoFit/>
          </a:bodyPr>
          <a:lstStyle/>
          <a:p>
            <a:r>
              <a:rPr lang="en-US" sz="2200" b="1" dirty="0" smtClean="0"/>
              <a:t>Middle Kingdom (1938 B.C. – 1630 B.C.)</a:t>
            </a:r>
            <a:endParaRPr lang="en-US" sz="2200" b="1" dirty="0"/>
          </a:p>
        </p:txBody>
      </p:sp>
      <p:sp>
        <p:nvSpPr>
          <p:cNvPr id="8" name="TextBox 7"/>
          <p:cNvSpPr txBox="1"/>
          <p:nvPr/>
        </p:nvSpPr>
        <p:spPr>
          <a:xfrm>
            <a:off x="228600" y="5029200"/>
            <a:ext cx="4953000" cy="769441"/>
          </a:xfrm>
          <a:prstGeom prst="rect">
            <a:avLst/>
          </a:prstGeom>
          <a:noFill/>
        </p:spPr>
        <p:txBody>
          <a:bodyPr wrap="square" rtlCol="0">
            <a:spAutoFit/>
          </a:bodyPr>
          <a:lstStyle/>
          <a:p>
            <a:r>
              <a:rPr lang="en-US" sz="2200" dirty="0" smtClean="0"/>
              <a:t>A time of trouble with many rebellions and corrupt (dishonest) leaders.  </a:t>
            </a:r>
            <a:endParaRPr lang="en-US" sz="2200" dirty="0"/>
          </a:p>
        </p:txBody>
      </p:sp>
      <p:sp>
        <p:nvSpPr>
          <p:cNvPr id="9" name="TextBox 8"/>
          <p:cNvSpPr txBox="1"/>
          <p:nvPr/>
        </p:nvSpPr>
        <p:spPr>
          <a:xfrm>
            <a:off x="228600" y="5943600"/>
            <a:ext cx="5410200" cy="769441"/>
          </a:xfrm>
          <a:prstGeom prst="rect">
            <a:avLst/>
          </a:prstGeom>
          <a:noFill/>
        </p:spPr>
        <p:txBody>
          <a:bodyPr wrap="square" rtlCol="0">
            <a:spAutoFit/>
          </a:bodyPr>
          <a:lstStyle/>
          <a:p>
            <a:r>
              <a:rPr lang="en-US" sz="2200" dirty="0" smtClean="0"/>
              <a:t>At the end of the Middle Kingdom, foreign invaders called the </a:t>
            </a:r>
            <a:r>
              <a:rPr lang="en-US" sz="2200" dirty="0" err="1" smtClean="0"/>
              <a:t>Hyksos</a:t>
            </a:r>
            <a:r>
              <a:rPr lang="en-US" sz="2200" dirty="0" smtClean="0"/>
              <a:t> took over Egypt.  </a:t>
            </a:r>
            <a:endParaRPr lang="en-US" sz="2200" dirty="0"/>
          </a:p>
        </p:txBody>
      </p:sp>
      <p:pic>
        <p:nvPicPr>
          <p:cNvPr id="10" name="Picture 9" descr="Pyramids at Giza.jpg"/>
          <p:cNvPicPr>
            <a:picLocks noChangeAspect="1"/>
          </p:cNvPicPr>
          <p:nvPr/>
        </p:nvPicPr>
        <p:blipFill>
          <a:blip r:embed="rId2" cstate="print"/>
          <a:stretch>
            <a:fillRect/>
          </a:stretch>
        </p:blipFill>
        <p:spPr>
          <a:xfrm>
            <a:off x="381000" y="1447800"/>
            <a:ext cx="3352800" cy="2442163"/>
          </a:xfrm>
          <a:prstGeom prst="rect">
            <a:avLst/>
          </a:prstGeom>
        </p:spPr>
      </p:pic>
      <p:pic>
        <p:nvPicPr>
          <p:cNvPr id="11" name="Picture 10" descr="Hyksos enter Egypt.jpg"/>
          <p:cNvPicPr>
            <a:picLocks noChangeAspect="1"/>
          </p:cNvPicPr>
          <p:nvPr/>
        </p:nvPicPr>
        <p:blipFill>
          <a:blip r:embed="rId3" cstate="print"/>
          <a:stretch>
            <a:fillRect/>
          </a:stretch>
        </p:blipFill>
        <p:spPr>
          <a:xfrm>
            <a:off x="5999400" y="5029200"/>
            <a:ext cx="2915999"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ppt_x</p:attrName>
                                        </p:attrNameLst>
                                      </p:cBhvr>
                                      <p:tavLst>
                                        <p:tav tm="0">
                                          <p:val>
                                            <p:strVal val="#ppt_x-.2"/>
                                          </p:val>
                                        </p:tav>
                                        <p:tav tm="100000">
                                          <p:val>
                                            <p:strVal val="#ppt_x"/>
                                          </p:val>
                                        </p:tav>
                                      </p:tavLst>
                                    </p:anim>
                                    <p:anim calcmode="lin" valueType="num">
                                      <p:cBhvr>
                                        <p:cTn id="2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ppt_x</p:attrName>
                                        </p:attrNameLst>
                                      </p:cBhvr>
                                      <p:tavLst>
                                        <p:tav tm="0">
                                          <p:val>
                                            <p:strVal val="#ppt_x-.2"/>
                                          </p:val>
                                        </p:tav>
                                        <p:tav tm="100000">
                                          <p:val>
                                            <p:strVal val="#ppt_x"/>
                                          </p:val>
                                        </p:tav>
                                      </p:tavLst>
                                    </p:anim>
                                    <p:anim calcmode="lin" valueType="num">
                                      <p:cBhvr>
                                        <p:cTn id="5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5562600" cy="461665"/>
          </a:xfrm>
          <a:prstGeom prst="rect">
            <a:avLst/>
          </a:prstGeom>
          <a:noFill/>
        </p:spPr>
        <p:txBody>
          <a:bodyPr wrap="square" rtlCol="0">
            <a:spAutoFit/>
          </a:bodyPr>
          <a:lstStyle/>
          <a:p>
            <a:r>
              <a:rPr lang="en-US" sz="2400" b="1" dirty="0" smtClean="0"/>
              <a:t>New Kingdom (1539 B.C. – 1075 B.C.)</a:t>
            </a:r>
            <a:endParaRPr lang="en-US" sz="2400" b="1" dirty="0"/>
          </a:p>
        </p:txBody>
      </p:sp>
      <p:sp>
        <p:nvSpPr>
          <p:cNvPr id="4" name="TextBox 3"/>
          <p:cNvSpPr txBox="1"/>
          <p:nvPr/>
        </p:nvSpPr>
        <p:spPr>
          <a:xfrm>
            <a:off x="152400" y="685800"/>
            <a:ext cx="8686800" cy="430887"/>
          </a:xfrm>
          <a:prstGeom prst="rect">
            <a:avLst/>
          </a:prstGeom>
          <a:noFill/>
        </p:spPr>
        <p:txBody>
          <a:bodyPr wrap="square" rtlCol="0">
            <a:spAutoFit/>
          </a:bodyPr>
          <a:lstStyle/>
          <a:p>
            <a:r>
              <a:rPr lang="en-US" sz="2200" dirty="0" smtClean="0"/>
              <a:t>Powerful and ambitious pharaohs created a strong and large empire.  </a:t>
            </a:r>
            <a:endParaRPr lang="en-US" sz="2200" dirty="0"/>
          </a:p>
        </p:txBody>
      </p:sp>
      <p:sp>
        <p:nvSpPr>
          <p:cNvPr id="5" name="TextBox 4"/>
          <p:cNvSpPr txBox="1"/>
          <p:nvPr/>
        </p:nvSpPr>
        <p:spPr>
          <a:xfrm>
            <a:off x="152400" y="1219200"/>
            <a:ext cx="4953000" cy="1107996"/>
          </a:xfrm>
          <a:prstGeom prst="rect">
            <a:avLst/>
          </a:prstGeom>
          <a:noFill/>
        </p:spPr>
        <p:txBody>
          <a:bodyPr wrap="square" rtlCol="0">
            <a:spAutoFit/>
          </a:bodyPr>
          <a:lstStyle/>
          <a:p>
            <a:r>
              <a:rPr lang="en-US" sz="2200" b="1" dirty="0" smtClean="0"/>
              <a:t>Hatshepsut</a:t>
            </a:r>
            <a:r>
              <a:rPr lang="en-US" sz="2200" dirty="0" smtClean="0"/>
              <a:t> ~ the first female ruler who expanded trade and helped Egypt prosper.</a:t>
            </a:r>
            <a:endParaRPr lang="en-US" sz="2200" dirty="0"/>
          </a:p>
        </p:txBody>
      </p:sp>
      <p:pic>
        <p:nvPicPr>
          <p:cNvPr id="6" name="Picture 5" descr="Hatshepsut.jpg"/>
          <p:cNvPicPr>
            <a:picLocks noChangeAspect="1"/>
          </p:cNvPicPr>
          <p:nvPr/>
        </p:nvPicPr>
        <p:blipFill>
          <a:blip r:embed="rId2" cstate="print"/>
          <a:stretch>
            <a:fillRect/>
          </a:stretch>
        </p:blipFill>
        <p:spPr>
          <a:xfrm>
            <a:off x="5181600" y="1066800"/>
            <a:ext cx="2278662" cy="2514600"/>
          </a:xfrm>
          <a:prstGeom prst="rect">
            <a:avLst/>
          </a:prstGeom>
        </p:spPr>
      </p:pic>
      <p:sp>
        <p:nvSpPr>
          <p:cNvPr id="7" name="TextBox 6"/>
          <p:cNvSpPr txBox="1"/>
          <p:nvPr/>
        </p:nvSpPr>
        <p:spPr>
          <a:xfrm>
            <a:off x="228600" y="2438400"/>
            <a:ext cx="4953000" cy="1107996"/>
          </a:xfrm>
          <a:prstGeom prst="rect">
            <a:avLst/>
          </a:prstGeom>
          <a:noFill/>
        </p:spPr>
        <p:txBody>
          <a:bodyPr wrap="square" rtlCol="0">
            <a:spAutoFit/>
          </a:bodyPr>
          <a:lstStyle/>
          <a:p>
            <a:r>
              <a:rPr lang="en-US" sz="2200" b="1" dirty="0" smtClean="0"/>
              <a:t>Thutmose III </a:t>
            </a:r>
            <a:r>
              <a:rPr lang="en-US" sz="2200" dirty="0" smtClean="0"/>
              <a:t>~ a great military leader and expanded Egypt’s borders to their greatest extent ever!</a:t>
            </a:r>
            <a:endParaRPr lang="en-US" sz="2200" dirty="0"/>
          </a:p>
        </p:txBody>
      </p:sp>
      <p:pic>
        <p:nvPicPr>
          <p:cNvPr id="8" name="Picture 7" descr="Thutmose III.jpg"/>
          <p:cNvPicPr>
            <a:picLocks noChangeAspect="1"/>
          </p:cNvPicPr>
          <p:nvPr/>
        </p:nvPicPr>
        <p:blipFill>
          <a:blip r:embed="rId3" cstate="print"/>
          <a:stretch>
            <a:fillRect/>
          </a:stretch>
        </p:blipFill>
        <p:spPr>
          <a:xfrm>
            <a:off x="6324600" y="1447800"/>
            <a:ext cx="1848967" cy="2538413"/>
          </a:xfrm>
          <a:prstGeom prst="rect">
            <a:avLst/>
          </a:prstGeom>
        </p:spPr>
      </p:pic>
      <p:sp>
        <p:nvSpPr>
          <p:cNvPr id="9" name="TextBox 8"/>
          <p:cNvSpPr txBox="1"/>
          <p:nvPr/>
        </p:nvSpPr>
        <p:spPr>
          <a:xfrm>
            <a:off x="228600" y="3581400"/>
            <a:ext cx="5638800" cy="1107996"/>
          </a:xfrm>
          <a:prstGeom prst="rect">
            <a:avLst/>
          </a:prstGeom>
          <a:noFill/>
        </p:spPr>
        <p:txBody>
          <a:bodyPr wrap="square" rtlCol="0">
            <a:spAutoFit/>
          </a:bodyPr>
          <a:lstStyle/>
          <a:p>
            <a:r>
              <a:rPr lang="en-US" sz="2200" b="1" dirty="0" smtClean="0"/>
              <a:t>Ramses II </a:t>
            </a:r>
            <a:r>
              <a:rPr lang="en-US" sz="2200" dirty="0" smtClean="0"/>
              <a:t>~ ruled for 66 years and successfully conquered many of the lands around Egypt including Syria and </a:t>
            </a:r>
            <a:r>
              <a:rPr lang="en-US" sz="2200" dirty="0" err="1" smtClean="0"/>
              <a:t>Nubia</a:t>
            </a:r>
            <a:r>
              <a:rPr lang="en-US" sz="2200" dirty="0" smtClean="0"/>
              <a:t>.</a:t>
            </a:r>
            <a:endParaRPr lang="en-US" sz="2200" dirty="0"/>
          </a:p>
        </p:txBody>
      </p:sp>
      <p:pic>
        <p:nvPicPr>
          <p:cNvPr id="10" name="Picture 9" descr="Ramses II.jpg"/>
          <p:cNvPicPr>
            <a:picLocks noChangeAspect="1"/>
          </p:cNvPicPr>
          <p:nvPr/>
        </p:nvPicPr>
        <p:blipFill>
          <a:blip r:embed="rId4" cstate="print"/>
          <a:stretch>
            <a:fillRect/>
          </a:stretch>
        </p:blipFill>
        <p:spPr>
          <a:xfrm>
            <a:off x="7467600" y="1981200"/>
            <a:ext cx="1676400" cy="2382253"/>
          </a:xfrm>
          <a:prstGeom prst="rect">
            <a:avLst/>
          </a:prstGeom>
        </p:spPr>
      </p:pic>
      <p:sp>
        <p:nvSpPr>
          <p:cNvPr id="12" name="TextBox 11"/>
          <p:cNvSpPr txBox="1"/>
          <p:nvPr/>
        </p:nvSpPr>
        <p:spPr>
          <a:xfrm>
            <a:off x="2819400" y="4953000"/>
            <a:ext cx="6172200" cy="769441"/>
          </a:xfrm>
          <a:prstGeom prst="rect">
            <a:avLst/>
          </a:prstGeom>
          <a:noFill/>
        </p:spPr>
        <p:txBody>
          <a:bodyPr wrap="square" rtlCol="0">
            <a:spAutoFit/>
          </a:bodyPr>
          <a:lstStyle/>
          <a:p>
            <a:r>
              <a:rPr lang="en-US" sz="2200" dirty="0" smtClean="0"/>
              <a:t>After 1100 B.C., Egypt was invaded and conquered by the Assyrians and Persians.  </a:t>
            </a:r>
            <a:endParaRPr lang="en-US" sz="2200" dirty="0"/>
          </a:p>
        </p:txBody>
      </p:sp>
      <p:sp>
        <p:nvSpPr>
          <p:cNvPr id="13" name="TextBox 12"/>
          <p:cNvSpPr txBox="1"/>
          <p:nvPr/>
        </p:nvSpPr>
        <p:spPr>
          <a:xfrm>
            <a:off x="5867400" y="4419600"/>
            <a:ext cx="2667000" cy="461665"/>
          </a:xfrm>
          <a:prstGeom prst="rect">
            <a:avLst/>
          </a:prstGeom>
          <a:noFill/>
        </p:spPr>
        <p:txBody>
          <a:bodyPr wrap="square" rtlCol="0">
            <a:spAutoFit/>
          </a:bodyPr>
          <a:lstStyle/>
          <a:p>
            <a:r>
              <a:rPr lang="en-US" sz="2400" b="1" dirty="0" smtClean="0"/>
              <a:t>Decline of Egypt</a:t>
            </a:r>
            <a:endParaRPr lang="en-US" sz="2400" b="1" dirty="0"/>
          </a:p>
        </p:txBody>
      </p:sp>
      <p:sp>
        <p:nvSpPr>
          <p:cNvPr id="14" name="TextBox 13"/>
          <p:cNvSpPr txBox="1"/>
          <p:nvPr/>
        </p:nvSpPr>
        <p:spPr>
          <a:xfrm>
            <a:off x="2971800" y="5791200"/>
            <a:ext cx="6172200" cy="1107996"/>
          </a:xfrm>
          <a:prstGeom prst="rect">
            <a:avLst/>
          </a:prstGeom>
          <a:noFill/>
        </p:spPr>
        <p:txBody>
          <a:bodyPr wrap="square" rtlCol="0">
            <a:spAutoFit/>
          </a:bodyPr>
          <a:lstStyle/>
          <a:p>
            <a:r>
              <a:rPr lang="en-US" sz="2200" dirty="0" smtClean="0"/>
              <a:t>In 332 B.C., the last Egyptian dynasty ended when the Greeks took control. Later Roman armies would replace the Greeks.</a:t>
            </a:r>
            <a:endParaRPr lang="en-US" sz="2200" dirty="0"/>
          </a:p>
        </p:txBody>
      </p:sp>
      <p:pic>
        <p:nvPicPr>
          <p:cNvPr id="15" name="Picture 14" descr="Roman Cavalry.jpg"/>
          <p:cNvPicPr>
            <a:picLocks noChangeAspect="1"/>
          </p:cNvPicPr>
          <p:nvPr/>
        </p:nvPicPr>
        <p:blipFill>
          <a:blip r:embed="rId5" cstate="print"/>
          <a:stretch>
            <a:fillRect/>
          </a:stretch>
        </p:blipFill>
        <p:spPr>
          <a:xfrm>
            <a:off x="457200" y="4724400"/>
            <a:ext cx="2133599" cy="19650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ppt_x</p:attrName>
                                        </p:attrNameLst>
                                      </p:cBhvr>
                                      <p:tavLst>
                                        <p:tav tm="0">
                                          <p:val>
                                            <p:strVal val="#ppt_x-.2"/>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ppt_x</p:attrName>
                                        </p:attrNameLst>
                                      </p:cBhvr>
                                      <p:tavLst>
                                        <p:tav tm="0">
                                          <p:val>
                                            <p:strVal val="#ppt_x-.2"/>
                                          </p:val>
                                        </p:tav>
                                        <p:tav tm="100000">
                                          <p:val>
                                            <p:strVal val="#ppt_x"/>
                                          </p:val>
                                        </p:tav>
                                      </p:tavLst>
                                    </p:anim>
                                    <p:anim calcmode="lin" valueType="num">
                                      <p:cBhvr>
                                        <p:cTn id="7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500" fill="hold"/>
                                        <p:tgtEl>
                                          <p:spTgt spid="14"/>
                                        </p:tgtEl>
                                        <p:attrNameLst>
                                          <p:attrName>ppt_x</p:attrName>
                                        </p:attrNameLst>
                                      </p:cBhvr>
                                      <p:tavLst>
                                        <p:tav tm="0">
                                          <p:val>
                                            <p:strVal val="#ppt_x"/>
                                          </p:val>
                                        </p:tav>
                                        <p:tav tm="100000">
                                          <p:val>
                                            <p:strVal val="#ppt_x"/>
                                          </p:val>
                                        </p:tav>
                                      </p:tavLst>
                                    </p:anim>
                                    <p:anim calcmode="lin" valueType="num">
                                      <p:cBhvr additive="base">
                                        <p:cTn id="7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Egyptian Religion</a:t>
            </a:r>
            <a:endParaRPr lang="en-US" dirty="0"/>
          </a:p>
        </p:txBody>
      </p:sp>
      <p:sp>
        <p:nvSpPr>
          <p:cNvPr id="4" name="TextBox 3"/>
          <p:cNvSpPr txBox="1"/>
          <p:nvPr/>
        </p:nvSpPr>
        <p:spPr>
          <a:xfrm>
            <a:off x="228600" y="990600"/>
            <a:ext cx="8763000" cy="769441"/>
          </a:xfrm>
          <a:prstGeom prst="rect">
            <a:avLst/>
          </a:prstGeom>
          <a:noFill/>
        </p:spPr>
        <p:txBody>
          <a:bodyPr wrap="square" rtlCol="0">
            <a:spAutoFit/>
          </a:bodyPr>
          <a:lstStyle/>
          <a:p>
            <a:r>
              <a:rPr lang="en-US" sz="2200" b="1" dirty="0" smtClean="0"/>
              <a:t>Like most early civilizations, the Ancient Egyptians were polytheistic, believing in many gods.</a:t>
            </a:r>
            <a:endParaRPr lang="en-US" sz="2200" b="1" dirty="0"/>
          </a:p>
        </p:txBody>
      </p:sp>
      <p:sp>
        <p:nvSpPr>
          <p:cNvPr id="5" name="TextBox 4"/>
          <p:cNvSpPr txBox="1"/>
          <p:nvPr/>
        </p:nvSpPr>
        <p:spPr>
          <a:xfrm>
            <a:off x="228600" y="1752600"/>
            <a:ext cx="4419600" cy="769441"/>
          </a:xfrm>
          <a:prstGeom prst="rect">
            <a:avLst/>
          </a:prstGeom>
          <a:noFill/>
        </p:spPr>
        <p:txBody>
          <a:bodyPr wrap="square" rtlCol="0">
            <a:spAutoFit/>
          </a:bodyPr>
          <a:lstStyle/>
          <a:p>
            <a:r>
              <a:rPr lang="en-US" sz="2200" dirty="0" smtClean="0"/>
              <a:t>The Chief God was </a:t>
            </a:r>
            <a:r>
              <a:rPr lang="en-US" sz="2200" b="1" dirty="0" err="1" smtClean="0"/>
              <a:t>Amon</a:t>
            </a:r>
            <a:r>
              <a:rPr lang="en-US" sz="2200" b="1" dirty="0" smtClean="0"/>
              <a:t>-Re</a:t>
            </a:r>
            <a:r>
              <a:rPr lang="en-US" sz="2200" dirty="0" smtClean="0"/>
              <a:t> ~ the sun god.  </a:t>
            </a:r>
            <a:endParaRPr lang="en-US" sz="2200" dirty="0"/>
          </a:p>
        </p:txBody>
      </p:sp>
      <p:pic>
        <p:nvPicPr>
          <p:cNvPr id="6" name="Picture 5" descr="Egyptian Gods Amun.gif"/>
          <p:cNvPicPr>
            <a:picLocks noChangeAspect="1"/>
          </p:cNvPicPr>
          <p:nvPr/>
        </p:nvPicPr>
        <p:blipFill>
          <a:blip r:embed="rId2" cstate="print"/>
          <a:stretch>
            <a:fillRect/>
          </a:stretch>
        </p:blipFill>
        <p:spPr>
          <a:xfrm>
            <a:off x="4648200" y="1600200"/>
            <a:ext cx="1152525" cy="2047875"/>
          </a:xfrm>
          <a:prstGeom prst="rect">
            <a:avLst/>
          </a:prstGeom>
        </p:spPr>
      </p:pic>
      <p:pic>
        <p:nvPicPr>
          <p:cNvPr id="7" name="Picture 6" descr="Amon Ra before Table of Offerings.jpg"/>
          <p:cNvPicPr>
            <a:picLocks noChangeAspect="1"/>
          </p:cNvPicPr>
          <p:nvPr/>
        </p:nvPicPr>
        <p:blipFill>
          <a:blip r:embed="rId3" cstate="print"/>
          <a:stretch>
            <a:fillRect/>
          </a:stretch>
        </p:blipFill>
        <p:spPr>
          <a:xfrm>
            <a:off x="6019800" y="1600201"/>
            <a:ext cx="2869788" cy="2076168"/>
          </a:xfrm>
          <a:prstGeom prst="rect">
            <a:avLst/>
          </a:prstGeom>
        </p:spPr>
      </p:pic>
      <p:sp>
        <p:nvSpPr>
          <p:cNvPr id="8" name="TextBox 7"/>
          <p:cNvSpPr txBox="1"/>
          <p:nvPr/>
        </p:nvSpPr>
        <p:spPr>
          <a:xfrm>
            <a:off x="304800" y="2590800"/>
            <a:ext cx="4114800" cy="1107996"/>
          </a:xfrm>
          <a:prstGeom prst="rect">
            <a:avLst/>
          </a:prstGeom>
          <a:noFill/>
        </p:spPr>
        <p:txBody>
          <a:bodyPr wrap="square" rtlCol="0">
            <a:spAutoFit/>
          </a:bodyPr>
          <a:lstStyle/>
          <a:p>
            <a:r>
              <a:rPr lang="en-US" sz="2200" dirty="0" smtClean="0"/>
              <a:t>The Pharaohs, who were viewed as gods and Kings, received their right to rule from </a:t>
            </a:r>
            <a:r>
              <a:rPr lang="en-US" sz="2200" dirty="0" err="1" smtClean="0"/>
              <a:t>Amon</a:t>
            </a:r>
            <a:r>
              <a:rPr lang="en-US" sz="2200" dirty="0" smtClean="0"/>
              <a:t>-Re.</a:t>
            </a:r>
            <a:endParaRPr lang="en-US" sz="2200" dirty="0"/>
          </a:p>
        </p:txBody>
      </p:sp>
      <p:sp>
        <p:nvSpPr>
          <p:cNvPr id="17" name="TextBox 16"/>
          <p:cNvSpPr txBox="1"/>
          <p:nvPr/>
        </p:nvSpPr>
        <p:spPr>
          <a:xfrm>
            <a:off x="228600" y="3810000"/>
            <a:ext cx="8686800" cy="430887"/>
          </a:xfrm>
          <a:prstGeom prst="rect">
            <a:avLst/>
          </a:prstGeom>
          <a:noFill/>
        </p:spPr>
        <p:txBody>
          <a:bodyPr wrap="square" rtlCol="0">
            <a:spAutoFit/>
          </a:bodyPr>
          <a:lstStyle/>
          <a:p>
            <a:r>
              <a:rPr lang="en-US" sz="2200" dirty="0" smtClean="0"/>
              <a:t>Egyptians also believed in the</a:t>
            </a:r>
            <a:r>
              <a:rPr lang="en-US" sz="2200" b="1" dirty="0" smtClean="0"/>
              <a:t> afterlife</a:t>
            </a:r>
            <a:r>
              <a:rPr lang="en-US" sz="2200" dirty="0" smtClean="0"/>
              <a:t>, or life after death.</a:t>
            </a:r>
            <a:endParaRPr lang="en-US" sz="2200" dirty="0"/>
          </a:p>
        </p:txBody>
      </p:sp>
      <p:sp>
        <p:nvSpPr>
          <p:cNvPr id="18" name="TextBox 17"/>
          <p:cNvSpPr txBox="1"/>
          <p:nvPr/>
        </p:nvSpPr>
        <p:spPr>
          <a:xfrm>
            <a:off x="3962400" y="4303455"/>
            <a:ext cx="4953000" cy="2585323"/>
          </a:xfrm>
          <a:prstGeom prst="rect">
            <a:avLst/>
          </a:prstGeom>
          <a:noFill/>
        </p:spPr>
        <p:txBody>
          <a:bodyPr wrap="square" rtlCol="0">
            <a:spAutoFit/>
          </a:bodyPr>
          <a:lstStyle/>
          <a:p>
            <a:r>
              <a:rPr lang="en-US" sz="2200" dirty="0" smtClean="0"/>
              <a:t>Each soul had to pass a test to win eternal life – your heart would be weighed against the feather of truth.</a:t>
            </a:r>
          </a:p>
          <a:p>
            <a:endParaRPr lang="en-US" sz="800" dirty="0"/>
          </a:p>
          <a:p>
            <a:r>
              <a:rPr lang="en-US" sz="2200" dirty="0" smtClean="0"/>
              <a:t>The </a:t>
            </a:r>
            <a:r>
              <a:rPr lang="en-US" sz="2200" b="1" i="1" dirty="0" smtClean="0"/>
              <a:t>Book of the Dead </a:t>
            </a:r>
            <a:r>
              <a:rPr lang="en-US" sz="2200" dirty="0" smtClean="0"/>
              <a:t>helped Egyptians survive the dangerous journey into the underworld providing spells, charms, and formulas.</a:t>
            </a:r>
            <a:endParaRPr lang="en-US" sz="2200" dirty="0"/>
          </a:p>
        </p:txBody>
      </p:sp>
      <p:pic>
        <p:nvPicPr>
          <p:cNvPr id="19" name="Picture 18" descr="Book of the Dead.jpg"/>
          <p:cNvPicPr>
            <a:picLocks noChangeAspect="1"/>
          </p:cNvPicPr>
          <p:nvPr/>
        </p:nvPicPr>
        <p:blipFill>
          <a:blip r:embed="rId4" cstate="print"/>
          <a:stretch>
            <a:fillRect/>
          </a:stretch>
        </p:blipFill>
        <p:spPr>
          <a:xfrm>
            <a:off x="457200" y="4267200"/>
            <a:ext cx="3429000" cy="24299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ppt_x</p:attrName>
                                        </p:attrNameLst>
                                      </p:cBhvr>
                                      <p:tavLst>
                                        <p:tav tm="0">
                                          <p:val>
                                            <p:strVal val="#ppt_x-.2"/>
                                          </p:val>
                                        </p:tav>
                                        <p:tav tm="100000">
                                          <p:val>
                                            <p:strVal val="#ppt_x"/>
                                          </p:val>
                                        </p:tav>
                                      </p:tavLst>
                                    </p:anim>
                                    <p:anim calcmode="lin" valueType="num">
                                      <p:cBhvr>
                                        <p:cTn id="5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Afterlife</a:t>
            </a:r>
            <a:endParaRPr lang="en-US" dirty="0"/>
          </a:p>
        </p:txBody>
      </p:sp>
      <p:sp>
        <p:nvSpPr>
          <p:cNvPr id="3" name="TextBox 2"/>
          <p:cNvSpPr txBox="1"/>
          <p:nvPr/>
        </p:nvSpPr>
        <p:spPr>
          <a:xfrm>
            <a:off x="228600" y="914400"/>
            <a:ext cx="8686800" cy="769441"/>
          </a:xfrm>
          <a:prstGeom prst="rect">
            <a:avLst/>
          </a:prstGeom>
          <a:noFill/>
        </p:spPr>
        <p:txBody>
          <a:bodyPr wrap="square" rtlCol="0">
            <a:spAutoFit/>
          </a:bodyPr>
          <a:lstStyle/>
          <a:p>
            <a:r>
              <a:rPr lang="en-US" sz="2200" dirty="0" smtClean="0"/>
              <a:t>Egyptians believed that Osiris and Isis promised them eternal life after death.  This belief in the</a:t>
            </a:r>
            <a:r>
              <a:rPr lang="en-US" sz="2200" b="1" dirty="0" smtClean="0"/>
              <a:t> afterlife </a:t>
            </a:r>
            <a:r>
              <a:rPr lang="en-US" sz="2200" dirty="0" smtClean="0"/>
              <a:t>affected every Egyptian.</a:t>
            </a:r>
            <a:endParaRPr lang="en-US" sz="2200" dirty="0"/>
          </a:p>
        </p:txBody>
      </p:sp>
      <p:sp>
        <p:nvSpPr>
          <p:cNvPr id="4" name="TextBox 3"/>
          <p:cNvSpPr txBox="1"/>
          <p:nvPr/>
        </p:nvSpPr>
        <p:spPr>
          <a:xfrm>
            <a:off x="4267200" y="1905000"/>
            <a:ext cx="4572000" cy="3108543"/>
          </a:xfrm>
          <a:prstGeom prst="rect">
            <a:avLst/>
          </a:prstGeom>
          <a:noFill/>
        </p:spPr>
        <p:txBody>
          <a:bodyPr wrap="square" rtlCol="0">
            <a:spAutoFit/>
          </a:bodyPr>
          <a:lstStyle/>
          <a:p>
            <a:r>
              <a:rPr lang="en-US" sz="2200" dirty="0" smtClean="0"/>
              <a:t>Each soul had to pass a test to win eternal life.</a:t>
            </a:r>
          </a:p>
          <a:p>
            <a:r>
              <a:rPr lang="en-US" sz="2200" dirty="0" smtClean="0"/>
              <a:t>1.  Ferried across lake of Fire to Osiris</a:t>
            </a:r>
          </a:p>
          <a:p>
            <a:r>
              <a:rPr lang="en-US" sz="2200" dirty="0" smtClean="0"/>
              <a:t>2.  Heart was weighed against the feather of truth</a:t>
            </a:r>
          </a:p>
          <a:p>
            <a:pPr lvl="1">
              <a:buFontTx/>
              <a:buChar char="-"/>
            </a:pPr>
            <a:r>
              <a:rPr lang="en-US" sz="2200" dirty="0" smtClean="0"/>
              <a:t>If lighter = afterlife</a:t>
            </a:r>
          </a:p>
          <a:p>
            <a:pPr lvl="1">
              <a:buFontTx/>
              <a:buChar char="-"/>
            </a:pPr>
            <a:r>
              <a:rPr lang="en-US" sz="2200" dirty="0" smtClean="0"/>
              <a:t>If heavier = fed to crocodile eater of the dead.</a:t>
            </a:r>
          </a:p>
          <a:p>
            <a:endParaRPr lang="en-US" sz="2000" dirty="0"/>
          </a:p>
        </p:txBody>
      </p:sp>
      <p:pic>
        <p:nvPicPr>
          <p:cNvPr id="5" name="Picture 4" descr="Book of the Dead.jpg"/>
          <p:cNvPicPr>
            <a:picLocks noChangeAspect="1"/>
          </p:cNvPicPr>
          <p:nvPr/>
        </p:nvPicPr>
        <p:blipFill>
          <a:blip r:embed="rId2" cstate="print"/>
          <a:stretch>
            <a:fillRect/>
          </a:stretch>
        </p:blipFill>
        <p:spPr>
          <a:xfrm>
            <a:off x="304800" y="1905000"/>
            <a:ext cx="3857625" cy="2733675"/>
          </a:xfrm>
          <a:prstGeom prst="rect">
            <a:avLst/>
          </a:prstGeom>
        </p:spPr>
      </p:pic>
      <p:pic>
        <p:nvPicPr>
          <p:cNvPr id="7" name="Content Placeholder 6" descr="Anubis and Mummy.jpg"/>
          <p:cNvPicPr>
            <a:picLocks noChangeAspect="1"/>
          </p:cNvPicPr>
          <p:nvPr/>
        </p:nvPicPr>
        <p:blipFill>
          <a:blip r:embed="rId3" cstate="print"/>
          <a:stretch>
            <a:fillRect/>
          </a:stretch>
        </p:blipFill>
        <p:spPr>
          <a:xfrm>
            <a:off x="5867400" y="4648200"/>
            <a:ext cx="2992438" cy="1994959"/>
          </a:xfrm>
          <a:prstGeom prst="rect">
            <a:avLst/>
          </a:prstGeom>
        </p:spPr>
      </p:pic>
      <p:sp>
        <p:nvSpPr>
          <p:cNvPr id="9" name="Rectangle 8"/>
          <p:cNvSpPr/>
          <p:nvPr/>
        </p:nvSpPr>
        <p:spPr>
          <a:xfrm>
            <a:off x="381000" y="5181600"/>
            <a:ext cx="5334000" cy="1446550"/>
          </a:xfrm>
          <a:prstGeom prst="rect">
            <a:avLst/>
          </a:prstGeom>
        </p:spPr>
        <p:txBody>
          <a:bodyPr wrap="square">
            <a:spAutoFit/>
          </a:bodyPr>
          <a:lstStyle/>
          <a:p>
            <a:r>
              <a:rPr lang="en-US" sz="2200" dirty="0" smtClean="0"/>
              <a:t>The </a:t>
            </a:r>
            <a:r>
              <a:rPr lang="en-US" sz="2200" b="1" i="1" dirty="0" smtClean="0"/>
              <a:t>Book of the Dead </a:t>
            </a:r>
            <a:r>
              <a:rPr lang="en-US" sz="2200" dirty="0" smtClean="0"/>
              <a:t>helped Egyptians survive the dangerous journey into the underworld providing spells, charms, and formulas.</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Mummification</a:t>
            </a:r>
            <a:endParaRPr lang="en-US" dirty="0"/>
          </a:p>
        </p:txBody>
      </p:sp>
      <p:sp>
        <p:nvSpPr>
          <p:cNvPr id="5" name="TextBox 4"/>
          <p:cNvSpPr txBox="1"/>
          <p:nvPr/>
        </p:nvSpPr>
        <p:spPr>
          <a:xfrm>
            <a:off x="152400" y="1295400"/>
            <a:ext cx="8763000" cy="1415772"/>
          </a:xfrm>
          <a:prstGeom prst="rect">
            <a:avLst/>
          </a:prstGeom>
          <a:noFill/>
        </p:spPr>
        <p:txBody>
          <a:bodyPr wrap="square" rtlCol="0">
            <a:spAutoFit/>
          </a:bodyPr>
          <a:lstStyle/>
          <a:p>
            <a:r>
              <a:rPr lang="en-US" sz="2200" dirty="0" smtClean="0"/>
              <a:t>In addition, Egyptians buried their dead with everything they would need for eternity.  They used </a:t>
            </a:r>
            <a:r>
              <a:rPr lang="en-US" sz="2200" b="1" dirty="0" smtClean="0"/>
              <a:t>mummification</a:t>
            </a:r>
            <a:r>
              <a:rPr lang="en-US" sz="2200" dirty="0" smtClean="0"/>
              <a:t> to preserve dead bodies by embalming them.</a:t>
            </a:r>
            <a:r>
              <a:rPr lang="en-US" sz="2000" dirty="0" smtClean="0"/>
              <a:t>  </a:t>
            </a:r>
          </a:p>
          <a:p>
            <a:endParaRPr lang="en-US" sz="2000" dirty="0"/>
          </a:p>
        </p:txBody>
      </p:sp>
      <p:sp>
        <p:nvSpPr>
          <p:cNvPr id="6" name="TextBox 5"/>
          <p:cNvSpPr txBox="1"/>
          <p:nvPr/>
        </p:nvSpPr>
        <p:spPr>
          <a:xfrm>
            <a:off x="3352800" y="2286000"/>
            <a:ext cx="5562600" cy="769441"/>
          </a:xfrm>
          <a:prstGeom prst="rect">
            <a:avLst/>
          </a:prstGeom>
          <a:noFill/>
        </p:spPr>
        <p:txBody>
          <a:bodyPr wrap="square" rtlCol="0">
            <a:spAutoFit/>
          </a:bodyPr>
          <a:lstStyle/>
          <a:p>
            <a:r>
              <a:rPr lang="en-US" sz="2200" dirty="0" smtClean="0"/>
              <a:t>The purpose of mummification was to give the soul the use of its body in the afterlife.  </a:t>
            </a:r>
            <a:endParaRPr lang="en-US" sz="2200" dirty="0"/>
          </a:p>
        </p:txBody>
      </p:sp>
      <p:pic>
        <p:nvPicPr>
          <p:cNvPr id="7" name="Content Placeholder 6" descr="Anubis and Mummy.jpg"/>
          <p:cNvPicPr>
            <a:picLocks noChangeAspect="1"/>
          </p:cNvPicPr>
          <p:nvPr/>
        </p:nvPicPr>
        <p:blipFill>
          <a:blip r:embed="rId2" cstate="print"/>
          <a:stretch>
            <a:fillRect/>
          </a:stretch>
        </p:blipFill>
        <p:spPr>
          <a:xfrm>
            <a:off x="152400" y="2514600"/>
            <a:ext cx="3124200" cy="2082800"/>
          </a:xfrm>
          <a:prstGeom prst="rect">
            <a:avLst/>
          </a:prstGeom>
        </p:spPr>
      </p:pic>
      <p:sp>
        <p:nvSpPr>
          <p:cNvPr id="9" name="TextBox 8"/>
          <p:cNvSpPr txBox="1"/>
          <p:nvPr/>
        </p:nvSpPr>
        <p:spPr>
          <a:xfrm>
            <a:off x="3429000" y="3200400"/>
            <a:ext cx="4800600" cy="430887"/>
          </a:xfrm>
          <a:prstGeom prst="rect">
            <a:avLst/>
          </a:prstGeom>
          <a:noFill/>
        </p:spPr>
        <p:txBody>
          <a:bodyPr wrap="square" rtlCol="0">
            <a:spAutoFit/>
          </a:bodyPr>
          <a:lstStyle/>
          <a:p>
            <a:r>
              <a:rPr lang="en-US" sz="2200" dirty="0" smtClean="0"/>
              <a:t>The Steps of mummification were:</a:t>
            </a:r>
          </a:p>
        </p:txBody>
      </p:sp>
      <p:sp>
        <p:nvSpPr>
          <p:cNvPr id="10" name="Rectangle 9"/>
          <p:cNvSpPr/>
          <p:nvPr/>
        </p:nvSpPr>
        <p:spPr>
          <a:xfrm>
            <a:off x="3429000" y="3810000"/>
            <a:ext cx="4920283" cy="430887"/>
          </a:xfrm>
          <a:prstGeom prst="rect">
            <a:avLst/>
          </a:prstGeom>
        </p:spPr>
        <p:txBody>
          <a:bodyPr wrap="square">
            <a:spAutoFit/>
          </a:bodyPr>
          <a:lstStyle/>
          <a:p>
            <a:pPr marL="342900" indent="-342900">
              <a:buAutoNum type="arabicPeriod"/>
            </a:pPr>
            <a:r>
              <a:rPr lang="en-US" sz="2200" dirty="0" smtClean="0"/>
              <a:t>Wash the body in good smelling soap</a:t>
            </a:r>
            <a:r>
              <a:rPr lang="en-US" dirty="0" smtClean="0"/>
              <a:t>.</a:t>
            </a:r>
          </a:p>
        </p:txBody>
      </p:sp>
      <p:sp>
        <p:nvSpPr>
          <p:cNvPr id="11" name="Rectangle 10"/>
          <p:cNvSpPr/>
          <p:nvPr/>
        </p:nvSpPr>
        <p:spPr>
          <a:xfrm>
            <a:off x="152400" y="4724400"/>
            <a:ext cx="5029200" cy="769441"/>
          </a:xfrm>
          <a:prstGeom prst="rect">
            <a:avLst/>
          </a:prstGeom>
        </p:spPr>
        <p:txBody>
          <a:bodyPr wrap="square">
            <a:spAutoFit/>
          </a:bodyPr>
          <a:lstStyle/>
          <a:p>
            <a:pPr marL="342900" indent="-342900"/>
            <a:r>
              <a:rPr lang="en-US" sz="2200" dirty="0" smtClean="0"/>
              <a:t>2.  Cut left side of body to remove internal organs and put in jars.</a:t>
            </a:r>
          </a:p>
        </p:txBody>
      </p:sp>
      <p:sp>
        <p:nvSpPr>
          <p:cNvPr id="12" name="TextBox 11"/>
          <p:cNvSpPr txBox="1"/>
          <p:nvPr/>
        </p:nvSpPr>
        <p:spPr>
          <a:xfrm>
            <a:off x="1905000" y="5867400"/>
            <a:ext cx="3429000" cy="769441"/>
          </a:xfrm>
          <a:prstGeom prst="rect">
            <a:avLst/>
          </a:prstGeom>
          <a:noFill/>
        </p:spPr>
        <p:txBody>
          <a:bodyPr wrap="square" rtlCol="0">
            <a:spAutoFit/>
          </a:bodyPr>
          <a:lstStyle/>
          <a:p>
            <a:r>
              <a:rPr lang="en-US" sz="2200" dirty="0" smtClean="0"/>
              <a:t>3.  Remove the brain through the nostrils.</a:t>
            </a:r>
            <a:endParaRPr lang="en-US" sz="2200" dirty="0"/>
          </a:p>
        </p:txBody>
      </p:sp>
      <p:pic>
        <p:nvPicPr>
          <p:cNvPr id="13" name="Content Placeholder 4" descr="God for Intestines.gif"/>
          <p:cNvPicPr>
            <a:picLocks noChangeAspect="1"/>
          </p:cNvPicPr>
          <p:nvPr/>
        </p:nvPicPr>
        <p:blipFill>
          <a:blip r:embed="rId3" cstate="print"/>
          <a:stretch>
            <a:fillRect/>
          </a:stretch>
        </p:blipFill>
        <p:spPr>
          <a:xfrm>
            <a:off x="5257800" y="4572000"/>
            <a:ext cx="729827" cy="1539478"/>
          </a:xfrm>
          <a:prstGeom prst="rect">
            <a:avLst/>
          </a:prstGeom>
        </p:spPr>
      </p:pic>
      <p:pic>
        <p:nvPicPr>
          <p:cNvPr id="14" name="Picture 13" descr="God for Liver.gif"/>
          <p:cNvPicPr>
            <a:picLocks noChangeAspect="1"/>
          </p:cNvPicPr>
          <p:nvPr/>
        </p:nvPicPr>
        <p:blipFill>
          <a:blip r:embed="rId4" cstate="print"/>
          <a:stretch>
            <a:fillRect/>
          </a:stretch>
        </p:blipFill>
        <p:spPr>
          <a:xfrm>
            <a:off x="6172200" y="4572000"/>
            <a:ext cx="695785" cy="1601410"/>
          </a:xfrm>
          <a:prstGeom prst="rect">
            <a:avLst/>
          </a:prstGeom>
        </p:spPr>
      </p:pic>
      <p:pic>
        <p:nvPicPr>
          <p:cNvPr id="15" name="Picture 14" descr="God for Lungs.gif"/>
          <p:cNvPicPr>
            <a:picLocks noChangeAspect="1"/>
          </p:cNvPicPr>
          <p:nvPr/>
        </p:nvPicPr>
        <p:blipFill>
          <a:blip r:embed="rId5" cstate="print"/>
          <a:stretch>
            <a:fillRect/>
          </a:stretch>
        </p:blipFill>
        <p:spPr>
          <a:xfrm>
            <a:off x="7086600" y="4572000"/>
            <a:ext cx="872836" cy="1600200"/>
          </a:xfrm>
          <a:prstGeom prst="rect">
            <a:avLst/>
          </a:prstGeom>
        </p:spPr>
      </p:pic>
      <p:pic>
        <p:nvPicPr>
          <p:cNvPr id="16" name="Picture 15" descr="God for stomach.gif"/>
          <p:cNvPicPr>
            <a:picLocks noChangeAspect="1"/>
          </p:cNvPicPr>
          <p:nvPr/>
        </p:nvPicPr>
        <p:blipFill>
          <a:blip r:embed="rId6" cstate="print"/>
          <a:stretch>
            <a:fillRect/>
          </a:stretch>
        </p:blipFill>
        <p:spPr>
          <a:xfrm>
            <a:off x="8229600" y="4495800"/>
            <a:ext cx="632791" cy="1643216"/>
          </a:xfrm>
          <a:prstGeom prst="rect">
            <a:avLst/>
          </a:prstGeom>
        </p:spPr>
      </p:pic>
      <p:pic>
        <p:nvPicPr>
          <p:cNvPr id="17" name="Picture 16" descr="Mummification 3.gif"/>
          <p:cNvPicPr>
            <a:picLocks noChangeAspect="1"/>
          </p:cNvPicPr>
          <p:nvPr/>
        </p:nvPicPr>
        <p:blipFill>
          <a:blip r:embed="rId7" cstate="print"/>
          <a:stretch>
            <a:fillRect/>
          </a:stretch>
        </p:blipFill>
        <p:spPr>
          <a:xfrm>
            <a:off x="228600" y="5562600"/>
            <a:ext cx="1524000" cy="1229304"/>
          </a:xfrm>
          <a:prstGeom prst="rect">
            <a:avLst/>
          </a:prstGeom>
        </p:spPr>
      </p:pic>
      <p:sp>
        <p:nvSpPr>
          <p:cNvPr id="20" name="TextBox 19"/>
          <p:cNvSpPr txBox="1"/>
          <p:nvPr/>
        </p:nvSpPr>
        <p:spPr>
          <a:xfrm>
            <a:off x="5029200" y="6248400"/>
            <a:ext cx="1143000" cy="369332"/>
          </a:xfrm>
          <a:prstGeom prst="rect">
            <a:avLst/>
          </a:prstGeom>
          <a:noFill/>
        </p:spPr>
        <p:txBody>
          <a:bodyPr wrap="square" rtlCol="0">
            <a:spAutoFit/>
          </a:bodyPr>
          <a:lstStyle/>
          <a:p>
            <a:r>
              <a:rPr lang="en-US" dirty="0" smtClean="0"/>
              <a:t>intestines</a:t>
            </a:r>
            <a:endParaRPr lang="en-US" dirty="0"/>
          </a:p>
        </p:txBody>
      </p:sp>
      <p:sp>
        <p:nvSpPr>
          <p:cNvPr id="21" name="TextBox 20"/>
          <p:cNvSpPr txBox="1"/>
          <p:nvPr/>
        </p:nvSpPr>
        <p:spPr>
          <a:xfrm>
            <a:off x="6248400" y="6248400"/>
            <a:ext cx="838200" cy="369332"/>
          </a:xfrm>
          <a:prstGeom prst="rect">
            <a:avLst/>
          </a:prstGeom>
          <a:noFill/>
        </p:spPr>
        <p:txBody>
          <a:bodyPr wrap="square" rtlCol="0">
            <a:spAutoFit/>
          </a:bodyPr>
          <a:lstStyle/>
          <a:p>
            <a:r>
              <a:rPr lang="en-US" dirty="0" smtClean="0"/>
              <a:t>liver</a:t>
            </a:r>
            <a:endParaRPr lang="en-US" dirty="0"/>
          </a:p>
        </p:txBody>
      </p:sp>
      <p:sp>
        <p:nvSpPr>
          <p:cNvPr id="22" name="TextBox 21"/>
          <p:cNvSpPr txBox="1"/>
          <p:nvPr/>
        </p:nvSpPr>
        <p:spPr>
          <a:xfrm>
            <a:off x="7239000" y="6248400"/>
            <a:ext cx="685800" cy="369332"/>
          </a:xfrm>
          <a:prstGeom prst="rect">
            <a:avLst/>
          </a:prstGeom>
          <a:noFill/>
        </p:spPr>
        <p:txBody>
          <a:bodyPr wrap="square" rtlCol="0">
            <a:spAutoFit/>
          </a:bodyPr>
          <a:lstStyle/>
          <a:p>
            <a:r>
              <a:rPr lang="en-US" dirty="0" smtClean="0"/>
              <a:t>lungs</a:t>
            </a:r>
            <a:endParaRPr lang="en-US" dirty="0"/>
          </a:p>
        </p:txBody>
      </p:sp>
      <p:sp>
        <p:nvSpPr>
          <p:cNvPr id="23" name="TextBox 22"/>
          <p:cNvSpPr txBox="1"/>
          <p:nvPr/>
        </p:nvSpPr>
        <p:spPr>
          <a:xfrm>
            <a:off x="8153400" y="6248400"/>
            <a:ext cx="990600" cy="369332"/>
          </a:xfrm>
          <a:prstGeom prst="rect">
            <a:avLst/>
          </a:prstGeom>
          <a:noFill/>
        </p:spPr>
        <p:txBody>
          <a:bodyPr wrap="square" rtlCol="0">
            <a:spAutoFit/>
          </a:bodyPr>
          <a:lstStyle/>
          <a:p>
            <a:r>
              <a:rPr lang="en-US" dirty="0" smtClean="0"/>
              <a:t>stomach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ppt_x</p:attrName>
                                        </p:attrNameLst>
                                      </p:cBhvr>
                                      <p:tavLst>
                                        <p:tav tm="0">
                                          <p:val>
                                            <p:strVal val="#ppt_x-.2"/>
                                          </p:val>
                                        </p:tav>
                                        <p:tav tm="100000">
                                          <p:val>
                                            <p:strVal val="#ppt_x"/>
                                          </p:val>
                                        </p:tav>
                                      </p:tavLst>
                                    </p:anim>
                                    <p:anim calcmode="lin" valueType="num">
                                      <p:cBhvr>
                                        <p:cTn id="4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ppt_x</p:attrName>
                                        </p:attrNameLst>
                                      </p:cBhvr>
                                      <p:tavLst>
                                        <p:tav tm="0">
                                          <p:val>
                                            <p:strVal val="#ppt_x-.2"/>
                                          </p:val>
                                        </p:tav>
                                        <p:tav tm="100000">
                                          <p:val>
                                            <p:strVal val="#ppt_x"/>
                                          </p:val>
                                        </p:tav>
                                      </p:tavLst>
                                    </p:anim>
                                    <p:anim calcmode="lin" valueType="num">
                                      <p:cBhvr>
                                        <p:cTn id="5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000" fill="hold"/>
                                        <p:tgtEl>
                                          <p:spTgt spid="20"/>
                                        </p:tgtEl>
                                        <p:attrNameLst>
                                          <p:attrName>ppt_x</p:attrName>
                                        </p:attrNameLst>
                                      </p:cBhvr>
                                      <p:tavLst>
                                        <p:tav tm="0">
                                          <p:val>
                                            <p:strVal val="#ppt_x-.2"/>
                                          </p:val>
                                        </p:tav>
                                        <p:tav tm="100000">
                                          <p:val>
                                            <p:strVal val="#ppt_x"/>
                                          </p:val>
                                        </p:tav>
                                      </p:tavLst>
                                    </p:anim>
                                    <p:anim calcmode="lin" valueType="num">
                                      <p:cBhvr>
                                        <p:cTn id="57"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ppt_x</p:attrName>
                                        </p:attrNameLst>
                                      </p:cBhvr>
                                      <p:tavLst>
                                        <p:tav tm="0">
                                          <p:val>
                                            <p:strVal val="#ppt_x-.2"/>
                                          </p:val>
                                        </p:tav>
                                        <p:tav tm="100000">
                                          <p:val>
                                            <p:strVal val="#ppt_x"/>
                                          </p:val>
                                        </p:tav>
                                      </p:tavLst>
                                    </p:anim>
                                    <p:anim calcmode="lin" valueType="num">
                                      <p:cBhvr>
                                        <p:cTn id="6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1000" fill="hold"/>
                                        <p:tgtEl>
                                          <p:spTgt spid="21"/>
                                        </p:tgtEl>
                                        <p:attrNameLst>
                                          <p:attrName>ppt_x</p:attrName>
                                        </p:attrNameLst>
                                      </p:cBhvr>
                                      <p:tavLst>
                                        <p:tav tm="0">
                                          <p:val>
                                            <p:strVal val="#ppt_x-.2"/>
                                          </p:val>
                                        </p:tav>
                                        <p:tav tm="100000">
                                          <p:val>
                                            <p:strVal val="#ppt_x"/>
                                          </p:val>
                                        </p:tav>
                                      </p:tavLst>
                                    </p:anim>
                                    <p:anim calcmode="lin" valueType="num">
                                      <p:cBhvr>
                                        <p:cTn id="71"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ppt_x</p:attrName>
                                        </p:attrNameLst>
                                      </p:cBhvr>
                                      <p:tavLst>
                                        <p:tav tm="0">
                                          <p:val>
                                            <p:strVal val="#ppt_x-.2"/>
                                          </p:val>
                                        </p:tav>
                                        <p:tav tm="100000">
                                          <p:val>
                                            <p:strVal val="#ppt_x"/>
                                          </p:val>
                                        </p:tav>
                                      </p:tavLst>
                                    </p:anim>
                                    <p:anim calcmode="lin" valueType="num">
                                      <p:cBhvr>
                                        <p:cTn id="7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ppt_x</p:attrName>
                                        </p:attrNameLst>
                                      </p:cBhvr>
                                      <p:tavLst>
                                        <p:tav tm="0">
                                          <p:val>
                                            <p:strVal val="#ppt_x-.2"/>
                                          </p:val>
                                        </p:tav>
                                        <p:tav tm="100000">
                                          <p:val>
                                            <p:strVal val="#ppt_x"/>
                                          </p:val>
                                        </p:tav>
                                      </p:tavLst>
                                    </p:anim>
                                    <p:anim calcmode="lin" valueType="num">
                                      <p:cBhvr>
                                        <p:cTn id="8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ppt_x</p:attrName>
                                        </p:attrNameLst>
                                      </p:cBhvr>
                                      <p:tavLst>
                                        <p:tav tm="0">
                                          <p:val>
                                            <p:strVal val="#ppt_x-.2"/>
                                          </p:val>
                                        </p:tav>
                                        <p:tav tm="100000">
                                          <p:val>
                                            <p:strVal val="#ppt_x"/>
                                          </p:val>
                                        </p:tav>
                                      </p:tavLst>
                                    </p:anim>
                                    <p:anim calcmode="lin" valueType="num">
                                      <p:cBhvr>
                                        <p:cTn id="9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1000" fill="hold"/>
                                        <p:tgtEl>
                                          <p:spTgt spid="23"/>
                                        </p:tgtEl>
                                        <p:attrNameLst>
                                          <p:attrName>ppt_x</p:attrName>
                                        </p:attrNameLst>
                                      </p:cBhvr>
                                      <p:tavLst>
                                        <p:tav tm="0">
                                          <p:val>
                                            <p:strVal val="#ppt_x-.2"/>
                                          </p:val>
                                        </p:tav>
                                        <p:tav tm="100000">
                                          <p:val>
                                            <p:strVal val="#ppt_x"/>
                                          </p:val>
                                        </p:tav>
                                      </p:tavLst>
                                    </p:anim>
                                    <p:anim calcmode="lin" valueType="num">
                                      <p:cBhvr>
                                        <p:cTn id="9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1000" fill="hold"/>
                                        <p:tgtEl>
                                          <p:spTgt spid="12"/>
                                        </p:tgtEl>
                                        <p:attrNameLst>
                                          <p:attrName>ppt_x</p:attrName>
                                        </p:attrNameLst>
                                      </p:cBhvr>
                                      <p:tavLst>
                                        <p:tav tm="0">
                                          <p:val>
                                            <p:strVal val="#ppt_x-.2"/>
                                          </p:val>
                                        </p:tav>
                                        <p:tav tm="100000">
                                          <p:val>
                                            <p:strVal val="#ppt_x"/>
                                          </p:val>
                                        </p:tav>
                                      </p:tavLst>
                                    </p:anim>
                                    <p:anim calcmode="lin" valueType="num">
                                      <p:cBhvr>
                                        <p:cTn id="10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nodeType="click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p:cTn id="112" dur="1000" fill="hold"/>
                                        <p:tgtEl>
                                          <p:spTgt spid="17"/>
                                        </p:tgtEl>
                                        <p:attrNameLst>
                                          <p:attrName>ppt_x</p:attrName>
                                        </p:attrNameLst>
                                      </p:cBhvr>
                                      <p:tavLst>
                                        <p:tav tm="0">
                                          <p:val>
                                            <p:strVal val="#ppt_x-.2"/>
                                          </p:val>
                                        </p:tav>
                                        <p:tav tm="100000">
                                          <p:val>
                                            <p:strVal val="#ppt_x"/>
                                          </p:val>
                                        </p:tav>
                                      </p:tavLst>
                                    </p:anim>
                                    <p:anim calcmode="lin" valueType="num">
                                      <p:cBhvr>
                                        <p:cTn id="1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Mummification</a:t>
            </a:r>
            <a:endParaRPr lang="en-US" dirty="0"/>
          </a:p>
        </p:txBody>
      </p:sp>
      <p:pic>
        <p:nvPicPr>
          <p:cNvPr id="3" name="Content Placeholder 4" descr="Mummy Inside coffin.gif"/>
          <p:cNvPicPr>
            <a:picLocks noChangeAspect="1"/>
          </p:cNvPicPr>
          <p:nvPr/>
        </p:nvPicPr>
        <p:blipFill>
          <a:blip r:embed="rId2" cstate="print"/>
          <a:stretch>
            <a:fillRect/>
          </a:stretch>
        </p:blipFill>
        <p:spPr>
          <a:xfrm>
            <a:off x="0" y="609600"/>
            <a:ext cx="1905000" cy="5797826"/>
          </a:xfrm>
          <a:prstGeom prst="rect">
            <a:avLst/>
          </a:prstGeom>
        </p:spPr>
      </p:pic>
      <p:sp>
        <p:nvSpPr>
          <p:cNvPr id="4" name="TextBox 3"/>
          <p:cNvSpPr txBox="1"/>
          <p:nvPr/>
        </p:nvSpPr>
        <p:spPr>
          <a:xfrm>
            <a:off x="1905000" y="1295400"/>
            <a:ext cx="4953000" cy="769441"/>
          </a:xfrm>
          <a:prstGeom prst="rect">
            <a:avLst/>
          </a:prstGeom>
          <a:noFill/>
        </p:spPr>
        <p:txBody>
          <a:bodyPr wrap="square" rtlCol="0">
            <a:spAutoFit/>
          </a:bodyPr>
          <a:lstStyle/>
          <a:p>
            <a:r>
              <a:rPr lang="en-US" sz="2200" dirty="0" smtClean="0"/>
              <a:t>Before the mummies were placed in their coffins, they had to be carefully wrapped.</a:t>
            </a:r>
            <a:endParaRPr lang="en-US" sz="2200" dirty="0"/>
          </a:p>
        </p:txBody>
      </p:sp>
      <p:sp>
        <p:nvSpPr>
          <p:cNvPr id="5" name="TextBox 4"/>
          <p:cNvSpPr txBox="1"/>
          <p:nvPr/>
        </p:nvSpPr>
        <p:spPr>
          <a:xfrm>
            <a:off x="1905000" y="2286000"/>
            <a:ext cx="5029200" cy="1569660"/>
          </a:xfrm>
          <a:prstGeom prst="rect">
            <a:avLst/>
          </a:prstGeom>
          <a:noFill/>
        </p:spPr>
        <p:txBody>
          <a:bodyPr wrap="square" rtlCol="0">
            <a:spAutoFit/>
          </a:bodyPr>
          <a:lstStyle/>
          <a:p>
            <a:r>
              <a:rPr lang="en-US" sz="2200" dirty="0" smtClean="0"/>
              <a:t>The body is wrapped in fine linens from head to toe (even each individual finger and toe is wrapped!).  </a:t>
            </a:r>
          </a:p>
          <a:p>
            <a:endParaRPr lang="en-US" sz="800" dirty="0"/>
          </a:p>
          <a:p>
            <a:r>
              <a:rPr lang="en-US" sz="2200" dirty="0" smtClean="0"/>
              <a:t>Then the arms and legs are tied together.  </a:t>
            </a:r>
            <a:endParaRPr lang="en-US" sz="2200" dirty="0"/>
          </a:p>
        </p:txBody>
      </p:sp>
      <p:sp>
        <p:nvSpPr>
          <p:cNvPr id="6" name="TextBox 5"/>
          <p:cNvSpPr txBox="1"/>
          <p:nvPr/>
        </p:nvSpPr>
        <p:spPr>
          <a:xfrm>
            <a:off x="2057400" y="4038600"/>
            <a:ext cx="4648200" cy="1107996"/>
          </a:xfrm>
          <a:prstGeom prst="rect">
            <a:avLst/>
          </a:prstGeom>
          <a:noFill/>
        </p:spPr>
        <p:txBody>
          <a:bodyPr wrap="square" rtlCol="0">
            <a:spAutoFit/>
          </a:bodyPr>
          <a:lstStyle/>
          <a:p>
            <a:r>
              <a:rPr lang="en-US" sz="2200" dirty="0" smtClean="0"/>
              <a:t>The mummy is then lowered into its coffin – usually there were 3 coffins for pharaohs. </a:t>
            </a:r>
            <a:endParaRPr lang="en-US" sz="2200" dirty="0"/>
          </a:p>
        </p:txBody>
      </p:sp>
      <p:pic>
        <p:nvPicPr>
          <p:cNvPr id="7" name="Picture 6" descr="coffin.gif"/>
          <p:cNvPicPr>
            <a:picLocks noChangeAspect="1"/>
          </p:cNvPicPr>
          <p:nvPr/>
        </p:nvPicPr>
        <p:blipFill>
          <a:blip r:embed="rId3" cstate="print"/>
          <a:stretch>
            <a:fillRect/>
          </a:stretch>
        </p:blipFill>
        <p:spPr>
          <a:xfrm>
            <a:off x="6781800" y="457200"/>
            <a:ext cx="2362200" cy="5935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3352</TotalTime>
  <Words>1125</Words>
  <Application>Microsoft Office PowerPoint</Application>
  <PresentationFormat>On-screen Show (4:3)</PresentationFormat>
  <Paragraphs>100</Paragraphs>
  <Slides>15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Ancient Egypt</vt:lpstr>
      <vt:lpstr>Quick Review!</vt:lpstr>
      <vt:lpstr>Kingdom of the Nile</vt:lpstr>
      <vt:lpstr>Kingdoms of Egypt</vt:lpstr>
      <vt:lpstr>PowerPoint Presentation</vt:lpstr>
      <vt:lpstr>Egyptian Religion</vt:lpstr>
      <vt:lpstr>The Afterlife</vt:lpstr>
      <vt:lpstr>Mummification</vt:lpstr>
      <vt:lpstr>Mummification</vt:lpstr>
      <vt:lpstr>Pyramids and Valley of the Kings</vt:lpstr>
      <vt:lpstr>Life in Egypt</vt:lpstr>
      <vt:lpstr>PowerPoint Presentation</vt:lpstr>
      <vt:lpstr>Egyptian Achievements</vt:lpstr>
      <vt:lpstr>Egyptian Pyramid Activity </vt:lpstr>
      <vt:lpstr>Pyramid instructions</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Land of the Pharaohs</dc:title>
  <dc:creator>AlyssaMartin</dc:creator>
  <cp:lastModifiedBy>wwestbrook</cp:lastModifiedBy>
  <cp:revision>45</cp:revision>
  <dcterms:created xsi:type="dcterms:W3CDTF">2015-09-03T14:45:11Z</dcterms:created>
  <dcterms:modified xsi:type="dcterms:W3CDTF">2016-02-01T12:14:04Z</dcterms:modified>
</cp:coreProperties>
</file>