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66" r:id="rId3"/>
    <p:sldId id="261" r:id="rId4"/>
    <p:sldId id="259" r:id="rId5"/>
    <p:sldId id="260" r:id="rId6"/>
    <p:sldId id="272" r:id="rId7"/>
    <p:sldId id="263" r:id="rId8"/>
    <p:sldId id="265" r:id="rId9"/>
    <p:sldId id="264" r:id="rId10"/>
    <p:sldId id="270" r:id="rId11"/>
    <p:sldId id="267" r:id="rId12"/>
    <p:sldId id="268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4AB7-0168-8345-8B21-77A046775C04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8EFA-E2C9-A942-9C20-34BFFC178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 cstate="print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 cstate="print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 cstate="print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97A42A2-35F3-47C7-8992-B52D81DAA60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0321141-8F3C-4405-A10A-7ED21FF193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5446713" cy="1470025"/>
          </a:xfrm>
        </p:spPr>
        <p:txBody>
          <a:bodyPr/>
          <a:lstStyle/>
          <a:p>
            <a:r>
              <a:rPr lang="en-US" dirty="0" smtClean="0"/>
              <a:t>TYPES OF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570787" cy="225014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Subcultures, Countercultures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Subcultures and </a:t>
            </a:r>
            <a:r>
              <a:rPr lang="en-US" dirty="0" err="1" smtClean="0"/>
              <a:t>CounterCultures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2505635"/>
          </a:xfrm>
        </p:spPr>
        <p:txBody>
          <a:bodyPr/>
          <a:lstStyle/>
          <a:p>
            <a:r>
              <a:rPr lang="en-US" dirty="0" smtClean="0"/>
              <a:t>People can give off cultural messages that make us feel like we belong or don’t belong. People who differ from the dominant culture or popular culture, often find reassurance in </a:t>
            </a:r>
            <a:r>
              <a:rPr lang="en-US" b="1" dirty="0" smtClean="0"/>
              <a:t>subcultures</a:t>
            </a:r>
            <a:r>
              <a:rPr lang="en-US" dirty="0" smtClean="0"/>
              <a:t> or </a:t>
            </a:r>
            <a:r>
              <a:rPr lang="en-US" b="1" dirty="0" smtClean="0"/>
              <a:t>counter cultures.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191000"/>
            <a:ext cx="37211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7570787" cy="1411941"/>
          </a:xfrm>
        </p:spPr>
        <p:txBody>
          <a:bodyPr/>
          <a:lstStyle/>
          <a:p>
            <a:r>
              <a:rPr lang="en-US" dirty="0" smtClean="0"/>
              <a:t>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570787" cy="4029635"/>
          </a:xfrm>
        </p:spPr>
        <p:txBody>
          <a:bodyPr/>
          <a:lstStyle/>
          <a:p>
            <a:r>
              <a:rPr lang="en-US" dirty="0" smtClean="0"/>
              <a:t>Subculture: </a:t>
            </a:r>
            <a:r>
              <a:rPr lang="en-US" dirty="0" smtClean="0">
                <a:solidFill>
                  <a:srgbClr val="FF0000"/>
                </a:solidFill>
              </a:rPr>
              <a:t>category of people who share distinguishing attributes, beliefs, values, and or norms that set them apart in some significant manner from the dominant culture.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Counterculture: </a:t>
            </a:r>
            <a:r>
              <a:rPr lang="en-US" dirty="0" smtClean="0">
                <a:solidFill>
                  <a:srgbClr val="FF0000"/>
                </a:solidFill>
              </a:rPr>
              <a:t>groups that strongly reject dominant societal values and norms and seek alternative lifestyles.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52400"/>
            <a:ext cx="2451100" cy="183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2962835"/>
          </a:xfrm>
        </p:spPr>
        <p:txBody>
          <a:bodyPr/>
          <a:lstStyle/>
          <a:p>
            <a:r>
              <a:rPr lang="en-US" dirty="0" smtClean="0"/>
              <a:t>Distinctions can be based on anything: </a:t>
            </a:r>
          </a:p>
          <a:p>
            <a:pPr lvl="1"/>
            <a:r>
              <a:rPr lang="en-US" dirty="0" smtClean="0"/>
              <a:t>Ethnicity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Hobby based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546296"/>
            <a:ext cx="1803400" cy="2867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267200"/>
            <a:ext cx="2032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 Groups of 2! </a:t>
            </a:r>
            <a:r>
              <a:rPr lang="en-US" smtClean="0"/>
              <a:t>Only 2! </a:t>
            </a:r>
            <a:endParaRPr lang="en-US" dirty="0" smtClean="0"/>
          </a:p>
          <a:p>
            <a:r>
              <a:rPr lang="en-US" dirty="0" smtClean="0"/>
              <a:t>You may pick your groups, pick people with similar interests as you! </a:t>
            </a:r>
          </a:p>
          <a:p>
            <a:r>
              <a:rPr lang="en-US" dirty="0" smtClean="0"/>
              <a:t>Your group is going to create a Subculture, fashion or a fad!!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diversity: </a:t>
            </a:r>
            <a:r>
              <a:rPr lang="en-US" dirty="0" smtClean="0">
                <a:solidFill>
                  <a:srgbClr val="FF0000"/>
                </a:solidFill>
              </a:rPr>
              <a:t>Wide range of cultural differences found between and within nations.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Caused By: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Natural circumstances: climate, geography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Social circumstances: Population or technology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570787" cy="428961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meaning is the set of cultural products, mainly in the arts, held in the highest esteem by a culture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the U.S. being “cultured” is often viewed as being international in scope.</a:t>
            </a:r>
          </a:p>
          <a:p>
            <a:r>
              <a:rPr lang="en-US" dirty="0" smtClean="0"/>
              <a:t>it is the culture of an elite, wealthy, 		high class society</a:t>
            </a:r>
          </a:p>
          <a:p>
            <a:r>
              <a:rPr lang="en-US" dirty="0" smtClean="0"/>
              <a:t>Ex-opera, ballet, theater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810000"/>
            <a:ext cx="1676400" cy="275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rgbClr val="184B5B"/>
                </a:solidFill>
              </a:rPr>
              <a:t>“</a:t>
            </a:r>
            <a:r>
              <a:rPr lang="en-US" sz="8000" dirty="0" smtClean="0"/>
              <a:t>Pop” Culture:  </a:t>
            </a:r>
            <a:r>
              <a:rPr lang="en-US" sz="8000" dirty="0" smtClean="0">
                <a:solidFill>
                  <a:srgbClr val="FF0000"/>
                </a:solidFill>
              </a:rPr>
              <a:t>activities, products, and services that are assumed to appeal primarily to members of the middle and working classes. </a:t>
            </a:r>
          </a:p>
          <a:p>
            <a:r>
              <a:rPr lang="en-US" sz="8000" dirty="0" smtClean="0"/>
              <a:t>“homegrown”</a:t>
            </a:r>
          </a:p>
          <a:p>
            <a:r>
              <a:rPr lang="en-US" sz="8000" dirty="0" smtClean="0"/>
              <a:t>The media often dictates what is popular through the internet, films, music, and television</a:t>
            </a:r>
          </a:p>
          <a:p>
            <a:r>
              <a:rPr lang="en-US" sz="8000" dirty="0" smtClean="0"/>
              <a:t>Pop culture is frequently encountered or widely accepted commonly liked or approved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</a:t>
            </a:r>
            <a:endParaRPr lang="en-US" dirty="0"/>
          </a:p>
        </p:txBody>
      </p:sp>
      <p:pic>
        <p:nvPicPr>
          <p:cNvPr id="6" name="Picture 5" descr="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91000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419600"/>
            <a:ext cx="1588168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724400"/>
            <a:ext cx="1908947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981200"/>
            <a:ext cx="1790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1828799"/>
            <a:ext cx="4178300" cy="278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Popular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3170238" cy="4289611"/>
          </a:xfrm>
        </p:spPr>
        <p:txBody>
          <a:bodyPr/>
          <a:lstStyle/>
          <a:p>
            <a:r>
              <a:rPr lang="en-US" dirty="0" smtClean="0"/>
              <a:t>Fads: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Fashions: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18288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temporary, but widely copied activity followed enthusiastically by large numbers of people. </a:t>
            </a:r>
          </a:p>
          <a:p>
            <a:endParaRPr lang="en-US" sz="2000" dirty="0" smtClean="0"/>
          </a:p>
          <a:p>
            <a:r>
              <a:rPr lang="en-US" sz="2000" dirty="0" smtClean="0"/>
              <a:t>Ex. Object fad: Beanie babies!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648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Currently valued style of behavior, thinking, or appearance that is longer lasting and more widespread than a fad. </a:t>
            </a:r>
          </a:p>
          <a:p>
            <a:endParaRPr lang="en-US" sz="2000" dirty="0" smtClean="0"/>
          </a:p>
          <a:p>
            <a:r>
              <a:rPr lang="en-US" sz="2000" dirty="0" smtClean="0"/>
              <a:t>Ex. Clothing and music.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819400"/>
            <a:ext cx="2678914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UNDERGO CHANGE AS A CULTURE?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3 Ways: </a:t>
            </a:r>
            <a:endParaRPr lang="en-US" sz="4000" dirty="0" smtClean="0"/>
          </a:p>
          <a:p>
            <a:r>
              <a:rPr lang="en-US" sz="4000" dirty="0" smtClean="0"/>
              <a:t>Change in Technology</a:t>
            </a:r>
          </a:p>
          <a:p>
            <a:r>
              <a:rPr lang="en-US" sz="4000" dirty="0" smtClean="0"/>
              <a:t>Acculturation</a:t>
            </a:r>
          </a:p>
          <a:p>
            <a:r>
              <a:rPr lang="en-US" sz="4000" dirty="0" smtClean="0"/>
              <a:t>Diffusion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7570787" cy="1411941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/>
        </p:nvSpPr>
        <p:spPr>
          <a:xfrm>
            <a:off x="762000" y="1828800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/>
              <a:t>Change in </a:t>
            </a:r>
            <a:r>
              <a:rPr lang="en-US" b="1" dirty="0" smtClean="0"/>
              <a:t>Technology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the knowledge and tools people use to shape and mold our environment and practices is changed by technology.	</a:t>
            </a:r>
          </a:p>
          <a:p>
            <a:pPr lvl="1"/>
            <a:r>
              <a:rPr lang="en-US" dirty="0" smtClean="0"/>
              <a:t>This can happen in two ways:</a:t>
            </a:r>
          </a:p>
          <a:p>
            <a:pPr lvl="2"/>
            <a:r>
              <a:rPr lang="en-US" b="1" dirty="0" smtClean="0"/>
              <a:t>Invention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inventing new technology that didn’t exist</a:t>
            </a:r>
          </a:p>
          <a:p>
            <a:pPr lvl="2"/>
            <a:r>
              <a:rPr lang="en-US" b="1" dirty="0" smtClean="0"/>
              <a:t>Discovery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recognizing new phenomena and developing a new standard of things that already existed.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3644900" cy="158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UNDERGO CHANGE AS A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840" b="1" dirty="0" smtClean="0"/>
              <a:t>ACCULTURATION</a:t>
            </a:r>
            <a:r>
              <a:rPr lang="en-US" sz="3840" dirty="0" smtClean="0">
                <a:solidFill>
                  <a:schemeClr val="tx1"/>
                </a:solidFill>
              </a:rPr>
              <a:t>:</a:t>
            </a:r>
            <a:r>
              <a:rPr lang="en-US" sz="3840" dirty="0" smtClean="0">
                <a:solidFill>
                  <a:srgbClr val="FF0000"/>
                </a:solidFill>
              </a:rPr>
              <a:t>  modifying one’s own culture as result of contact with another  </a:t>
            </a:r>
            <a:r>
              <a:rPr lang="en-US" sz="3840" dirty="0" smtClean="0"/>
              <a:t>(ex-Italians eat pasta, immigrate to the U.S. and it becomes a part of American culture)</a:t>
            </a:r>
          </a:p>
          <a:p>
            <a:r>
              <a:rPr lang="en-US" sz="3840" b="1" dirty="0" smtClean="0"/>
              <a:t>DIFFUSION</a:t>
            </a:r>
            <a:r>
              <a:rPr lang="en-US" sz="3840" dirty="0" smtClean="0"/>
              <a:t>:  </a:t>
            </a:r>
            <a:r>
              <a:rPr lang="en-US" sz="3840" dirty="0" smtClean="0">
                <a:solidFill>
                  <a:srgbClr val="FF0000"/>
                </a:solidFill>
              </a:rPr>
              <a:t>spreading of items from group to group or society to society: </a:t>
            </a:r>
          </a:p>
          <a:p>
            <a:pPr lvl="1"/>
            <a:r>
              <a:rPr lang="en-US" sz="3840" dirty="0" smtClean="0"/>
              <a:t>Ex:  Exploration, military conquest, mission work, the mass media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396</TotalTime>
  <Words>453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Infusion</vt:lpstr>
      <vt:lpstr>TYPES OF CULTURE</vt:lpstr>
      <vt:lpstr>Cultural Diversity</vt:lpstr>
      <vt:lpstr>HIGH CULTURE</vt:lpstr>
      <vt:lpstr>POPULAR CULTURE</vt:lpstr>
      <vt:lpstr>POPULAR CULTURE</vt:lpstr>
      <vt:lpstr>Types of Popular Culture</vt:lpstr>
      <vt:lpstr>HOW DO WE UNDERGO CHANGE AS A CULTURE?</vt:lpstr>
      <vt:lpstr>Technology</vt:lpstr>
      <vt:lpstr>HOW DO WE UNDERGO CHANGE AS A CULTURE?</vt:lpstr>
      <vt:lpstr> Subcultures, Countercultures</vt:lpstr>
      <vt:lpstr>Subcultures and CounterCultures</vt:lpstr>
      <vt:lpstr>Defined</vt:lpstr>
      <vt:lpstr>Subcultures</vt:lpstr>
      <vt:lpstr>CREATE!!!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CULTURE</dc:title>
  <dc:creator>srhodes1</dc:creator>
  <cp:lastModifiedBy>Shavonne Hairston</cp:lastModifiedBy>
  <cp:revision>16</cp:revision>
  <cp:lastPrinted>2012-02-14T03:44:30Z</cp:lastPrinted>
  <dcterms:created xsi:type="dcterms:W3CDTF">2012-02-14T02:21:48Z</dcterms:created>
  <dcterms:modified xsi:type="dcterms:W3CDTF">2014-02-17T15:03:58Z</dcterms:modified>
</cp:coreProperties>
</file>