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80" r:id="rId3"/>
    <p:sldId id="281" r:id="rId4"/>
    <p:sldId id="294" r:id="rId5"/>
    <p:sldId id="257" r:id="rId6"/>
    <p:sldId id="282" r:id="rId7"/>
    <p:sldId id="258" r:id="rId8"/>
    <p:sldId id="259" r:id="rId9"/>
    <p:sldId id="260" r:id="rId10"/>
    <p:sldId id="261" r:id="rId11"/>
    <p:sldId id="262" r:id="rId12"/>
    <p:sldId id="283" r:id="rId13"/>
    <p:sldId id="263" r:id="rId14"/>
    <p:sldId id="264" r:id="rId15"/>
    <p:sldId id="265" r:id="rId16"/>
    <p:sldId id="284" r:id="rId17"/>
    <p:sldId id="285" r:id="rId18"/>
    <p:sldId id="266" r:id="rId19"/>
    <p:sldId id="286" r:id="rId20"/>
    <p:sldId id="267" r:id="rId21"/>
    <p:sldId id="278" r:id="rId22"/>
    <p:sldId id="279" r:id="rId23"/>
    <p:sldId id="268" r:id="rId24"/>
    <p:sldId id="269" r:id="rId25"/>
    <p:sldId id="270" r:id="rId26"/>
    <p:sldId id="271" r:id="rId27"/>
    <p:sldId id="272" r:id="rId28"/>
    <p:sldId id="273" r:id="rId29"/>
    <p:sldId id="274" r:id="rId30"/>
    <p:sldId id="275" r:id="rId31"/>
    <p:sldId id="276" r:id="rId32"/>
    <p:sldId id="277" r:id="rId33"/>
    <p:sldId id="287" r:id="rId34"/>
    <p:sldId id="288" r:id="rId35"/>
    <p:sldId id="291" r:id="rId36"/>
    <p:sldId id="289" r:id="rId37"/>
    <p:sldId id="293" r:id="rId38"/>
    <p:sldId id="297"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9" autoAdjust="0"/>
    <p:restoredTop sz="86467" autoAdjust="0"/>
  </p:normalViewPr>
  <p:slideViewPr>
    <p:cSldViewPr>
      <p:cViewPr varScale="1">
        <p:scale>
          <a:sx n="64" d="100"/>
          <a:sy n="64" d="100"/>
        </p:scale>
        <p:origin x="924" y="72"/>
      </p:cViewPr>
      <p:guideLst>
        <p:guide orient="horz" pos="2160"/>
        <p:guide pos="2880"/>
      </p:guideLst>
    </p:cSldViewPr>
  </p:slideViewPr>
  <p:outlineViewPr>
    <p:cViewPr>
      <p:scale>
        <a:sx n="33" d="100"/>
        <a:sy n="33" d="100"/>
      </p:scale>
      <p:origin x="0" y="1218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91FF1C-026A-4515-90DE-B714F21D142A}" type="datetimeFigureOut">
              <a:rPr lang="en-US" smtClean="0"/>
              <a:pPr/>
              <a:t>11/19/2015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EE39E5-61C7-4AA7-B9FD-7942F66CC975}" type="slidenum">
              <a:rPr lang="en-US" smtClean="0"/>
              <a:pPr/>
              <a:t>‹#›</a:t>
            </a:fld>
            <a:endParaRPr lang="en-US"/>
          </a:p>
        </p:txBody>
      </p:sp>
    </p:spTree>
    <p:extLst>
      <p:ext uri="{BB962C8B-B14F-4D97-AF65-F5344CB8AC3E}">
        <p14:creationId xmlns:p14="http://schemas.microsoft.com/office/powerpoint/2010/main" val="3439130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EE39E5-61C7-4AA7-B9FD-7942F66CC975}" type="slidenum">
              <a:rPr lang="en-US" smtClean="0"/>
              <a:pPr/>
              <a:t>5</a:t>
            </a:fld>
            <a:endParaRPr lang="en-US"/>
          </a:p>
        </p:txBody>
      </p:sp>
    </p:spTree>
    <p:extLst>
      <p:ext uri="{BB962C8B-B14F-4D97-AF65-F5344CB8AC3E}">
        <p14:creationId xmlns:p14="http://schemas.microsoft.com/office/powerpoint/2010/main" val="1175591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0E8B87-86A2-43E7-A68D-4351B764EE03}" type="datetimeFigureOut">
              <a:rPr lang="en-US" smtClean="0"/>
              <a:pPr/>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741E49-1764-467C-BF4F-2EC5A1C3510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0E8B87-86A2-43E7-A68D-4351B764EE03}" type="datetimeFigureOut">
              <a:rPr lang="en-US" smtClean="0"/>
              <a:pPr/>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741E49-1764-467C-BF4F-2EC5A1C3510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0E8B87-86A2-43E7-A68D-4351B764EE03}" type="datetimeFigureOut">
              <a:rPr lang="en-US" smtClean="0"/>
              <a:pPr/>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741E49-1764-467C-BF4F-2EC5A1C3510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0E8B87-86A2-43E7-A68D-4351B764EE03}" type="datetimeFigureOut">
              <a:rPr lang="en-US" smtClean="0"/>
              <a:pPr/>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741E49-1764-467C-BF4F-2EC5A1C3510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0E8B87-86A2-43E7-A68D-4351B764EE03}" type="datetimeFigureOut">
              <a:rPr lang="en-US" smtClean="0"/>
              <a:pPr/>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741E49-1764-467C-BF4F-2EC5A1C3510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0E8B87-86A2-43E7-A68D-4351B764EE03}" type="datetimeFigureOut">
              <a:rPr lang="en-US" smtClean="0"/>
              <a:pPr/>
              <a:t>11/19/2015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741E49-1764-467C-BF4F-2EC5A1C3510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0E8B87-86A2-43E7-A68D-4351B764EE03}" type="datetimeFigureOut">
              <a:rPr lang="en-US" smtClean="0"/>
              <a:pPr/>
              <a:t>11/19/2015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741E49-1764-467C-BF4F-2EC5A1C3510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0E8B87-86A2-43E7-A68D-4351B764EE03}" type="datetimeFigureOut">
              <a:rPr lang="en-US" smtClean="0"/>
              <a:pPr/>
              <a:t>11/19/2015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741E49-1764-467C-BF4F-2EC5A1C3510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0E8B87-86A2-43E7-A68D-4351B764EE03}" type="datetimeFigureOut">
              <a:rPr lang="en-US" smtClean="0"/>
              <a:pPr/>
              <a:t>11/19/2015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741E49-1764-467C-BF4F-2EC5A1C3510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0E8B87-86A2-43E7-A68D-4351B764EE03}" type="datetimeFigureOut">
              <a:rPr lang="en-US" smtClean="0"/>
              <a:pPr/>
              <a:t>11/19/2015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741E49-1764-467C-BF4F-2EC5A1C3510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0E8B87-86A2-43E7-A68D-4351B764EE03}" type="datetimeFigureOut">
              <a:rPr lang="en-US" smtClean="0"/>
              <a:pPr/>
              <a:t>11/19/2015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741E49-1764-467C-BF4F-2EC5A1C3510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0E8B87-86A2-43E7-A68D-4351B764EE03}" type="datetimeFigureOut">
              <a:rPr lang="en-US" smtClean="0"/>
              <a:pPr/>
              <a:t>11/19/2015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741E49-1764-467C-BF4F-2EC5A1C3510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www.learnnc.org/lp/editions/ww1posters/4964"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470025"/>
          </a:xfrm>
        </p:spPr>
        <p:txBody>
          <a:bodyPr/>
          <a:lstStyle/>
          <a:p>
            <a:r>
              <a:rPr lang="en-US" dirty="0" smtClean="0"/>
              <a:t>Total War</a:t>
            </a:r>
            <a:endParaRPr lang="en-US" dirty="0"/>
          </a:p>
        </p:txBody>
      </p:sp>
      <p:sp>
        <p:nvSpPr>
          <p:cNvPr id="3" name="Subtitle 2"/>
          <p:cNvSpPr>
            <a:spLocks noGrp="1"/>
          </p:cNvSpPr>
          <p:nvPr>
            <p:ph type="subTitle" idx="1"/>
          </p:nvPr>
        </p:nvSpPr>
        <p:spPr/>
        <p:txBody>
          <a:bodyPr/>
          <a:lstStyle/>
          <a:p>
            <a:endParaRPr lang="en-US" dirty="0"/>
          </a:p>
        </p:txBody>
      </p:sp>
      <p:pic>
        <p:nvPicPr>
          <p:cNvPr id="38914" name="Picture 2" descr="http://upload.wikimedia.org/wikipedia/commons/thumb/7/7b/At_close_grips2.jpg/220px-At_close_grips2.jpg"/>
          <p:cNvPicPr>
            <a:picLocks noChangeAspect="1" noChangeArrowheads="1"/>
          </p:cNvPicPr>
          <p:nvPr/>
        </p:nvPicPr>
        <p:blipFill>
          <a:blip r:embed="rId2" cstate="print"/>
          <a:srcRect/>
          <a:stretch>
            <a:fillRect/>
          </a:stretch>
        </p:blipFill>
        <p:spPr bwMode="auto">
          <a:xfrm>
            <a:off x="1600200" y="2133599"/>
            <a:ext cx="2286000" cy="2223655"/>
          </a:xfrm>
          <a:prstGeom prst="rect">
            <a:avLst/>
          </a:prstGeom>
          <a:noFill/>
        </p:spPr>
      </p:pic>
      <p:pic>
        <p:nvPicPr>
          <p:cNvPr id="38916" name="Picture 4" descr="http://0.tqn.com/d/history1900s/1/0/Q/3/wwi17.gif"/>
          <p:cNvPicPr>
            <a:picLocks noChangeAspect="1" noChangeArrowheads="1"/>
          </p:cNvPicPr>
          <p:nvPr/>
        </p:nvPicPr>
        <p:blipFill>
          <a:blip r:embed="rId3" cstate="print"/>
          <a:srcRect/>
          <a:stretch>
            <a:fillRect/>
          </a:stretch>
        </p:blipFill>
        <p:spPr bwMode="auto">
          <a:xfrm>
            <a:off x="1981200" y="3810000"/>
            <a:ext cx="3276600" cy="2539365"/>
          </a:xfrm>
          <a:prstGeom prst="rect">
            <a:avLst/>
          </a:prstGeom>
          <a:noFill/>
        </p:spPr>
      </p:pic>
      <p:pic>
        <p:nvPicPr>
          <p:cNvPr id="38918" name="Picture 6" descr="http://www.english.illinois.edu/maps/ww1/images/36.jpg"/>
          <p:cNvPicPr>
            <a:picLocks noChangeAspect="1" noChangeArrowheads="1"/>
          </p:cNvPicPr>
          <p:nvPr/>
        </p:nvPicPr>
        <p:blipFill>
          <a:blip r:embed="rId4" cstate="print"/>
          <a:srcRect/>
          <a:stretch>
            <a:fillRect/>
          </a:stretch>
        </p:blipFill>
        <p:spPr bwMode="auto">
          <a:xfrm>
            <a:off x="3886200" y="2209800"/>
            <a:ext cx="3525569" cy="2333625"/>
          </a:xfrm>
          <a:prstGeom prst="rect">
            <a:avLst/>
          </a:prstGeom>
          <a:noFill/>
        </p:spPr>
      </p:pic>
      <p:pic>
        <p:nvPicPr>
          <p:cNvPr id="38920" name="Picture 8" descr="http://www.vlib.us/medical/gaswar/Exp.%20Dog%20Mask,%20WWI.jpg"/>
          <p:cNvPicPr>
            <a:picLocks noChangeAspect="1" noChangeArrowheads="1"/>
          </p:cNvPicPr>
          <p:nvPr/>
        </p:nvPicPr>
        <p:blipFill>
          <a:blip r:embed="rId5" cstate="print"/>
          <a:srcRect/>
          <a:stretch>
            <a:fillRect/>
          </a:stretch>
        </p:blipFill>
        <p:spPr bwMode="auto">
          <a:xfrm>
            <a:off x="5257800" y="4348460"/>
            <a:ext cx="2667000" cy="196274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228600" y="685800"/>
            <a:ext cx="8686800" cy="5073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smtClean="0">
                <a:solidFill>
                  <a:schemeClr val="tx1"/>
                </a:solidFill>
              </a:rPr>
              <a:t>Life in the Trenches was Horrible</a:t>
            </a:r>
          </a:p>
        </p:txBody>
      </p:sp>
      <p:sp>
        <p:nvSpPr>
          <p:cNvPr id="19459" name="Rectangle 3"/>
          <p:cNvSpPr>
            <a:spLocks noGrp="1" noChangeArrowheads="1"/>
          </p:cNvSpPr>
          <p:nvPr>
            <p:ph type="body" idx="1"/>
          </p:nvPr>
        </p:nvSpPr>
        <p:spPr>
          <a:xfrm>
            <a:off x="152400" y="1600200"/>
            <a:ext cx="3276600" cy="4525963"/>
          </a:xfrm>
        </p:spPr>
        <p:txBody>
          <a:bodyPr>
            <a:normAutofit lnSpcReduction="10000"/>
          </a:bodyPr>
          <a:lstStyle/>
          <a:p>
            <a:pPr eaLnBrk="1" hangingPunct="1"/>
            <a:r>
              <a:rPr lang="en-US" dirty="0" smtClean="0"/>
              <a:t>Life in the trenches was pure misery.  </a:t>
            </a:r>
          </a:p>
          <a:p>
            <a:pPr lvl="1"/>
            <a:r>
              <a:rPr lang="en-US" dirty="0" smtClean="0"/>
              <a:t>No water or food</a:t>
            </a:r>
          </a:p>
          <a:p>
            <a:pPr lvl="1"/>
            <a:r>
              <a:rPr lang="en-US" dirty="0" smtClean="0"/>
              <a:t>Waste</a:t>
            </a:r>
          </a:p>
          <a:p>
            <a:pPr lvl="1"/>
            <a:r>
              <a:rPr lang="en-US" dirty="0" smtClean="0"/>
              <a:t>Rats</a:t>
            </a:r>
          </a:p>
          <a:p>
            <a:pPr lvl="1"/>
            <a:r>
              <a:rPr lang="en-US" dirty="0" smtClean="0"/>
              <a:t>Lice</a:t>
            </a:r>
          </a:p>
          <a:p>
            <a:pPr lvl="1"/>
            <a:r>
              <a:rPr lang="en-US" dirty="0" smtClean="0"/>
              <a:t>Disease</a:t>
            </a:r>
          </a:p>
        </p:txBody>
      </p:sp>
      <p:pic>
        <p:nvPicPr>
          <p:cNvPr id="19460" name="Picture 5"/>
          <p:cNvPicPr>
            <a:picLocks noChangeAspect="1" noChangeArrowheads="1"/>
          </p:cNvPicPr>
          <p:nvPr/>
        </p:nvPicPr>
        <p:blipFill>
          <a:blip r:embed="rId2" cstate="print"/>
          <a:srcRect/>
          <a:stretch>
            <a:fillRect/>
          </a:stretch>
        </p:blipFill>
        <p:spPr bwMode="auto">
          <a:xfrm>
            <a:off x="3383047" y="1676400"/>
            <a:ext cx="5760953" cy="3930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Quotes from the Trenches…</a:t>
            </a:r>
            <a:endParaRPr lang="en-US" dirty="0"/>
          </a:p>
        </p:txBody>
      </p:sp>
      <p:sp>
        <p:nvSpPr>
          <p:cNvPr id="3" name="Content Placeholder 2"/>
          <p:cNvSpPr>
            <a:spLocks noGrp="1"/>
          </p:cNvSpPr>
          <p:nvPr>
            <p:ph idx="1"/>
          </p:nvPr>
        </p:nvSpPr>
        <p:spPr/>
        <p:txBody>
          <a:bodyPr/>
          <a:lstStyle/>
          <a:p>
            <a:r>
              <a:rPr lang="en-US" i="1" dirty="0" smtClean="0"/>
              <a:t>“The men slept in mud, washed in mud, ate mud, and dreamed mud…”</a:t>
            </a:r>
          </a:p>
          <a:p>
            <a:r>
              <a:rPr lang="en-US" i="1" dirty="0" smtClean="0"/>
              <a:t>“Shells of all calibers kept raining on our sector.  The trenches disappeared, filled with earth…the air was unbreathable.  Our blinded, wounded, crawling, and shouting solders kept falling on top of us and died splashing us with blood.  It was living hell!”</a:t>
            </a:r>
            <a:endParaRPr lang="en-US" i="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eaLnBrk="1" hangingPunct="1"/>
            <a:r>
              <a:rPr lang="en-US" dirty="0" smtClean="0"/>
              <a:t>“Terrain of Death”</a:t>
            </a:r>
          </a:p>
        </p:txBody>
      </p:sp>
      <p:sp>
        <p:nvSpPr>
          <p:cNvPr id="20483" name="Rectangle 3"/>
          <p:cNvSpPr>
            <a:spLocks noGrp="1" noChangeArrowheads="1"/>
          </p:cNvSpPr>
          <p:nvPr>
            <p:ph type="body" idx="1"/>
          </p:nvPr>
        </p:nvSpPr>
        <p:spPr>
          <a:xfrm>
            <a:off x="304800" y="1295400"/>
            <a:ext cx="4876800" cy="5410199"/>
          </a:xfrm>
        </p:spPr>
        <p:txBody>
          <a:bodyPr>
            <a:normAutofit fontScale="92500" lnSpcReduction="10000"/>
          </a:bodyPr>
          <a:lstStyle/>
          <a:p>
            <a:pPr eaLnBrk="1" hangingPunct="1"/>
            <a:r>
              <a:rPr lang="en-US" dirty="0" smtClean="0"/>
              <a:t>The western front had become a </a:t>
            </a:r>
            <a:r>
              <a:rPr lang="en-US" b="1" dirty="0" smtClean="0"/>
              <a:t>“terrain of death”.  </a:t>
            </a:r>
          </a:p>
          <a:p>
            <a:pPr eaLnBrk="1" hangingPunct="1"/>
            <a:r>
              <a:rPr lang="en-US" dirty="0" smtClean="0"/>
              <a:t>New tools of war were created to deliver a fast-moving war, but all it did was </a:t>
            </a:r>
            <a:r>
              <a:rPr lang="en-US" b="1" dirty="0" smtClean="0"/>
              <a:t>kill greater numbers </a:t>
            </a:r>
            <a:r>
              <a:rPr lang="en-US" dirty="0" smtClean="0"/>
              <a:t>of people. </a:t>
            </a:r>
          </a:p>
          <a:p>
            <a:pPr lvl="1"/>
            <a:r>
              <a:rPr lang="en-US" b="1" dirty="0" smtClean="0"/>
              <a:t>Machine Gun</a:t>
            </a:r>
          </a:p>
          <a:p>
            <a:pPr lvl="1"/>
            <a:r>
              <a:rPr lang="en-US" b="1" dirty="0" smtClean="0"/>
              <a:t>Tank</a:t>
            </a:r>
          </a:p>
          <a:p>
            <a:pPr lvl="1"/>
            <a:r>
              <a:rPr lang="en-US" b="1" dirty="0" smtClean="0"/>
              <a:t>Airplane</a:t>
            </a:r>
          </a:p>
          <a:p>
            <a:pPr lvl="1"/>
            <a:r>
              <a:rPr lang="en-US" b="1" dirty="0" smtClean="0"/>
              <a:t>Poison Gas</a:t>
            </a:r>
          </a:p>
        </p:txBody>
      </p:sp>
      <p:pic>
        <p:nvPicPr>
          <p:cNvPr id="20487" name="Picture 7" descr="aeroplane"/>
          <p:cNvPicPr>
            <a:picLocks noChangeAspect="1" noChangeArrowheads="1"/>
          </p:cNvPicPr>
          <p:nvPr/>
        </p:nvPicPr>
        <p:blipFill>
          <a:blip r:embed="rId2" cstate="print"/>
          <a:srcRect/>
          <a:stretch>
            <a:fillRect/>
          </a:stretch>
        </p:blipFill>
        <p:spPr bwMode="auto">
          <a:xfrm>
            <a:off x="5715000" y="1219200"/>
            <a:ext cx="3276600" cy="2178050"/>
          </a:xfrm>
          <a:prstGeom prst="rect">
            <a:avLst/>
          </a:prstGeom>
          <a:noFill/>
          <a:ln w="9525">
            <a:noFill/>
            <a:miter lim="800000"/>
            <a:headEnd/>
            <a:tailEnd/>
          </a:ln>
        </p:spPr>
      </p:pic>
      <p:pic>
        <p:nvPicPr>
          <p:cNvPr id="20485" name="Picture 5" descr="mustard gas"/>
          <p:cNvPicPr>
            <a:picLocks noChangeAspect="1" noChangeArrowheads="1"/>
          </p:cNvPicPr>
          <p:nvPr/>
        </p:nvPicPr>
        <p:blipFill>
          <a:blip r:embed="rId3" cstate="print"/>
          <a:srcRect/>
          <a:stretch>
            <a:fillRect/>
          </a:stretch>
        </p:blipFill>
        <p:spPr bwMode="auto">
          <a:xfrm>
            <a:off x="6553200" y="4241800"/>
            <a:ext cx="2063750" cy="2616200"/>
          </a:xfrm>
          <a:prstGeom prst="rect">
            <a:avLst/>
          </a:prstGeom>
          <a:noFill/>
          <a:ln w="9525">
            <a:noFill/>
            <a:miter lim="800000"/>
            <a:headEnd/>
            <a:tailEnd/>
          </a:ln>
        </p:spPr>
      </p:pic>
      <p:pic>
        <p:nvPicPr>
          <p:cNvPr id="20486" name="Picture 6" descr="tank"/>
          <p:cNvPicPr>
            <a:picLocks noChangeAspect="1" noChangeArrowheads="1"/>
          </p:cNvPicPr>
          <p:nvPr/>
        </p:nvPicPr>
        <p:blipFill>
          <a:blip r:embed="rId4" cstate="print"/>
          <a:srcRect/>
          <a:stretch>
            <a:fillRect/>
          </a:stretch>
        </p:blipFill>
        <p:spPr bwMode="auto">
          <a:xfrm>
            <a:off x="5334000" y="2743200"/>
            <a:ext cx="3810000" cy="2170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dirty="0" smtClean="0"/>
              <a:t>Stalemate!</a:t>
            </a:r>
          </a:p>
        </p:txBody>
      </p:sp>
      <p:sp>
        <p:nvSpPr>
          <p:cNvPr id="21507" name="Rectangle 3"/>
          <p:cNvSpPr>
            <a:spLocks noGrp="1" noChangeArrowheads="1"/>
          </p:cNvSpPr>
          <p:nvPr>
            <p:ph type="body" idx="1"/>
          </p:nvPr>
        </p:nvSpPr>
        <p:spPr>
          <a:xfrm>
            <a:off x="152400" y="1371600"/>
            <a:ext cx="5867400" cy="5257800"/>
          </a:xfrm>
        </p:spPr>
        <p:txBody>
          <a:bodyPr>
            <a:normAutofit fontScale="92500"/>
          </a:bodyPr>
          <a:lstStyle/>
          <a:p>
            <a:r>
              <a:rPr lang="en-US" dirty="0" smtClean="0"/>
              <a:t>The new technology led to a </a:t>
            </a:r>
            <a:r>
              <a:rPr lang="en-US" b="1" dirty="0" smtClean="0"/>
              <a:t>stalemate</a:t>
            </a:r>
            <a:r>
              <a:rPr lang="en-US" dirty="0" smtClean="0"/>
              <a:t> (where no one is winning)</a:t>
            </a:r>
          </a:p>
          <a:p>
            <a:pPr lvl="1"/>
            <a:r>
              <a:rPr lang="en-US" dirty="0" smtClean="0"/>
              <a:t>Machine guns and artillery were just killing thousands.</a:t>
            </a:r>
          </a:p>
          <a:p>
            <a:pPr eaLnBrk="1" hangingPunct="1"/>
            <a:r>
              <a:rPr lang="en-US" dirty="0" smtClean="0"/>
              <a:t>The slaughter reached a peak in 1916.  </a:t>
            </a:r>
          </a:p>
          <a:p>
            <a:pPr lvl="1"/>
            <a:r>
              <a:rPr lang="en-US" dirty="0" smtClean="0"/>
              <a:t>Germans launched a massive attack against the French near Verdun.  </a:t>
            </a:r>
          </a:p>
          <a:p>
            <a:pPr lvl="1"/>
            <a:r>
              <a:rPr lang="en-US" dirty="0" smtClean="0"/>
              <a:t>Each side lost more than 300,000 men.</a:t>
            </a:r>
          </a:p>
        </p:txBody>
      </p:sp>
      <p:pic>
        <p:nvPicPr>
          <p:cNvPr id="25602" name="Picture 2" descr="http://powerogre.com/wp-content/uploads/2009/12/the_somme.jpg"/>
          <p:cNvPicPr>
            <a:picLocks noChangeAspect="1" noChangeArrowheads="1"/>
          </p:cNvPicPr>
          <p:nvPr/>
        </p:nvPicPr>
        <p:blipFill>
          <a:blip r:embed="rId2" cstate="print"/>
          <a:srcRect/>
          <a:stretch>
            <a:fillRect/>
          </a:stretch>
        </p:blipFill>
        <p:spPr bwMode="auto">
          <a:xfrm>
            <a:off x="6172200" y="1295400"/>
            <a:ext cx="2755900" cy="1919708"/>
          </a:xfrm>
          <a:prstGeom prst="rect">
            <a:avLst/>
          </a:prstGeom>
          <a:noFill/>
        </p:spPr>
      </p:pic>
      <p:pic>
        <p:nvPicPr>
          <p:cNvPr id="25604" name="Picture 4" descr="http://upload.wikimedia.org/wikipedia/commons/thumb/0/06/French_trench_battle.jpg/300px-French_trench_battle.jpg"/>
          <p:cNvPicPr>
            <a:picLocks noChangeAspect="1" noChangeArrowheads="1"/>
          </p:cNvPicPr>
          <p:nvPr/>
        </p:nvPicPr>
        <p:blipFill>
          <a:blip r:embed="rId3" cstate="print"/>
          <a:srcRect/>
          <a:stretch>
            <a:fillRect/>
          </a:stretch>
        </p:blipFill>
        <p:spPr bwMode="auto">
          <a:xfrm>
            <a:off x="6096000" y="3200400"/>
            <a:ext cx="2857500" cy="1962150"/>
          </a:xfrm>
          <a:prstGeom prst="rect">
            <a:avLst/>
          </a:prstGeom>
          <a:noFill/>
        </p:spPr>
      </p:pic>
      <p:pic>
        <p:nvPicPr>
          <p:cNvPr id="25606" name="Picture 6" descr="http://www.vahs.org/wwi/artillery.jpg"/>
          <p:cNvPicPr>
            <a:picLocks noChangeAspect="1" noChangeArrowheads="1"/>
          </p:cNvPicPr>
          <p:nvPr/>
        </p:nvPicPr>
        <p:blipFill>
          <a:blip r:embed="rId4" cstate="print"/>
          <a:srcRect/>
          <a:stretch>
            <a:fillRect/>
          </a:stretch>
        </p:blipFill>
        <p:spPr bwMode="auto">
          <a:xfrm>
            <a:off x="6269422" y="5181600"/>
            <a:ext cx="2579812" cy="13716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dirty="0" smtClean="0">
                <a:solidFill>
                  <a:schemeClr val="tx1"/>
                </a:solidFill>
              </a:rPr>
              <a:t>Battle of the Somme (1916)</a:t>
            </a:r>
          </a:p>
        </p:txBody>
      </p:sp>
      <p:sp>
        <p:nvSpPr>
          <p:cNvPr id="22531" name="Rectangle 3"/>
          <p:cNvSpPr>
            <a:spLocks noGrp="1" noChangeArrowheads="1"/>
          </p:cNvSpPr>
          <p:nvPr>
            <p:ph type="body" idx="1"/>
          </p:nvPr>
        </p:nvSpPr>
        <p:spPr>
          <a:xfrm>
            <a:off x="457200" y="1219200"/>
            <a:ext cx="8229600" cy="4906963"/>
          </a:xfrm>
        </p:spPr>
        <p:txBody>
          <a:bodyPr/>
          <a:lstStyle/>
          <a:p>
            <a:pPr eaLnBrk="1" hangingPunct="1"/>
            <a:r>
              <a:rPr lang="en-US" dirty="0" smtClean="0"/>
              <a:t>Lasted 4 ½ months</a:t>
            </a:r>
          </a:p>
          <a:p>
            <a:pPr lvl="1" eaLnBrk="1" hangingPunct="1"/>
            <a:r>
              <a:rPr lang="en-US" dirty="0" smtClean="0"/>
              <a:t>60,000 British died on the first day</a:t>
            </a:r>
          </a:p>
          <a:p>
            <a:pPr lvl="1" eaLnBrk="1" hangingPunct="1"/>
            <a:r>
              <a:rPr lang="en-US" dirty="0" smtClean="0"/>
              <a:t>1.2 million people total were killed</a:t>
            </a:r>
          </a:p>
          <a:p>
            <a:pPr lvl="1" eaLnBrk="1" hangingPunct="1"/>
            <a:r>
              <a:rPr lang="en-US" dirty="0" smtClean="0"/>
              <a:t>And after all of this bloodshed, only 7 miles of land changed hands</a:t>
            </a:r>
          </a:p>
        </p:txBody>
      </p:sp>
      <p:pic>
        <p:nvPicPr>
          <p:cNvPr id="22532" name="Picture 4"/>
          <p:cNvPicPr>
            <a:picLocks noChangeAspect="1" noChangeArrowheads="1"/>
          </p:cNvPicPr>
          <p:nvPr/>
        </p:nvPicPr>
        <p:blipFill>
          <a:blip r:embed="rId2" cstate="print"/>
          <a:srcRect/>
          <a:stretch>
            <a:fillRect/>
          </a:stretch>
        </p:blipFill>
        <p:spPr bwMode="auto">
          <a:xfrm>
            <a:off x="838200" y="3733800"/>
            <a:ext cx="3124200" cy="2933700"/>
          </a:xfrm>
          <a:prstGeom prst="rect">
            <a:avLst/>
          </a:prstGeom>
          <a:noFill/>
          <a:ln w="9525">
            <a:noFill/>
            <a:miter lim="800000"/>
            <a:headEnd/>
            <a:tailEnd/>
          </a:ln>
        </p:spPr>
      </p:pic>
      <p:sp>
        <p:nvSpPr>
          <p:cNvPr id="5" name="TextBox 4"/>
          <p:cNvSpPr txBox="1"/>
          <p:nvPr/>
        </p:nvSpPr>
        <p:spPr>
          <a:xfrm>
            <a:off x="4419600" y="3810000"/>
            <a:ext cx="4191000" cy="2308324"/>
          </a:xfrm>
          <a:prstGeom prst="rect">
            <a:avLst/>
          </a:prstGeom>
          <a:noFill/>
        </p:spPr>
        <p:txBody>
          <a:bodyPr wrap="square" rtlCol="0">
            <a:spAutoFit/>
          </a:bodyPr>
          <a:lstStyle/>
          <a:p>
            <a:r>
              <a:rPr lang="en-US" dirty="0" smtClean="0"/>
              <a:t>ON Either side of the Somme River in France.</a:t>
            </a:r>
          </a:p>
          <a:p>
            <a:endParaRPr lang="en-US" dirty="0" smtClean="0"/>
          </a:p>
          <a:p>
            <a:r>
              <a:rPr lang="en-US" dirty="0" smtClean="0"/>
              <a:t>A Joint Offensive of Britain and France against Germany.</a:t>
            </a:r>
          </a:p>
          <a:p>
            <a:endParaRPr lang="en-US" dirty="0" smtClean="0"/>
          </a:p>
          <a:p>
            <a:endParaRPr lang="en-US" dirty="0" smtClean="0"/>
          </a:p>
          <a:p>
            <a:r>
              <a:rPr lang="en-US" dirty="0" smtClean="0"/>
              <a:t>One of the Largest battles of the war</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Russia struggles on the Eastern Front</a:t>
            </a:r>
            <a:endParaRPr lang="en-US" dirty="0"/>
          </a:p>
        </p:txBody>
      </p:sp>
      <p:sp>
        <p:nvSpPr>
          <p:cNvPr id="3" name="Content Placeholder 2"/>
          <p:cNvSpPr>
            <a:spLocks noGrp="1"/>
          </p:cNvSpPr>
          <p:nvPr>
            <p:ph idx="1"/>
          </p:nvPr>
        </p:nvSpPr>
        <p:spPr>
          <a:xfrm>
            <a:off x="457200" y="1295400"/>
            <a:ext cx="6096000" cy="5181600"/>
          </a:xfrm>
        </p:spPr>
        <p:txBody>
          <a:bodyPr>
            <a:normAutofit/>
          </a:bodyPr>
          <a:lstStyle/>
          <a:p>
            <a:r>
              <a:rPr lang="en-US" dirty="0" smtClean="0"/>
              <a:t>Both the Central powers and Allies sent millions of soldiers to fight on the Eastern Front.</a:t>
            </a:r>
          </a:p>
          <a:p>
            <a:pPr lvl="1"/>
            <a:r>
              <a:rPr lang="en-US" b="1" dirty="0" smtClean="0"/>
              <a:t>Eastern Front </a:t>
            </a:r>
            <a:r>
              <a:rPr lang="en-US" dirty="0" smtClean="0"/>
              <a:t>= battlefield along the German and Russian border.</a:t>
            </a:r>
          </a:p>
          <a:p>
            <a:r>
              <a:rPr lang="en-US" dirty="0" smtClean="0"/>
              <a:t>By 1916, Russia’s war efforts were near collapse.</a:t>
            </a:r>
          </a:p>
          <a:p>
            <a:pPr lvl="1"/>
            <a:r>
              <a:rPr lang="en-US" dirty="0" smtClean="0"/>
              <a:t>Not industrialized</a:t>
            </a:r>
          </a:p>
          <a:p>
            <a:pPr lvl="1"/>
            <a:r>
              <a:rPr lang="en-US" dirty="0" smtClean="0"/>
              <a:t>Short on food, guns, ammunition, clothes, boots, and blankets.</a:t>
            </a:r>
          </a:p>
        </p:txBody>
      </p:sp>
      <p:pic>
        <p:nvPicPr>
          <p:cNvPr id="23554" name="Picture 2" descr="http://upload.wikimedia.org/wikipedia/commons/thumb/e/ef/Terretory_given_away_after_Brest-Litovsk.jpg/170px-Terretory_given_away_after_Brest-Litovsk.jpg"/>
          <p:cNvPicPr>
            <a:picLocks noChangeAspect="1" noChangeArrowheads="1"/>
          </p:cNvPicPr>
          <p:nvPr/>
        </p:nvPicPr>
        <p:blipFill>
          <a:blip r:embed="rId2" cstate="print"/>
          <a:srcRect/>
          <a:stretch>
            <a:fillRect/>
          </a:stretch>
        </p:blipFill>
        <p:spPr bwMode="auto">
          <a:xfrm>
            <a:off x="6899530" y="1295400"/>
            <a:ext cx="2034919" cy="3124200"/>
          </a:xfrm>
          <a:prstGeom prst="rect">
            <a:avLst/>
          </a:prstGeom>
          <a:noFill/>
        </p:spPr>
      </p:pic>
      <p:pic>
        <p:nvPicPr>
          <p:cNvPr id="23556" name="Picture 4" descr="http://www.firstworldwar.com/photos/graphics/nw_russian_prisoners_01.jpg"/>
          <p:cNvPicPr>
            <a:picLocks noChangeAspect="1" noChangeArrowheads="1"/>
          </p:cNvPicPr>
          <p:nvPr/>
        </p:nvPicPr>
        <p:blipFill>
          <a:blip r:embed="rId3" cstate="print"/>
          <a:srcRect/>
          <a:stretch>
            <a:fillRect/>
          </a:stretch>
        </p:blipFill>
        <p:spPr bwMode="auto">
          <a:xfrm>
            <a:off x="6400800" y="4419600"/>
            <a:ext cx="2603500" cy="189079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War</a:t>
            </a:r>
            <a:endParaRPr lang="en-US" dirty="0"/>
          </a:p>
        </p:txBody>
      </p:sp>
      <p:sp>
        <p:nvSpPr>
          <p:cNvPr id="3" name="Content Placeholder 2"/>
          <p:cNvSpPr>
            <a:spLocks noGrp="1"/>
          </p:cNvSpPr>
          <p:nvPr>
            <p:ph idx="1"/>
          </p:nvPr>
        </p:nvSpPr>
        <p:spPr/>
        <p:txBody>
          <a:bodyPr/>
          <a:lstStyle/>
          <a:p>
            <a:r>
              <a:rPr lang="en-US" dirty="0" smtClean="0"/>
              <a:t>As the war raged on, fighting spread beyond Europe into Africa and Asia.</a:t>
            </a:r>
          </a:p>
          <a:p>
            <a:pPr lvl="1"/>
            <a:r>
              <a:rPr lang="en-US" dirty="0" smtClean="0"/>
              <a:t>Australia and Japan sided with the </a:t>
            </a:r>
            <a:r>
              <a:rPr lang="en-US" b="1" dirty="0" smtClean="0"/>
              <a:t>Allies</a:t>
            </a:r>
          </a:p>
          <a:p>
            <a:pPr lvl="1"/>
            <a:r>
              <a:rPr lang="en-US" dirty="0" smtClean="0"/>
              <a:t>Ottoman Turks and Bulgarians joined the </a:t>
            </a:r>
            <a:r>
              <a:rPr lang="en-US" b="1" dirty="0" smtClean="0"/>
              <a:t>Central Powers.</a:t>
            </a:r>
            <a:endParaRPr lang="en-US"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dirty="0" smtClean="0">
                <a:solidFill>
                  <a:schemeClr val="tx1"/>
                </a:solidFill>
              </a:rPr>
              <a:t>In the US…</a:t>
            </a:r>
          </a:p>
        </p:txBody>
      </p:sp>
      <p:sp>
        <p:nvSpPr>
          <p:cNvPr id="23555" name="Rectangle 3"/>
          <p:cNvSpPr>
            <a:spLocks noGrp="1" noChangeArrowheads="1"/>
          </p:cNvSpPr>
          <p:nvPr>
            <p:ph type="body" sz="half" idx="1"/>
          </p:nvPr>
        </p:nvSpPr>
        <p:spPr>
          <a:xfrm>
            <a:off x="304800" y="1447800"/>
            <a:ext cx="5410200" cy="4678363"/>
          </a:xfrm>
        </p:spPr>
        <p:txBody>
          <a:bodyPr/>
          <a:lstStyle/>
          <a:p>
            <a:pPr eaLnBrk="1" hangingPunct="1"/>
            <a:r>
              <a:rPr lang="en-US" sz="3200" dirty="0" smtClean="0"/>
              <a:t>U.S. Public Divided</a:t>
            </a:r>
          </a:p>
          <a:p>
            <a:pPr lvl="1" eaLnBrk="1" hangingPunct="1"/>
            <a:r>
              <a:rPr lang="en-US" sz="2800" dirty="0" smtClean="0"/>
              <a:t>Some wanted the U.S. to join</a:t>
            </a:r>
          </a:p>
          <a:p>
            <a:pPr lvl="1" eaLnBrk="1" hangingPunct="1"/>
            <a:r>
              <a:rPr lang="en-US" sz="2800" dirty="0" smtClean="0"/>
              <a:t>Some wanted to stay out of it</a:t>
            </a:r>
          </a:p>
          <a:p>
            <a:pPr eaLnBrk="1" hangingPunct="1"/>
            <a:r>
              <a:rPr lang="en-US" sz="3200" dirty="0" smtClean="0"/>
              <a:t>President Wilson decides to stay out</a:t>
            </a:r>
          </a:p>
          <a:p>
            <a:pPr lvl="1" eaLnBrk="1" hangingPunct="1"/>
            <a:r>
              <a:rPr lang="en-US" sz="2800" dirty="0" smtClean="0"/>
              <a:t>Declares </a:t>
            </a:r>
            <a:r>
              <a:rPr lang="en-US" sz="2800" b="1" dirty="0" smtClean="0"/>
              <a:t>Neutrality</a:t>
            </a:r>
          </a:p>
          <a:p>
            <a:pPr eaLnBrk="1" hangingPunct="1">
              <a:buFontTx/>
              <a:buNone/>
            </a:pPr>
            <a:endParaRPr lang="en-US" sz="3200" dirty="0" smtClean="0"/>
          </a:p>
        </p:txBody>
      </p:sp>
      <p:pic>
        <p:nvPicPr>
          <p:cNvPr id="23557" name="Picture 5"/>
          <p:cNvPicPr>
            <a:picLocks noChangeAspect="1" noChangeArrowheads="1"/>
          </p:cNvPicPr>
          <p:nvPr/>
        </p:nvPicPr>
        <p:blipFill>
          <a:blip r:embed="rId2" cstate="print"/>
          <a:srcRect/>
          <a:stretch>
            <a:fillRect/>
          </a:stretch>
        </p:blipFill>
        <p:spPr bwMode="auto">
          <a:xfrm>
            <a:off x="5761038" y="1524000"/>
            <a:ext cx="3141662"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Gallipoli Campaign</a:t>
            </a:r>
            <a:endParaRPr lang="en-US" dirty="0"/>
          </a:p>
        </p:txBody>
      </p:sp>
      <p:sp>
        <p:nvSpPr>
          <p:cNvPr id="3" name="Content Placeholder 2"/>
          <p:cNvSpPr>
            <a:spLocks noGrp="1"/>
          </p:cNvSpPr>
          <p:nvPr>
            <p:ph idx="1"/>
          </p:nvPr>
        </p:nvSpPr>
        <p:spPr>
          <a:xfrm>
            <a:off x="228600" y="1295400"/>
            <a:ext cx="5562600" cy="4830763"/>
          </a:xfrm>
        </p:spPr>
        <p:txBody>
          <a:bodyPr/>
          <a:lstStyle/>
          <a:p>
            <a:r>
              <a:rPr lang="en-US" dirty="0" smtClean="0"/>
              <a:t>A new promising strategy for the Allies was to attack the weak Ottoman Empire.</a:t>
            </a:r>
          </a:p>
          <a:p>
            <a:pPr lvl="1"/>
            <a:r>
              <a:rPr lang="en-US" dirty="0" smtClean="0"/>
              <a:t>Help establish a supply line to Russia.</a:t>
            </a:r>
          </a:p>
          <a:p>
            <a:r>
              <a:rPr lang="en-US" dirty="0" smtClean="0"/>
              <a:t>Gallipoli turned into another bloody stalemate.</a:t>
            </a:r>
          </a:p>
          <a:p>
            <a:pPr lvl="1"/>
            <a:r>
              <a:rPr lang="en-US" dirty="0" smtClean="0"/>
              <a:t>Allies retreated…</a:t>
            </a:r>
          </a:p>
        </p:txBody>
      </p:sp>
      <p:pic>
        <p:nvPicPr>
          <p:cNvPr id="20482" name="Picture 2" descr="http://techcenter.davidson.k12.nc.us/group9/gallipoli.jpg"/>
          <p:cNvPicPr>
            <a:picLocks noChangeAspect="1" noChangeArrowheads="1"/>
          </p:cNvPicPr>
          <p:nvPr/>
        </p:nvPicPr>
        <p:blipFill>
          <a:blip r:embed="rId2" cstate="print"/>
          <a:srcRect/>
          <a:stretch>
            <a:fillRect/>
          </a:stretch>
        </p:blipFill>
        <p:spPr bwMode="auto">
          <a:xfrm>
            <a:off x="5867400" y="1524000"/>
            <a:ext cx="3093440" cy="3810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Europe Plunges Into War</a:t>
            </a:r>
            <a:endParaRPr lang="en-US" dirty="0"/>
          </a:p>
        </p:txBody>
      </p:sp>
      <p:sp>
        <p:nvSpPr>
          <p:cNvPr id="3" name="Content Placeholder 2"/>
          <p:cNvSpPr>
            <a:spLocks noGrp="1"/>
          </p:cNvSpPr>
          <p:nvPr>
            <p:ph idx="1"/>
          </p:nvPr>
        </p:nvSpPr>
        <p:spPr>
          <a:xfrm>
            <a:off x="152400" y="1295400"/>
            <a:ext cx="8534400" cy="4953000"/>
          </a:xfrm>
        </p:spPr>
        <p:txBody>
          <a:bodyPr>
            <a:normAutofit fontScale="92500" lnSpcReduction="20000"/>
          </a:bodyPr>
          <a:lstStyle/>
          <a:p>
            <a:r>
              <a:rPr lang="en-US" dirty="0" smtClean="0"/>
              <a:t>By 1914, Europe was divided into two rival alliances.</a:t>
            </a:r>
          </a:p>
          <a:p>
            <a:pPr lvl="1"/>
            <a:r>
              <a:rPr lang="en-US" b="1" dirty="0" smtClean="0"/>
              <a:t>Triple Entente </a:t>
            </a:r>
            <a:r>
              <a:rPr lang="en-US" dirty="0" smtClean="0"/>
              <a:t>= Great Britain, France, and Russia</a:t>
            </a:r>
          </a:p>
          <a:p>
            <a:pPr lvl="1"/>
            <a:r>
              <a:rPr lang="en-US" b="1" dirty="0" smtClean="0"/>
              <a:t>Triple Alliance </a:t>
            </a:r>
            <a:r>
              <a:rPr lang="en-US" dirty="0" smtClean="0"/>
              <a:t>= Germany, Austria-Hungary, and Italy.</a:t>
            </a:r>
          </a:p>
          <a:p>
            <a:r>
              <a:rPr lang="en-US" dirty="0" smtClean="0"/>
              <a:t>Austria’s declaration of war set off a chain reaction…</a:t>
            </a:r>
          </a:p>
          <a:p>
            <a:pPr lvl="1"/>
            <a:r>
              <a:rPr lang="en-US" dirty="0" smtClean="0"/>
              <a:t>Countries of Europe pledged to </a:t>
            </a:r>
          </a:p>
          <a:p>
            <a:pPr lvl="1">
              <a:buNone/>
            </a:pPr>
            <a:r>
              <a:rPr lang="en-US" dirty="0" smtClean="0"/>
              <a:t>     support each other.</a:t>
            </a:r>
          </a:p>
          <a:p>
            <a:pPr lvl="1"/>
            <a:r>
              <a:rPr lang="en-US" dirty="0" smtClean="0"/>
              <a:t>As a result, nearly all of Europe </a:t>
            </a:r>
          </a:p>
          <a:p>
            <a:pPr lvl="1">
              <a:buNone/>
            </a:pPr>
            <a:r>
              <a:rPr lang="en-US" dirty="0" smtClean="0"/>
              <a:t>    was fighting what would be one</a:t>
            </a:r>
          </a:p>
          <a:p>
            <a:pPr lvl="1">
              <a:buNone/>
            </a:pPr>
            <a:r>
              <a:rPr lang="en-US" dirty="0" smtClean="0"/>
              <a:t>    of the longest, most destructive </a:t>
            </a:r>
          </a:p>
          <a:p>
            <a:pPr lvl="1">
              <a:buNone/>
            </a:pPr>
            <a:r>
              <a:rPr lang="en-US" dirty="0" smtClean="0"/>
              <a:t>     wars the world had seen.</a:t>
            </a:r>
          </a:p>
          <a:p>
            <a:pPr>
              <a:buNone/>
            </a:pPr>
            <a:endParaRPr lang="en-US" dirty="0"/>
          </a:p>
        </p:txBody>
      </p:sp>
      <p:pic>
        <p:nvPicPr>
          <p:cNvPr id="37892" name="Picture 4" descr="http://1.bp.blogspot.com/_xr1Q0KAWdbw/TH0RK3TeopI/AAAAAAAAAE4/DdePg2IKqug/s1600/1.2-+Allies+Onward+to+Victory.jpg"/>
          <p:cNvPicPr>
            <a:picLocks noChangeAspect="1" noChangeArrowheads="1"/>
          </p:cNvPicPr>
          <p:nvPr/>
        </p:nvPicPr>
        <p:blipFill>
          <a:blip r:embed="rId2" cstate="print"/>
          <a:srcRect/>
          <a:stretch>
            <a:fillRect/>
          </a:stretch>
        </p:blipFill>
        <p:spPr bwMode="auto">
          <a:xfrm>
            <a:off x="5410200" y="3733800"/>
            <a:ext cx="3467100" cy="2182989"/>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dirty="0" smtClean="0"/>
              <a:t>British Blockade</a:t>
            </a:r>
          </a:p>
        </p:txBody>
      </p:sp>
      <p:sp>
        <p:nvSpPr>
          <p:cNvPr id="24579" name="Rectangle 3"/>
          <p:cNvSpPr>
            <a:spLocks noGrp="1" noChangeArrowheads="1"/>
          </p:cNvSpPr>
          <p:nvPr>
            <p:ph type="body" idx="1"/>
          </p:nvPr>
        </p:nvSpPr>
        <p:spPr>
          <a:xfrm>
            <a:off x="457200" y="1447800"/>
            <a:ext cx="8229600" cy="4678363"/>
          </a:xfrm>
        </p:spPr>
        <p:txBody>
          <a:bodyPr/>
          <a:lstStyle/>
          <a:p>
            <a:pPr eaLnBrk="1" hangingPunct="1"/>
            <a:r>
              <a:rPr lang="en-US" dirty="0" smtClean="0"/>
              <a:t>To cut off German supplies, the British created a </a:t>
            </a:r>
            <a:r>
              <a:rPr lang="en-US" b="1" dirty="0" smtClean="0"/>
              <a:t>blockade</a:t>
            </a:r>
          </a:p>
          <a:p>
            <a:pPr lvl="1" eaLnBrk="1" hangingPunct="1"/>
            <a:r>
              <a:rPr lang="en-US" dirty="0" smtClean="0"/>
              <a:t>Germany couldn’t import food or industrial goods</a:t>
            </a:r>
          </a:p>
          <a:p>
            <a:pPr lvl="1" eaLnBrk="1" hangingPunct="1"/>
            <a:r>
              <a:rPr lang="en-US" dirty="0" smtClean="0"/>
              <a:t>750,000 German civilians died of starvation</a:t>
            </a:r>
          </a:p>
        </p:txBody>
      </p:sp>
      <p:pic>
        <p:nvPicPr>
          <p:cNvPr id="24580" name="Picture 4" descr="image"/>
          <p:cNvPicPr>
            <a:picLocks noChangeAspect="1" noChangeArrowheads="1"/>
          </p:cNvPicPr>
          <p:nvPr/>
        </p:nvPicPr>
        <p:blipFill>
          <a:blip r:embed="rId2" cstate="print"/>
          <a:srcRect/>
          <a:stretch>
            <a:fillRect/>
          </a:stretch>
        </p:blipFill>
        <p:spPr bwMode="auto">
          <a:xfrm>
            <a:off x="2057400" y="3733800"/>
            <a:ext cx="5410200" cy="2965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north sea"/>
          <p:cNvPicPr>
            <a:picLocks noChangeAspect="1" noChangeArrowheads="1"/>
          </p:cNvPicPr>
          <p:nvPr/>
        </p:nvPicPr>
        <p:blipFill>
          <a:blip r:embed="rId2" cstate="print"/>
          <a:srcRect/>
          <a:stretch>
            <a:fillRect/>
          </a:stretch>
        </p:blipFill>
        <p:spPr bwMode="auto">
          <a:xfrm>
            <a:off x="304800" y="457200"/>
            <a:ext cx="8382000" cy="5573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descr="ww1germansub"/>
          <p:cNvPicPr>
            <a:picLocks noChangeAspect="1" noChangeArrowheads="1"/>
          </p:cNvPicPr>
          <p:nvPr/>
        </p:nvPicPr>
        <p:blipFill>
          <a:blip r:embed="rId2" cstate="print"/>
          <a:srcRect/>
          <a:stretch>
            <a:fillRect/>
          </a:stretch>
        </p:blipFill>
        <p:spPr bwMode="auto">
          <a:xfrm>
            <a:off x="2286000" y="3635375"/>
            <a:ext cx="5029200" cy="3222625"/>
          </a:xfrm>
          <a:prstGeom prst="rect">
            <a:avLst/>
          </a:prstGeom>
          <a:noFill/>
          <a:ln w="9525">
            <a:noFill/>
            <a:miter lim="800000"/>
            <a:headEnd/>
            <a:tailEnd/>
          </a:ln>
        </p:spPr>
      </p:pic>
      <p:sp>
        <p:nvSpPr>
          <p:cNvPr id="26627" name="Rectangle 5"/>
          <p:cNvSpPr>
            <a:spLocks noGrp="1" noChangeArrowheads="1"/>
          </p:cNvSpPr>
          <p:nvPr>
            <p:ph type="title"/>
          </p:nvPr>
        </p:nvSpPr>
        <p:spPr/>
        <p:txBody>
          <a:bodyPr/>
          <a:lstStyle/>
          <a:p>
            <a:pPr eaLnBrk="1" hangingPunct="1"/>
            <a:r>
              <a:rPr lang="en-US" dirty="0" smtClean="0"/>
              <a:t>Germans develop U-Boats</a:t>
            </a:r>
          </a:p>
        </p:txBody>
      </p:sp>
      <p:sp>
        <p:nvSpPr>
          <p:cNvPr id="26628" name="Rectangle 8"/>
          <p:cNvSpPr>
            <a:spLocks noGrp="1" noChangeArrowheads="1"/>
          </p:cNvSpPr>
          <p:nvPr>
            <p:ph type="body" idx="1"/>
          </p:nvPr>
        </p:nvSpPr>
        <p:spPr>
          <a:xfrm>
            <a:off x="457200" y="1295400"/>
            <a:ext cx="8229600" cy="4830763"/>
          </a:xfrm>
        </p:spPr>
        <p:txBody>
          <a:bodyPr/>
          <a:lstStyle/>
          <a:p>
            <a:pPr eaLnBrk="1" hangingPunct="1"/>
            <a:r>
              <a:rPr lang="en-US" dirty="0" smtClean="0"/>
              <a:t>Germany responded by attempting to blockade Britain.</a:t>
            </a:r>
          </a:p>
          <a:p>
            <a:pPr eaLnBrk="1" hangingPunct="1"/>
            <a:r>
              <a:rPr lang="en-US" dirty="0" smtClean="0"/>
              <a:t>Submarines (U-boats) sunk any ship in water around England</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p:txBody>
          <a:bodyPr/>
          <a:lstStyle/>
          <a:p>
            <a:pPr eaLnBrk="1" hangingPunct="1"/>
            <a:r>
              <a:rPr lang="en-US" sz="4000" dirty="0" smtClean="0"/>
              <a:t>German subs continued to attack…</a:t>
            </a:r>
          </a:p>
        </p:txBody>
      </p:sp>
      <p:pic>
        <p:nvPicPr>
          <p:cNvPr id="27651" name="Picture 5"/>
          <p:cNvPicPr>
            <a:picLocks noChangeAspect="1" noChangeArrowheads="1"/>
          </p:cNvPicPr>
          <p:nvPr/>
        </p:nvPicPr>
        <p:blipFill>
          <a:blip r:embed="rId2" cstate="print"/>
          <a:srcRect/>
          <a:stretch>
            <a:fillRect/>
          </a:stretch>
        </p:blipFill>
        <p:spPr bwMode="auto">
          <a:xfrm>
            <a:off x="533400" y="1447800"/>
            <a:ext cx="8153400" cy="5068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dirty="0" smtClean="0">
                <a:solidFill>
                  <a:schemeClr val="tx1"/>
                </a:solidFill>
              </a:rPr>
              <a:t>Lusitania (May 7, 1915)</a:t>
            </a:r>
          </a:p>
        </p:txBody>
      </p:sp>
      <p:sp>
        <p:nvSpPr>
          <p:cNvPr id="28675" name="Rectangle 3"/>
          <p:cNvSpPr>
            <a:spLocks noGrp="1" noChangeArrowheads="1"/>
          </p:cNvSpPr>
          <p:nvPr>
            <p:ph type="body" idx="1"/>
          </p:nvPr>
        </p:nvSpPr>
        <p:spPr>
          <a:xfrm>
            <a:off x="457200" y="1295400"/>
            <a:ext cx="5715000" cy="4830763"/>
          </a:xfrm>
        </p:spPr>
        <p:txBody>
          <a:bodyPr/>
          <a:lstStyle/>
          <a:p>
            <a:pPr eaLnBrk="1" hangingPunct="1"/>
            <a:r>
              <a:rPr lang="en-US" dirty="0" smtClean="0"/>
              <a:t>German U-Boats sank the British Passenger boat the Lusitania off coast of Ireland.</a:t>
            </a:r>
          </a:p>
          <a:p>
            <a:pPr lvl="1" eaLnBrk="1" hangingPunct="1"/>
            <a:r>
              <a:rPr lang="en-US" dirty="0" smtClean="0"/>
              <a:t>128 of 1200 deaths were American</a:t>
            </a:r>
          </a:p>
          <a:p>
            <a:pPr eaLnBrk="1" hangingPunct="1"/>
            <a:r>
              <a:rPr lang="en-US" dirty="0" smtClean="0"/>
              <a:t>People in the U.S. were angry!</a:t>
            </a:r>
          </a:p>
          <a:p>
            <a:pPr lvl="1" eaLnBrk="1" hangingPunct="1"/>
            <a:r>
              <a:rPr lang="en-US" dirty="0" smtClean="0"/>
              <a:t>Fight, fight, fight!</a:t>
            </a:r>
          </a:p>
        </p:txBody>
      </p:sp>
      <p:pic>
        <p:nvPicPr>
          <p:cNvPr id="28676" name="Picture 4" descr="lusitania2"/>
          <p:cNvPicPr>
            <a:picLocks noChangeAspect="1" noChangeArrowheads="1"/>
          </p:cNvPicPr>
          <p:nvPr/>
        </p:nvPicPr>
        <p:blipFill>
          <a:blip r:embed="rId2" cstate="print"/>
          <a:srcRect/>
          <a:stretch>
            <a:fillRect/>
          </a:stretch>
        </p:blipFill>
        <p:spPr bwMode="auto">
          <a:xfrm>
            <a:off x="6226175" y="1371600"/>
            <a:ext cx="2617788"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a:stretch>
            <a:fillRect/>
          </a:stretch>
        </p:blipFill>
        <p:spPr bwMode="auto">
          <a:xfrm>
            <a:off x="152400" y="228600"/>
            <a:ext cx="8839200" cy="5849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p:txBody>
          <a:bodyPr/>
          <a:lstStyle/>
          <a:p>
            <a:pPr eaLnBrk="1" hangingPunct="1"/>
            <a:r>
              <a:rPr lang="en-US" dirty="0" smtClean="0"/>
              <a:t>…but Wilson stays neutral</a:t>
            </a:r>
          </a:p>
        </p:txBody>
      </p:sp>
      <p:pic>
        <p:nvPicPr>
          <p:cNvPr id="30723" name="Picture 5"/>
          <p:cNvPicPr>
            <a:picLocks noChangeAspect="1" noChangeArrowheads="1"/>
          </p:cNvPicPr>
          <p:nvPr/>
        </p:nvPicPr>
        <p:blipFill>
          <a:blip r:embed="rId2" cstate="print"/>
          <a:srcRect/>
          <a:stretch>
            <a:fillRect/>
          </a:stretch>
        </p:blipFill>
        <p:spPr bwMode="auto">
          <a:xfrm>
            <a:off x="2743200" y="1295400"/>
            <a:ext cx="4313238"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dirty="0" smtClean="0"/>
              <a:t>Two Events push US to War</a:t>
            </a:r>
          </a:p>
        </p:txBody>
      </p:sp>
      <p:sp>
        <p:nvSpPr>
          <p:cNvPr id="31747" name="Rectangle 3"/>
          <p:cNvSpPr>
            <a:spLocks noGrp="1" noChangeArrowheads="1"/>
          </p:cNvSpPr>
          <p:nvPr>
            <p:ph type="body" idx="1"/>
          </p:nvPr>
        </p:nvSpPr>
        <p:spPr/>
        <p:txBody>
          <a:bodyPr/>
          <a:lstStyle/>
          <a:p>
            <a:pPr eaLnBrk="1" hangingPunct="1"/>
            <a:r>
              <a:rPr lang="en-US" dirty="0" smtClean="0"/>
              <a:t>Finally, in February 1917, more German actions pushed the United States into war.</a:t>
            </a:r>
          </a:p>
          <a:p>
            <a:pPr eaLnBrk="1" hangingPunct="1"/>
            <a:r>
              <a:rPr lang="en-US" b="1" dirty="0" smtClean="0"/>
              <a:t>A note and a boat</a:t>
            </a:r>
            <a:r>
              <a:rPr lang="en-US" dirty="0" smtClean="0"/>
              <a:t>…</a:t>
            </a:r>
          </a:p>
          <a:p>
            <a:pPr lvl="1" eaLnBrk="1" hangingPunct="1"/>
            <a:r>
              <a:rPr lang="en-US" b="1" dirty="0" smtClean="0"/>
              <a:t>Zimmerman Note </a:t>
            </a:r>
            <a:r>
              <a:rPr lang="en-US" dirty="0" smtClean="0"/>
              <a:t>– </a:t>
            </a:r>
          </a:p>
          <a:p>
            <a:pPr lvl="1" eaLnBrk="1" hangingPunct="1"/>
            <a:r>
              <a:rPr lang="en-US" dirty="0" smtClean="0"/>
              <a:t>German unrestricted </a:t>
            </a:r>
            <a:r>
              <a:rPr lang="en-US" b="1" dirty="0" smtClean="0"/>
              <a:t>submarine Warfare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81000" y="304800"/>
            <a:ext cx="8229600" cy="1143000"/>
          </a:xfrm>
        </p:spPr>
        <p:txBody>
          <a:bodyPr/>
          <a:lstStyle/>
          <a:p>
            <a:pPr eaLnBrk="1" hangingPunct="1"/>
            <a:r>
              <a:rPr lang="en-US" dirty="0" smtClean="0">
                <a:solidFill>
                  <a:schemeClr val="tx1"/>
                </a:solidFill>
              </a:rPr>
              <a:t>#1 Zimmerman Note</a:t>
            </a:r>
          </a:p>
        </p:txBody>
      </p:sp>
      <p:sp>
        <p:nvSpPr>
          <p:cNvPr id="32771" name="Rectangle 3"/>
          <p:cNvSpPr>
            <a:spLocks noGrp="1" noChangeArrowheads="1"/>
          </p:cNvSpPr>
          <p:nvPr>
            <p:ph type="body" idx="1"/>
          </p:nvPr>
        </p:nvSpPr>
        <p:spPr>
          <a:xfrm>
            <a:off x="0" y="1600200"/>
            <a:ext cx="6096000" cy="4525963"/>
          </a:xfrm>
        </p:spPr>
        <p:txBody>
          <a:bodyPr/>
          <a:lstStyle/>
          <a:p>
            <a:pPr eaLnBrk="1" hangingPunct="1"/>
            <a:r>
              <a:rPr lang="en-US" dirty="0" smtClean="0"/>
              <a:t>Note intercepted from Germany to Mexico</a:t>
            </a:r>
          </a:p>
          <a:p>
            <a:pPr lvl="1"/>
            <a:r>
              <a:rPr lang="en-US" dirty="0" smtClean="0"/>
              <a:t>officials intercepted a telegram written by Germany stating that Germany would help Mexico “</a:t>
            </a:r>
            <a:r>
              <a:rPr lang="en-US" dirty="0" err="1" smtClean="0"/>
              <a:t>reconquer</a:t>
            </a:r>
            <a:r>
              <a:rPr lang="en-US" dirty="0" smtClean="0"/>
              <a:t>” the land it lost to the United States, if Mexico would ally with Germany.</a:t>
            </a:r>
          </a:p>
        </p:txBody>
      </p:sp>
      <p:pic>
        <p:nvPicPr>
          <p:cNvPr id="32772" name="Picture 4" descr="zimtelegram"/>
          <p:cNvPicPr>
            <a:picLocks noChangeAspect="1" noChangeArrowheads="1"/>
          </p:cNvPicPr>
          <p:nvPr/>
        </p:nvPicPr>
        <p:blipFill>
          <a:blip r:embed="rId2" cstate="print"/>
          <a:srcRect/>
          <a:stretch>
            <a:fillRect/>
          </a:stretch>
        </p:blipFill>
        <p:spPr bwMode="auto">
          <a:xfrm>
            <a:off x="6240463" y="1524000"/>
            <a:ext cx="2903537"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dirty="0" smtClean="0"/>
              <a:t>And #2 German Submarines</a:t>
            </a:r>
          </a:p>
        </p:txBody>
      </p:sp>
      <p:sp>
        <p:nvSpPr>
          <p:cNvPr id="33795" name="Rectangle 3"/>
          <p:cNvSpPr>
            <a:spLocks noGrp="1" noChangeArrowheads="1"/>
          </p:cNvSpPr>
          <p:nvPr>
            <p:ph type="body" idx="1"/>
          </p:nvPr>
        </p:nvSpPr>
        <p:spPr/>
        <p:txBody>
          <a:bodyPr/>
          <a:lstStyle/>
          <a:p>
            <a:pPr eaLnBrk="1" hangingPunct="1"/>
            <a:r>
              <a:rPr lang="en-US" dirty="0" smtClean="0"/>
              <a:t>Germany resumes unrestricted submarine warfare attacking U.S. ships</a:t>
            </a:r>
          </a:p>
        </p:txBody>
      </p:sp>
      <p:pic>
        <p:nvPicPr>
          <p:cNvPr id="33796" name="Picture 5" descr="Biot628PhotoI"/>
          <p:cNvPicPr>
            <a:picLocks noChangeAspect="1" noChangeArrowheads="1"/>
          </p:cNvPicPr>
          <p:nvPr/>
        </p:nvPicPr>
        <p:blipFill>
          <a:blip r:embed="rId2" cstate="print"/>
          <a:srcRect/>
          <a:stretch>
            <a:fillRect/>
          </a:stretch>
        </p:blipFill>
        <p:spPr bwMode="auto">
          <a:xfrm>
            <a:off x="1143000" y="2743200"/>
            <a:ext cx="6667500" cy="3857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Great War Begins</a:t>
            </a:r>
            <a:endParaRPr lang="en-US" dirty="0"/>
          </a:p>
        </p:txBody>
      </p:sp>
      <p:sp>
        <p:nvSpPr>
          <p:cNvPr id="3" name="Content Placeholder 2"/>
          <p:cNvSpPr>
            <a:spLocks noGrp="1"/>
          </p:cNvSpPr>
          <p:nvPr>
            <p:ph idx="1"/>
          </p:nvPr>
        </p:nvSpPr>
        <p:spPr>
          <a:xfrm>
            <a:off x="457200" y="1600201"/>
            <a:ext cx="8229600" cy="3047999"/>
          </a:xfrm>
        </p:spPr>
        <p:txBody>
          <a:bodyPr>
            <a:normAutofit fontScale="92500"/>
          </a:bodyPr>
          <a:lstStyle/>
          <a:p>
            <a:r>
              <a:rPr lang="en-US" dirty="0" smtClean="0"/>
              <a:t>In late 1914, millions of soldiers marched happily off to battle, convinced the war would be short.</a:t>
            </a:r>
          </a:p>
          <a:p>
            <a:r>
              <a:rPr lang="en-US" dirty="0" smtClean="0"/>
              <a:t>Only a few people foresaw the horror ahead.</a:t>
            </a:r>
          </a:p>
          <a:p>
            <a:pPr>
              <a:buNone/>
            </a:pPr>
            <a:endParaRPr lang="en-US" sz="1000" i="1" dirty="0" smtClean="0"/>
          </a:p>
          <a:p>
            <a:pPr algn="ctr">
              <a:buNone/>
            </a:pPr>
            <a:r>
              <a:rPr lang="en-US" i="1" dirty="0" smtClean="0"/>
              <a:t>“The lamps are going out all over Europe.  We shall not see them lit again in our lifetime.”</a:t>
            </a:r>
            <a:endParaRPr lang="en-US" i="1" dirty="0"/>
          </a:p>
        </p:txBody>
      </p:sp>
      <p:pic>
        <p:nvPicPr>
          <p:cNvPr id="36866" name="Picture 2" descr="http://www.cagenweb.com/placer/images/WWI_soldiers.jpg"/>
          <p:cNvPicPr>
            <a:picLocks noChangeAspect="1" noChangeArrowheads="1"/>
          </p:cNvPicPr>
          <p:nvPr/>
        </p:nvPicPr>
        <p:blipFill>
          <a:blip r:embed="rId2" cstate="print"/>
          <a:srcRect/>
          <a:stretch>
            <a:fillRect/>
          </a:stretch>
        </p:blipFill>
        <p:spPr bwMode="auto">
          <a:xfrm>
            <a:off x="2895600" y="4528109"/>
            <a:ext cx="3200400" cy="2329891"/>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p:cNvPicPr>
            <a:picLocks noChangeAspect="1" noChangeArrowheads="1"/>
          </p:cNvPicPr>
          <p:nvPr/>
        </p:nvPicPr>
        <p:blipFill>
          <a:blip r:embed="rId2" cstate="print"/>
          <a:srcRect/>
          <a:stretch>
            <a:fillRect/>
          </a:stretch>
        </p:blipFill>
        <p:spPr bwMode="auto">
          <a:xfrm>
            <a:off x="1066800" y="381000"/>
            <a:ext cx="6705600" cy="6308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p:cNvPicPr>
            <a:picLocks noChangeAspect="1" noChangeArrowheads="1"/>
          </p:cNvPicPr>
          <p:nvPr/>
        </p:nvPicPr>
        <p:blipFill>
          <a:blip r:embed="rId2" cstate="print"/>
          <a:srcRect/>
          <a:stretch>
            <a:fillRect/>
          </a:stretch>
        </p:blipFill>
        <p:spPr bwMode="auto">
          <a:xfrm>
            <a:off x="533400" y="304800"/>
            <a:ext cx="7772400" cy="6361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dirty="0" smtClean="0">
                <a:solidFill>
                  <a:schemeClr val="tx1"/>
                </a:solidFill>
              </a:rPr>
              <a:t>U.S. </a:t>
            </a:r>
            <a:r>
              <a:rPr lang="en-US" dirty="0" smtClean="0"/>
              <a:t>Declares War</a:t>
            </a:r>
            <a:r>
              <a:rPr lang="en-US" dirty="0" smtClean="0">
                <a:solidFill>
                  <a:schemeClr val="tx1"/>
                </a:solidFill>
              </a:rPr>
              <a:t>!!!</a:t>
            </a:r>
          </a:p>
        </p:txBody>
      </p:sp>
      <p:sp>
        <p:nvSpPr>
          <p:cNvPr id="4" name="Content Placeholder 3"/>
          <p:cNvSpPr>
            <a:spLocks noGrp="1"/>
          </p:cNvSpPr>
          <p:nvPr>
            <p:ph sz="half" idx="1"/>
          </p:nvPr>
        </p:nvSpPr>
        <p:spPr/>
        <p:txBody>
          <a:bodyPr/>
          <a:lstStyle/>
          <a:p>
            <a:r>
              <a:rPr lang="en-US" dirty="0" smtClean="0"/>
              <a:t>On April 2, 1917 President Wilson asked Congress to declare war on Germany.</a:t>
            </a:r>
          </a:p>
          <a:p>
            <a:pPr lvl="1"/>
            <a:r>
              <a:rPr lang="en-US" dirty="0" smtClean="0"/>
              <a:t>U.S. becomes an Allied Power.</a:t>
            </a:r>
            <a:endParaRPr lang="en-US" dirty="0"/>
          </a:p>
        </p:txBody>
      </p:sp>
      <p:sp>
        <p:nvSpPr>
          <p:cNvPr id="5" name="Content Placeholder 4"/>
          <p:cNvSpPr>
            <a:spLocks noGrp="1"/>
          </p:cNvSpPr>
          <p:nvPr>
            <p:ph sz="half" idx="2"/>
          </p:nvPr>
        </p:nvSpPr>
        <p:spPr/>
        <p:txBody>
          <a:bodyPr/>
          <a:lstStyle/>
          <a:p>
            <a:endParaRPr lang="en-US"/>
          </a:p>
        </p:txBody>
      </p:sp>
      <p:pic>
        <p:nvPicPr>
          <p:cNvPr id="36867" name="Picture 5" descr="uncle sam"/>
          <p:cNvPicPr>
            <a:picLocks noChangeAspect="1" noChangeArrowheads="1"/>
          </p:cNvPicPr>
          <p:nvPr/>
        </p:nvPicPr>
        <p:blipFill>
          <a:blip r:embed="rId2" cstate="print"/>
          <a:srcRect/>
          <a:stretch>
            <a:fillRect/>
          </a:stretch>
        </p:blipFill>
        <p:spPr bwMode="auto">
          <a:xfrm>
            <a:off x="4724400" y="1447800"/>
            <a:ext cx="3618964"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War</a:t>
            </a:r>
            <a:endParaRPr lang="en-US" dirty="0"/>
          </a:p>
        </p:txBody>
      </p:sp>
      <p:sp>
        <p:nvSpPr>
          <p:cNvPr id="3" name="Content Placeholder 2"/>
          <p:cNvSpPr>
            <a:spLocks noGrp="1"/>
          </p:cNvSpPr>
          <p:nvPr>
            <p:ph idx="1"/>
          </p:nvPr>
        </p:nvSpPr>
        <p:spPr>
          <a:xfrm>
            <a:off x="304800" y="1295400"/>
            <a:ext cx="5410200" cy="5257800"/>
          </a:xfrm>
        </p:spPr>
        <p:txBody>
          <a:bodyPr>
            <a:normAutofit fontScale="92500" lnSpcReduction="20000"/>
          </a:bodyPr>
          <a:lstStyle/>
          <a:p>
            <a:r>
              <a:rPr lang="en-US" dirty="0" smtClean="0"/>
              <a:t>World War I soon became a Total war.</a:t>
            </a:r>
          </a:p>
          <a:p>
            <a:pPr lvl="1"/>
            <a:r>
              <a:rPr lang="en-US" dirty="0" smtClean="0"/>
              <a:t>Total war = countries devote all of their resources to the war effort.  </a:t>
            </a:r>
          </a:p>
          <a:p>
            <a:r>
              <a:rPr lang="en-US" dirty="0" smtClean="0"/>
              <a:t>So many goods were in short supply that the government turned to </a:t>
            </a:r>
            <a:r>
              <a:rPr lang="en-US" b="1" dirty="0" smtClean="0"/>
              <a:t>rationing</a:t>
            </a:r>
            <a:r>
              <a:rPr lang="en-US" dirty="0" smtClean="0"/>
              <a:t>.  </a:t>
            </a:r>
          </a:p>
          <a:p>
            <a:pPr lvl="1"/>
            <a:r>
              <a:rPr lang="en-US" dirty="0" smtClean="0"/>
              <a:t>People could buy only a small amount of certain items.  </a:t>
            </a:r>
          </a:p>
          <a:p>
            <a:pPr lvl="1"/>
            <a:r>
              <a:rPr lang="en-US" dirty="0" smtClean="0"/>
              <a:t>Conserve food to be patriotic:</a:t>
            </a:r>
          </a:p>
          <a:p>
            <a:pPr lvl="2"/>
            <a:r>
              <a:rPr lang="en-US" dirty="0" smtClean="0"/>
              <a:t>“</a:t>
            </a:r>
            <a:r>
              <a:rPr lang="en-US" dirty="0" err="1" smtClean="0"/>
              <a:t>Wheatless</a:t>
            </a:r>
            <a:r>
              <a:rPr lang="en-US" dirty="0" smtClean="0"/>
              <a:t>” Mondays</a:t>
            </a:r>
          </a:p>
          <a:p>
            <a:pPr lvl="2"/>
            <a:r>
              <a:rPr lang="en-US" dirty="0" smtClean="0"/>
              <a:t>“Meatless” Tuesdays</a:t>
            </a:r>
          </a:p>
          <a:p>
            <a:pPr lvl="2"/>
            <a:r>
              <a:rPr lang="en-US" dirty="0" smtClean="0"/>
              <a:t>“</a:t>
            </a:r>
            <a:r>
              <a:rPr lang="en-US" dirty="0" err="1" smtClean="0"/>
              <a:t>Porkless</a:t>
            </a:r>
            <a:r>
              <a:rPr lang="en-US" dirty="0" smtClean="0"/>
              <a:t>” Thursdays</a:t>
            </a:r>
          </a:p>
          <a:p>
            <a:pPr lvl="2">
              <a:buNone/>
            </a:pPr>
            <a:endParaRPr lang="en-US" dirty="0" smtClean="0"/>
          </a:p>
        </p:txBody>
      </p:sp>
      <p:pic>
        <p:nvPicPr>
          <p:cNvPr id="4" name="Picture 4" descr="food ammunition"/>
          <p:cNvPicPr>
            <a:picLocks noChangeAspect="1" noChangeArrowheads="1"/>
          </p:cNvPicPr>
          <p:nvPr/>
        </p:nvPicPr>
        <p:blipFill>
          <a:blip r:embed="rId2" cstate="print"/>
          <a:srcRect/>
          <a:stretch>
            <a:fillRect/>
          </a:stretch>
        </p:blipFill>
        <p:spPr bwMode="auto">
          <a:xfrm>
            <a:off x="5638800" y="1295400"/>
            <a:ext cx="3141011"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038600" cy="1143000"/>
          </a:xfrm>
        </p:spPr>
        <p:txBody>
          <a:bodyPr/>
          <a:lstStyle/>
          <a:p>
            <a:r>
              <a:rPr lang="en-US" dirty="0" smtClean="0"/>
              <a:t>Total War</a:t>
            </a:r>
            <a:endParaRPr lang="en-US" dirty="0"/>
          </a:p>
        </p:txBody>
      </p:sp>
      <p:sp>
        <p:nvSpPr>
          <p:cNvPr id="3" name="Content Placeholder 2"/>
          <p:cNvSpPr>
            <a:spLocks noGrp="1"/>
          </p:cNvSpPr>
          <p:nvPr>
            <p:ph idx="1"/>
          </p:nvPr>
        </p:nvSpPr>
        <p:spPr>
          <a:xfrm>
            <a:off x="304800" y="1600200"/>
            <a:ext cx="4191000" cy="4953000"/>
          </a:xfrm>
        </p:spPr>
        <p:txBody>
          <a:bodyPr>
            <a:normAutofit/>
          </a:bodyPr>
          <a:lstStyle/>
          <a:p>
            <a:r>
              <a:rPr lang="en-US" dirty="0" smtClean="0"/>
              <a:t>Governments also suppressed anti-war activity.</a:t>
            </a:r>
          </a:p>
          <a:p>
            <a:pPr lvl="1"/>
            <a:r>
              <a:rPr lang="en-US" b="1" dirty="0" smtClean="0"/>
              <a:t>Censored</a:t>
            </a:r>
            <a:r>
              <a:rPr lang="en-US" dirty="0" smtClean="0"/>
              <a:t> news from the war.</a:t>
            </a:r>
          </a:p>
          <a:p>
            <a:pPr lvl="1"/>
            <a:r>
              <a:rPr lang="en-US" b="1" dirty="0" smtClean="0"/>
              <a:t>Propaganda</a:t>
            </a:r>
            <a:r>
              <a:rPr lang="en-US" dirty="0" smtClean="0"/>
              <a:t> = one-sided information to persuade, to keep up morale, and support for the war.    </a:t>
            </a:r>
          </a:p>
          <a:p>
            <a:endParaRPr lang="en-US" dirty="0"/>
          </a:p>
        </p:txBody>
      </p:sp>
      <p:pic>
        <p:nvPicPr>
          <p:cNvPr id="4" name="obj1" descr="poster image">
            <a:hlinkClick r:id="rId2" tooltip="&quot;next slide&quot;"/>
          </p:cNvPr>
          <p:cNvPicPr>
            <a:picLocks noChangeAspect="1" noChangeArrowheads="1"/>
          </p:cNvPicPr>
          <p:nvPr/>
        </p:nvPicPr>
        <p:blipFill>
          <a:blip r:embed="rId3" cstate="print"/>
          <a:srcRect/>
          <a:stretch>
            <a:fillRect/>
          </a:stretch>
        </p:blipFill>
        <p:spPr bwMode="auto">
          <a:xfrm>
            <a:off x="4724400" y="554037"/>
            <a:ext cx="4195763" cy="6303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14339" name="Picture 1" descr="bloody boots poster"/>
          <p:cNvPicPr>
            <a:picLocks noChangeAspect="1" noChangeArrowheads="1"/>
          </p:cNvPicPr>
          <p:nvPr/>
        </p:nvPicPr>
        <p:blipFill>
          <a:blip r:embed="rId2" cstate="print"/>
          <a:srcRect/>
          <a:stretch>
            <a:fillRect/>
          </a:stretch>
        </p:blipFill>
        <p:spPr bwMode="auto">
          <a:xfrm>
            <a:off x="1752600" y="0"/>
            <a:ext cx="5638800" cy="6819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War</a:t>
            </a:r>
            <a:endParaRPr lang="en-US" dirty="0"/>
          </a:p>
        </p:txBody>
      </p:sp>
      <p:sp>
        <p:nvSpPr>
          <p:cNvPr id="3" name="Content Placeholder 2"/>
          <p:cNvSpPr>
            <a:spLocks noGrp="1"/>
          </p:cNvSpPr>
          <p:nvPr>
            <p:ph idx="1"/>
          </p:nvPr>
        </p:nvSpPr>
        <p:spPr>
          <a:xfrm>
            <a:off x="3200400" y="1447800"/>
            <a:ext cx="5715000" cy="4678363"/>
          </a:xfrm>
        </p:spPr>
        <p:txBody>
          <a:bodyPr/>
          <a:lstStyle/>
          <a:p>
            <a:r>
              <a:rPr lang="en-US" dirty="0" smtClean="0"/>
              <a:t>Women replaced men in factories, offices, and shops.  </a:t>
            </a:r>
          </a:p>
          <a:p>
            <a:r>
              <a:rPr lang="en-US" dirty="0" smtClean="0"/>
              <a:t>They also built tanks, munitions, plowed fields, paved streets, and ran hospitals.  </a:t>
            </a:r>
          </a:p>
          <a:p>
            <a:endParaRPr lang="en-US" dirty="0"/>
          </a:p>
        </p:txBody>
      </p:sp>
      <p:pic>
        <p:nvPicPr>
          <p:cNvPr id="4" name="Picture 5" descr="women buying stamps poster"/>
          <p:cNvPicPr>
            <a:picLocks noChangeAspect="1" noChangeArrowheads="1"/>
          </p:cNvPicPr>
          <p:nvPr/>
        </p:nvPicPr>
        <p:blipFill>
          <a:blip r:embed="rId2" cstate="print"/>
          <a:srcRect/>
          <a:stretch>
            <a:fillRect/>
          </a:stretch>
        </p:blipFill>
        <p:spPr bwMode="auto">
          <a:xfrm>
            <a:off x="152400" y="1371600"/>
            <a:ext cx="2919412" cy="4038600"/>
          </a:xfrm>
          <a:prstGeom prst="rect">
            <a:avLst/>
          </a:prstGeom>
          <a:noFill/>
          <a:ln w="9525">
            <a:noFill/>
            <a:miter lim="800000"/>
            <a:headEnd/>
            <a:tailEnd/>
          </a:ln>
        </p:spPr>
      </p:pic>
      <p:pic>
        <p:nvPicPr>
          <p:cNvPr id="5" name="Picture 4" descr="factory"/>
          <p:cNvPicPr>
            <a:picLocks noChangeAspect="1" noChangeArrowheads="1"/>
          </p:cNvPicPr>
          <p:nvPr/>
        </p:nvPicPr>
        <p:blipFill>
          <a:blip r:embed="rId3" cstate="print"/>
          <a:srcRect/>
          <a:stretch>
            <a:fillRect/>
          </a:stretch>
        </p:blipFill>
        <p:spPr bwMode="auto">
          <a:xfrm>
            <a:off x="1295400" y="3733800"/>
            <a:ext cx="2057400" cy="28064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dirty="0" smtClean="0">
                <a:solidFill>
                  <a:schemeClr val="tx1"/>
                </a:solidFill>
              </a:rPr>
              <a:t>Really?</a:t>
            </a:r>
          </a:p>
        </p:txBody>
      </p:sp>
      <p:sp>
        <p:nvSpPr>
          <p:cNvPr id="20483" name="Rectangle 3"/>
          <p:cNvSpPr>
            <a:spLocks noGrp="1" noChangeArrowheads="1"/>
          </p:cNvSpPr>
          <p:nvPr>
            <p:ph type="body" idx="1"/>
          </p:nvPr>
        </p:nvSpPr>
        <p:spPr/>
        <p:txBody>
          <a:bodyPr/>
          <a:lstStyle/>
          <a:p>
            <a:pPr eaLnBrk="1" hangingPunct="1"/>
            <a:r>
              <a:rPr lang="en-US" dirty="0" smtClean="0"/>
              <a:t>Changed the names of all kinds of German things</a:t>
            </a:r>
          </a:p>
          <a:p>
            <a:pPr lvl="1" eaLnBrk="1" hangingPunct="1"/>
            <a:r>
              <a:rPr lang="en-US" dirty="0" smtClean="0"/>
              <a:t>Hamburger = Salisbury Steak or “Liberty Sandwich”</a:t>
            </a:r>
          </a:p>
          <a:p>
            <a:pPr lvl="1" eaLnBrk="1" hangingPunct="1"/>
            <a:r>
              <a:rPr lang="en-US" dirty="0" smtClean="0"/>
              <a:t>Sauerkraut = Victory Cabbage</a:t>
            </a:r>
          </a:p>
          <a:p>
            <a:pPr lvl="1" eaLnBrk="1" hangingPunct="1"/>
            <a:r>
              <a:rPr lang="en-US" dirty="0" smtClean="0"/>
              <a:t>Dachshunds = Liberty Pups</a:t>
            </a:r>
          </a:p>
          <a:p>
            <a:pPr eaLnBrk="1" hangingPunct="1">
              <a:buFontTx/>
              <a:buNone/>
            </a:pPr>
            <a:endParaRPr lang="en-US" dirty="0" smtClean="0">
              <a:solidFill>
                <a:srgbClr val="FF3300"/>
              </a:solidFill>
            </a:endParaRPr>
          </a:p>
        </p:txBody>
      </p:sp>
      <p:pic>
        <p:nvPicPr>
          <p:cNvPr id="20484" name="Picture 4" descr="daschund"/>
          <p:cNvPicPr>
            <a:picLocks noChangeAspect="1" noChangeArrowheads="1"/>
          </p:cNvPicPr>
          <p:nvPr/>
        </p:nvPicPr>
        <p:blipFill>
          <a:blip r:embed="rId2" cstate="print"/>
          <a:srcRect/>
          <a:stretch>
            <a:fillRect/>
          </a:stretch>
        </p:blipFill>
        <p:spPr bwMode="auto">
          <a:xfrm>
            <a:off x="3733800" y="4800600"/>
            <a:ext cx="2362200" cy="1857375"/>
          </a:xfrm>
          <a:prstGeom prst="rect">
            <a:avLst/>
          </a:prstGeom>
          <a:noFill/>
          <a:ln w="9525">
            <a:noFill/>
            <a:miter lim="800000"/>
            <a:headEnd/>
            <a:tailEnd/>
          </a:ln>
        </p:spPr>
      </p:pic>
      <p:pic>
        <p:nvPicPr>
          <p:cNvPr id="20485" name="Picture 5" descr="hamburger"/>
          <p:cNvPicPr>
            <a:picLocks noChangeAspect="1" noChangeArrowheads="1"/>
          </p:cNvPicPr>
          <p:nvPr/>
        </p:nvPicPr>
        <p:blipFill>
          <a:blip r:embed="rId3" cstate="print"/>
          <a:srcRect/>
          <a:stretch>
            <a:fillRect/>
          </a:stretch>
        </p:blipFill>
        <p:spPr bwMode="auto">
          <a:xfrm>
            <a:off x="685800" y="4800600"/>
            <a:ext cx="2209800" cy="1833563"/>
          </a:xfrm>
          <a:prstGeom prst="rect">
            <a:avLst/>
          </a:prstGeom>
          <a:noFill/>
          <a:ln w="9525">
            <a:noFill/>
            <a:miter lim="800000"/>
            <a:headEnd/>
            <a:tailEnd/>
          </a:ln>
        </p:spPr>
      </p:pic>
      <p:pic>
        <p:nvPicPr>
          <p:cNvPr id="20486" name="Picture 6" descr="sauerkraut"/>
          <p:cNvPicPr>
            <a:picLocks noChangeAspect="1" noChangeArrowheads="1"/>
          </p:cNvPicPr>
          <p:nvPr/>
        </p:nvPicPr>
        <p:blipFill>
          <a:blip r:embed="rId4" cstate="print"/>
          <a:srcRect/>
          <a:stretch>
            <a:fillRect/>
          </a:stretch>
        </p:blipFill>
        <p:spPr bwMode="auto">
          <a:xfrm>
            <a:off x="6096000" y="3810000"/>
            <a:ext cx="2857500"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your own Propaganda </a:t>
            </a:r>
            <a:endParaRPr lang="en-US" dirty="0"/>
          </a:p>
        </p:txBody>
      </p:sp>
      <p:sp>
        <p:nvSpPr>
          <p:cNvPr id="3" name="Content Placeholder 2"/>
          <p:cNvSpPr>
            <a:spLocks noGrp="1"/>
          </p:cNvSpPr>
          <p:nvPr>
            <p:ph idx="1"/>
          </p:nvPr>
        </p:nvSpPr>
        <p:spPr/>
        <p:txBody>
          <a:bodyPr>
            <a:normAutofit lnSpcReduction="10000"/>
          </a:bodyPr>
          <a:lstStyle/>
          <a:p>
            <a:r>
              <a:rPr lang="en-US" dirty="0" smtClean="0"/>
              <a:t>With your Partner, you are going to create your own propaganda poster from WWI. </a:t>
            </a:r>
          </a:p>
          <a:p>
            <a:r>
              <a:rPr lang="en-US" dirty="0" smtClean="0"/>
              <a:t>It must be </a:t>
            </a:r>
          </a:p>
          <a:p>
            <a:pPr lvl="1"/>
            <a:r>
              <a:rPr lang="en-US" dirty="0" smtClean="0"/>
              <a:t>1 sided: Pro-war or Anti-war</a:t>
            </a:r>
          </a:p>
          <a:p>
            <a:pPr lvl="1"/>
            <a:r>
              <a:rPr lang="en-US" dirty="0" smtClean="0"/>
              <a:t>Advertisement </a:t>
            </a:r>
            <a:r>
              <a:rPr lang="en-US" smtClean="0"/>
              <a:t>or event </a:t>
            </a:r>
          </a:p>
          <a:p>
            <a:pPr lvl="1"/>
            <a:r>
              <a:rPr lang="en-US" dirty="0" smtClean="0"/>
              <a:t>It must represent an aspect of the war from your notes. </a:t>
            </a:r>
          </a:p>
          <a:p>
            <a:pPr lvl="1"/>
            <a:r>
              <a:rPr lang="en-US" dirty="0" smtClean="0"/>
              <a:t>You must have a catchy slogan</a:t>
            </a:r>
          </a:p>
          <a:p>
            <a:pPr lvl="1"/>
            <a:r>
              <a:rPr lang="en-US" dirty="0" smtClean="0"/>
              <a:t>Some sort of visual</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storiesofusa.com/images/ww1-battle-fronts-map.jpg"/>
          <p:cNvPicPr>
            <a:picLocks noChangeAspect="1" noChangeArrowheads="1"/>
          </p:cNvPicPr>
          <p:nvPr/>
        </p:nvPicPr>
        <p:blipFill>
          <a:blip r:embed="rId2" cstate="print"/>
          <a:srcRect/>
          <a:stretch>
            <a:fillRect/>
          </a:stretch>
        </p:blipFill>
        <p:spPr bwMode="auto">
          <a:xfrm>
            <a:off x="1219200" y="457200"/>
            <a:ext cx="6772275" cy="576262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dirty="0" smtClean="0">
                <a:solidFill>
                  <a:schemeClr val="tx1"/>
                </a:solidFill>
              </a:rPr>
              <a:t>A Bloody Stalemate</a:t>
            </a:r>
          </a:p>
        </p:txBody>
      </p:sp>
      <p:sp>
        <p:nvSpPr>
          <p:cNvPr id="14339" name="Rectangle 3"/>
          <p:cNvSpPr>
            <a:spLocks noGrp="1" noChangeArrowheads="1"/>
          </p:cNvSpPr>
          <p:nvPr>
            <p:ph type="body" idx="1"/>
          </p:nvPr>
        </p:nvSpPr>
        <p:spPr>
          <a:xfrm>
            <a:off x="304800" y="1219200"/>
            <a:ext cx="8534400" cy="4830763"/>
          </a:xfrm>
        </p:spPr>
        <p:txBody>
          <a:bodyPr>
            <a:normAutofit fontScale="92500" lnSpcReduction="20000"/>
          </a:bodyPr>
          <a:lstStyle/>
          <a:p>
            <a:pPr eaLnBrk="1" hangingPunct="1"/>
            <a:r>
              <a:rPr lang="en-US" dirty="0" smtClean="0"/>
              <a:t>In the fall of 1914, the war turned into a long and bloody stalemate, or deadlock, in </a:t>
            </a:r>
            <a:r>
              <a:rPr lang="en-US" b="1" dirty="0" smtClean="0"/>
              <a:t>France (Western Front)</a:t>
            </a:r>
            <a:r>
              <a:rPr lang="en-US" dirty="0" smtClean="0"/>
              <a:t>.</a:t>
            </a:r>
          </a:p>
          <a:p>
            <a:r>
              <a:rPr lang="en-US" dirty="0" smtClean="0"/>
              <a:t>Facing a war on two fronts (France and Russia), Germany developed a battle strategy known as the </a:t>
            </a:r>
            <a:r>
              <a:rPr lang="en-US" b="1" dirty="0" smtClean="0"/>
              <a:t>Schlieffen plan</a:t>
            </a:r>
            <a:r>
              <a:rPr lang="en-US" dirty="0" smtClean="0"/>
              <a:t>.  </a:t>
            </a:r>
          </a:p>
          <a:p>
            <a:pPr lvl="1"/>
            <a:r>
              <a:rPr lang="en-US" dirty="0" smtClean="0"/>
              <a:t> </a:t>
            </a:r>
            <a:r>
              <a:rPr lang="en-US" b="1" dirty="0" smtClean="0"/>
              <a:t>Schlieffen Plan </a:t>
            </a:r>
            <a:r>
              <a:rPr lang="en-US" dirty="0" smtClean="0"/>
              <a:t>– attacking</a:t>
            </a:r>
          </a:p>
          <a:p>
            <a:pPr lvl="1">
              <a:buNone/>
            </a:pPr>
            <a:r>
              <a:rPr lang="en-US" dirty="0" smtClean="0"/>
              <a:t>     and defeating France in the </a:t>
            </a:r>
          </a:p>
          <a:p>
            <a:pPr lvl="1">
              <a:buNone/>
            </a:pPr>
            <a:r>
              <a:rPr lang="en-US" dirty="0" smtClean="0"/>
              <a:t>    west and then rushing east </a:t>
            </a:r>
          </a:p>
          <a:p>
            <a:pPr lvl="1">
              <a:buNone/>
            </a:pPr>
            <a:r>
              <a:rPr lang="en-US" dirty="0" smtClean="0"/>
              <a:t>     into Russia.</a:t>
            </a:r>
          </a:p>
          <a:p>
            <a:pPr lvl="1"/>
            <a:r>
              <a:rPr lang="en-US" dirty="0" smtClean="0"/>
              <a:t>Speed was essential!</a:t>
            </a:r>
          </a:p>
        </p:txBody>
      </p:sp>
      <p:pic>
        <p:nvPicPr>
          <p:cNvPr id="14340" name="Picture 4"/>
          <p:cNvPicPr>
            <a:picLocks noChangeAspect="1" noChangeArrowheads="1"/>
          </p:cNvPicPr>
          <p:nvPr/>
        </p:nvPicPr>
        <p:blipFill>
          <a:blip r:embed="rId3" cstate="print"/>
          <a:srcRect/>
          <a:stretch>
            <a:fillRect/>
          </a:stretch>
        </p:blipFill>
        <p:spPr bwMode="auto">
          <a:xfrm>
            <a:off x="5105400" y="3352800"/>
            <a:ext cx="3695558" cy="3167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Battle of the Marne</a:t>
            </a:r>
            <a:endParaRPr lang="en-US" dirty="0"/>
          </a:p>
        </p:txBody>
      </p:sp>
      <p:sp>
        <p:nvSpPr>
          <p:cNvPr id="3" name="Content Placeholder 2"/>
          <p:cNvSpPr>
            <a:spLocks noGrp="1"/>
          </p:cNvSpPr>
          <p:nvPr>
            <p:ph idx="1"/>
          </p:nvPr>
        </p:nvSpPr>
        <p:spPr/>
        <p:txBody>
          <a:bodyPr/>
          <a:lstStyle/>
          <a:p>
            <a:r>
              <a:rPr lang="en-US" b="1" dirty="0" smtClean="0"/>
              <a:t>First Battle of the Marne </a:t>
            </a:r>
            <a:r>
              <a:rPr lang="en-US" dirty="0" smtClean="0"/>
              <a:t>= Allies defeated the Germans and Russia invaded Germany.</a:t>
            </a:r>
          </a:p>
          <a:p>
            <a:pPr lvl="1"/>
            <a:r>
              <a:rPr lang="en-US" dirty="0" smtClean="0"/>
              <a:t>The Schlieffen plan had failed!</a:t>
            </a:r>
          </a:p>
          <a:p>
            <a:pPr lvl="1"/>
            <a:r>
              <a:rPr lang="en-US" dirty="0" smtClean="0"/>
              <a:t>Germany was going to have to fight on two fronts.</a:t>
            </a:r>
          </a:p>
          <a:p>
            <a:endParaRPr lang="en-US" dirty="0"/>
          </a:p>
        </p:txBody>
      </p:sp>
      <p:pic>
        <p:nvPicPr>
          <p:cNvPr id="4" name="Picture 3" descr="WWI First Battle of the Marne.jpg"/>
          <p:cNvPicPr>
            <a:picLocks noChangeAspect="1"/>
          </p:cNvPicPr>
          <p:nvPr/>
        </p:nvPicPr>
        <p:blipFill>
          <a:blip r:embed="rId2" cstate="print"/>
          <a:stretch>
            <a:fillRect/>
          </a:stretch>
        </p:blipFill>
        <p:spPr>
          <a:xfrm>
            <a:off x="1143000" y="3810000"/>
            <a:ext cx="2209800" cy="2851873"/>
          </a:xfrm>
          <a:prstGeom prst="rect">
            <a:avLst/>
          </a:prstGeom>
        </p:spPr>
      </p:pic>
      <p:pic>
        <p:nvPicPr>
          <p:cNvPr id="5" name="Picture 4" descr="WWI Battle of the marne.jpg"/>
          <p:cNvPicPr>
            <a:picLocks noChangeAspect="1"/>
          </p:cNvPicPr>
          <p:nvPr/>
        </p:nvPicPr>
        <p:blipFill>
          <a:blip r:embed="rId3" cstate="print"/>
          <a:stretch>
            <a:fillRect/>
          </a:stretch>
        </p:blipFill>
        <p:spPr>
          <a:xfrm>
            <a:off x="3581400" y="3810000"/>
            <a:ext cx="4572000" cy="288950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28600"/>
            <a:ext cx="8229600" cy="1143000"/>
          </a:xfrm>
        </p:spPr>
        <p:txBody>
          <a:bodyPr/>
          <a:lstStyle/>
          <a:p>
            <a:pPr eaLnBrk="1" hangingPunct="1"/>
            <a:r>
              <a:rPr lang="en-US" dirty="0" smtClean="0"/>
              <a:t>Trench Warfare</a:t>
            </a:r>
          </a:p>
        </p:txBody>
      </p:sp>
      <p:sp>
        <p:nvSpPr>
          <p:cNvPr id="15363" name="Rectangle 3"/>
          <p:cNvSpPr>
            <a:spLocks noGrp="1" noChangeArrowheads="1"/>
          </p:cNvSpPr>
          <p:nvPr>
            <p:ph type="body" idx="1"/>
          </p:nvPr>
        </p:nvSpPr>
        <p:spPr>
          <a:xfrm>
            <a:off x="228600" y="1447800"/>
            <a:ext cx="4648200" cy="4830763"/>
          </a:xfrm>
        </p:spPr>
        <p:txBody>
          <a:bodyPr/>
          <a:lstStyle/>
          <a:p>
            <a:pPr eaLnBrk="1" hangingPunct="1"/>
            <a:r>
              <a:rPr lang="en-US" dirty="0" smtClean="0"/>
              <a:t>By 1915, opposing armies on the Western Front had dug miles of trenches to protect themselves from enemy fire.</a:t>
            </a:r>
          </a:p>
          <a:p>
            <a:pPr lvl="1"/>
            <a:r>
              <a:rPr lang="en-US" dirty="0" smtClean="0">
                <a:sym typeface="Wingdings" pitchFamily="2" charset="2"/>
              </a:rPr>
              <a:t>In </a:t>
            </a:r>
            <a:r>
              <a:rPr lang="en-US" b="1" dirty="0" smtClean="0">
                <a:sym typeface="Wingdings" pitchFamily="2" charset="2"/>
              </a:rPr>
              <a:t>Trench Warfare</a:t>
            </a:r>
            <a:r>
              <a:rPr lang="en-US" dirty="0" smtClean="0">
                <a:sym typeface="Wingdings" pitchFamily="2" charset="2"/>
              </a:rPr>
              <a:t>, soldiers fought each other from the trenches.  </a:t>
            </a:r>
          </a:p>
        </p:txBody>
      </p:sp>
      <p:pic>
        <p:nvPicPr>
          <p:cNvPr id="15364" name="Picture 4"/>
          <p:cNvPicPr>
            <a:picLocks noChangeAspect="1" noChangeArrowheads="1"/>
          </p:cNvPicPr>
          <p:nvPr/>
        </p:nvPicPr>
        <p:blipFill>
          <a:blip r:embed="rId2" cstate="print"/>
          <a:srcRect/>
          <a:stretch>
            <a:fillRect/>
          </a:stretch>
        </p:blipFill>
        <p:spPr bwMode="auto">
          <a:xfrm>
            <a:off x="5039054" y="1524001"/>
            <a:ext cx="3952546"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eaLnBrk="1" hangingPunct="1"/>
            <a:r>
              <a:rPr lang="en-US" sz="4000" dirty="0" smtClean="0"/>
              <a:t>What do you think the conditions in the trenches were?</a:t>
            </a:r>
          </a:p>
        </p:txBody>
      </p:sp>
      <p:pic>
        <p:nvPicPr>
          <p:cNvPr id="16387" name="Picture 5" descr="trench2"/>
          <p:cNvPicPr>
            <a:picLocks noChangeAspect="1" noChangeArrowheads="1"/>
          </p:cNvPicPr>
          <p:nvPr/>
        </p:nvPicPr>
        <p:blipFill>
          <a:blip r:embed="rId2" cstate="print"/>
          <a:srcRect/>
          <a:stretch>
            <a:fillRect/>
          </a:stretch>
        </p:blipFill>
        <p:spPr bwMode="auto">
          <a:xfrm>
            <a:off x="1981200" y="1524000"/>
            <a:ext cx="5181600" cy="5097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2" cstate="print"/>
          <a:srcRect/>
          <a:stretch>
            <a:fillRect/>
          </a:stretch>
        </p:blipFill>
        <p:spPr bwMode="auto">
          <a:xfrm>
            <a:off x="304800" y="228600"/>
            <a:ext cx="8458200" cy="6457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1241</TotalTime>
  <Words>1146</Words>
  <Application>Microsoft Office PowerPoint</Application>
  <PresentationFormat>On-screen Show (4:3)</PresentationFormat>
  <Paragraphs>145</Paragraphs>
  <Slides>38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Wingdings</vt:lpstr>
      <vt:lpstr>Office Theme</vt:lpstr>
      <vt:lpstr>Total War</vt:lpstr>
      <vt:lpstr>Europe Plunges Into War</vt:lpstr>
      <vt:lpstr>The Great War Begins</vt:lpstr>
      <vt:lpstr>PowerPoint Presentation</vt:lpstr>
      <vt:lpstr>A Bloody Stalemate</vt:lpstr>
      <vt:lpstr>First Battle of the Marne</vt:lpstr>
      <vt:lpstr>Trench Warfare</vt:lpstr>
      <vt:lpstr>What do you think the conditions in the trenches were?</vt:lpstr>
      <vt:lpstr>PowerPoint Presentation</vt:lpstr>
      <vt:lpstr>PowerPoint Presentation</vt:lpstr>
      <vt:lpstr>Life in the Trenches was Horrible</vt:lpstr>
      <vt:lpstr>Quotes from the Trenches…</vt:lpstr>
      <vt:lpstr>“Terrain of Death”</vt:lpstr>
      <vt:lpstr>Stalemate!</vt:lpstr>
      <vt:lpstr>Battle of the Somme (1916)</vt:lpstr>
      <vt:lpstr>Russia struggles on the Eastern Front</vt:lpstr>
      <vt:lpstr>World War</vt:lpstr>
      <vt:lpstr>In the US…</vt:lpstr>
      <vt:lpstr>Gallipoli Campaign</vt:lpstr>
      <vt:lpstr>British Blockade</vt:lpstr>
      <vt:lpstr>PowerPoint Presentation</vt:lpstr>
      <vt:lpstr>Germans develop U-Boats</vt:lpstr>
      <vt:lpstr>German subs continued to attack…</vt:lpstr>
      <vt:lpstr>Lusitania (May 7, 1915)</vt:lpstr>
      <vt:lpstr>PowerPoint Presentation</vt:lpstr>
      <vt:lpstr>…but Wilson stays neutral</vt:lpstr>
      <vt:lpstr>Two Events push US to War</vt:lpstr>
      <vt:lpstr>#1 Zimmerman Note</vt:lpstr>
      <vt:lpstr>And #2 German Submarines</vt:lpstr>
      <vt:lpstr>PowerPoint Presentation</vt:lpstr>
      <vt:lpstr>PowerPoint Presentation</vt:lpstr>
      <vt:lpstr>U.S. Declares War!!!</vt:lpstr>
      <vt:lpstr>Total War</vt:lpstr>
      <vt:lpstr>Total War</vt:lpstr>
      <vt:lpstr>PowerPoint Presentation</vt:lpstr>
      <vt:lpstr>Total War</vt:lpstr>
      <vt:lpstr>Really?</vt:lpstr>
      <vt:lpstr>Create your own Propaganda </vt:lpstr>
    </vt:vector>
  </TitlesOfParts>
  <Company>Lenovo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AlyssaMartin</dc:creator>
  <cp:lastModifiedBy>wwestbrook</cp:lastModifiedBy>
  <cp:revision>15</cp:revision>
  <dcterms:created xsi:type="dcterms:W3CDTF">2014-05-01T11:58:08Z</dcterms:created>
  <dcterms:modified xsi:type="dcterms:W3CDTF">2015-11-19T13:36:43Z</dcterms:modified>
</cp:coreProperties>
</file>