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1" r:id="rId5"/>
    <p:sldId id="268" r:id="rId6"/>
    <p:sldId id="259" r:id="rId7"/>
    <p:sldId id="269" r:id="rId8"/>
    <p:sldId id="260"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8523B-A9C4-48CD-8725-6531144024F1}" type="datetimeFigureOut">
              <a:rPr lang="en-US" smtClean="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DA66AF-FF88-40AF-98C6-B0EB2D544B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8523B-A9C4-48CD-8725-6531144024F1}" type="datetimeFigureOut">
              <a:rPr lang="en-US" smtClean="0"/>
              <a:pPr/>
              <a:t>2/23/2017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A66AF-FF88-40AF-98C6-B0EB2D544B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imgres?imgurl=http://www.bbc.co.uk/radio4/factual/media/oc1.jpg&amp;imgrefurl=http://www.bbc.co.uk/radio4/factual/opencountry_20020810.shtml&amp;h=165&amp;w=237&amp;sz=8&amp;hl=en&amp;start=11&amp;tbnid=56YY1cQC9v3OjM:&amp;tbnh=76&amp;tbnw=109&amp;prev=/images?q=medieval+church&amp;svnum=10&amp;hl=en&amp;lr=&amp;sa=N" TargetMode="Externa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images.google.com/imgres?imgurl=http://static.flickr.com/45/152031827_efb042cc4f_o.jpg&amp;imgrefurl=http://alanbell.wordpress.com/2006/05/&amp;h=460&amp;w=615&amp;sz=26&amp;hl=en&amp;start=31&amp;tbnid=FGEzXvyb9tQucM:&amp;tbnh=102&amp;tbnw=136&amp;prev=/images?q=medieval+church&amp;start=18&amp;ndsp=18&amp;svnum=10&amp;hl=en&amp;lr=&amp;sa=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REAL Feudal Life</a:t>
            </a:r>
            <a:endParaRPr lang="en-US" dirty="0"/>
          </a:p>
        </p:txBody>
      </p:sp>
      <p:pic>
        <p:nvPicPr>
          <p:cNvPr id="3" name="Picture Placeholder 4" descr="cinderella.jpg"/>
          <p:cNvPicPr>
            <a:picLocks noChangeAspect="1"/>
          </p:cNvPicPr>
          <p:nvPr/>
        </p:nvPicPr>
        <p:blipFill>
          <a:blip r:embed="rId2" cstate="print"/>
          <a:srcRect t="3247" b="3247"/>
          <a:stretch>
            <a:fillRect/>
          </a:stretch>
        </p:blipFill>
        <p:spPr>
          <a:xfrm>
            <a:off x="1676400" y="1219200"/>
            <a:ext cx="3581400" cy="2679352"/>
          </a:xfrm>
          <a:prstGeom prst="rect">
            <a:avLst/>
          </a:prstGeom>
        </p:spPr>
      </p:pic>
      <p:pic>
        <p:nvPicPr>
          <p:cNvPr id="5" name="Picture Placeholder 5" descr="robin_hood.jpg"/>
          <p:cNvPicPr>
            <a:picLocks noChangeAspect="1"/>
          </p:cNvPicPr>
          <p:nvPr/>
        </p:nvPicPr>
        <p:blipFill>
          <a:blip r:embed="rId3" cstate="print"/>
          <a:srcRect t="13457" b="13457"/>
          <a:stretch>
            <a:fillRect/>
          </a:stretch>
        </p:blipFill>
        <p:spPr>
          <a:xfrm>
            <a:off x="533400" y="3124200"/>
            <a:ext cx="2971800" cy="2223292"/>
          </a:xfrm>
          <a:prstGeom prst="rect">
            <a:avLst/>
          </a:prstGeom>
        </p:spPr>
      </p:pic>
      <p:pic>
        <p:nvPicPr>
          <p:cNvPr id="7" name="Picture 6" descr="690px-King_Arthur_and_the_Knights_of_the_Round_Table.jpg"/>
          <p:cNvPicPr>
            <a:picLocks noChangeAspect="1"/>
          </p:cNvPicPr>
          <p:nvPr/>
        </p:nvPicPr>
        <p:blipFill>
          <a:blip r:embed="rId4" cstate="print"/>
          <a:stretch>
            <a:fillRect/>
          </a:stretch>
        </p:blipFill>
        <p:spPr>
          <a:xfrm>
            <a:off x="2971800" y="3733800"/>
            <a:ext cx="2514600" cy="2182964"/>
          </a:xfrm>
          <a:prstGeom prst="rect">
            <a:avLst/>
          </a:prstGeom>
        </p:spPr>
      </p:pic>
      <p:pic>
        <p:nvPicPr>
          <p:cNvPr id="8" name="Picture 7" descr="firstknightlancelot.jpg"/>
          <p:cNvPicPr>
            <a:picLocks noChangeAspect="1"/>
          </p:cNvPicPr>
          <p:nvPr/>
        </p:nvPicPr>
        <p:blipFill>
          <a:blip r:embed="rId5" cstate="print"/>
          <a:stretch>
            <a:fillRect/>
          </a:stretch>
        </p:blipFill>
        <p:spPr>
          <a:xfrm>
            <a:off x="5257800" y="1676400"/>
            <a:ext cx="1916321" cy="2057400"/>
          </a:xfrm>
          <a:prstGeom prst="rect">
            <a:avLst/>
          </a:prstGeom>
        </p:spPr>
      </p:pic>
      <p:pic>
        <p:nvPicPr>
          <p:cNvPr id="6" name="Picture Placeholder 6" descr="Robin.jpg"/>
          <p:cNvPicPr>
            <a:picLocks noChangeAspect="1"/>
          </p:cNvPicPr>
          <p:nvPr/>
        </p:nvPicPr>
        <p:blipFill>
          <a:blip r:embed="rId6" cstate="print"/>
          <a:srcRect t="14330" b="14330"/>
          <a:stretch>
            <a:fillRect/>
          </a:stretch>
        </p:blipFill>
        <p:spPr>
          <a:xfrm>
            <a:off x="5486400" y="3581400"/>
            <a:ext cx="2667000" cy="20714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tre-dame.jpg"/>
          <p:cNvPicPr>
            <a:picLocks noChangeAspect="1"/>
          </p:cNvPicPr>
          <p:nvPr/>
        </p:nvPicPr>
        <p:blipFill>
          <a:blip r:embed="rId2" cstate="print"/>
          <a:stretch>
            <a:fillRect/>
          </a:stretch>
        </p:blipFill>
        <p:spPr>
          <a:xfrm>
            <a:off x="228600" y="289559"/>
            <a:ext cx="8534399" cy="639304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102.jpg"/>
          <p:cNvPicPr>
            <a:picLocks noChangeAspect="1"/>
          </p:cNvPicPr>
          <p:nvPr/>
        </p:nvPicPr>
        <p:blipFill>
          <a:blip r:embed="rId2" cstate="print"/>
          <a:stretch>
            <a:fillRect/>
          </a:stretch>
        </p:blipFill>
        <p:spPr>
          <a:xfrm>
            <a:off x="228600" y="228600"/>
            <a:ext cx="8534400" cy="6400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Monasteries and Convents</a:t>
            </a:r>
            <a:endParaRPr lang="en-US" dirty="0"/>
          </a:p>
        </p:txBody>
      </p:sp>
      <p:sp>
        <p:nvSpPr>
          <p:cNvPr id="3" name="TextBox 2"/>
          <p:cNvSpPr txBox="1"/>
          <p:nvPr/>
        </p:nvSpPr>
        <p:spPr>
          <a:xfrm>
            <a:off x="152400" y="1295400"/>
            <a:ext cx="8763000" cy="1107996"/>
          </a:xfrm>
          <a:prstGeom prst="rect">
            <a:avLst/>
          </a:prstGeom>
          <a:noFill/>
        </p:spPr>
        <p:txBody>
          <a:bodyPr wrap="square" rtlCol="0">
            <a:spAutoFit/>
          </a:bodyPr>
          <a:lstStyle/>
          <a:p>
            <a:r>
              <a:rPr lang="en-US" sz="2200" dirty="0" smtClean="0"/>
              <a:t>During the Middle Ages, men and women left everyday life to become monks and nuns.  They devoted their entire lives to spiritual goals in monasteries and convents.  </a:t>
            </a:r>
            <a:endParaRPr lang="en-US" sz="2200" dirty="0"/>
          </a:p>
        </p:txBody>
      </p:sp>
      <p:sp>
        <p:nvSpPr>
          <p:cNvPr id="4" name="TextBox 3"/>
          <p:cNvSpPr txBox="1"/>
          <p:nvPr/>
        </p:nvSpPr>
        <p:spPr>
          <a:xfrm>
            <a:off x="2362200" y="2743200"/>
            <a:ext cx="5105400" cy="769441"/>
          </a:xfrm>
          <a:prstGeom prst="rect">
            <a:avLst/>
          </a:prstGeom>
          <a:noFill/>
        </p:spPr>
        <p:txBody>
          <a:bodyPr wrap="square" rtlCol="0">
            <a:spAutoFit/>
          </a:bodyPr>
          <a:lstStyle/>
          <a:p>
            <a:r>
              <a:rPr lang="en-US" sz="2200" dirty="0" smtClean="0"/>
              <a:t>Monks and nuns followed </a:t>
            </a:r>
            <a:r>
              <a:rPr lang="en-US" sz="2200" b="1" dirty="0" smtClean="0"/>
              <a:t>Benedictine Rule  </a:t>
            </a:r>
            <a:r>
              <a:rPr lang="en-US" sz="2200" dirty="0" smtClean="0"/>
              <a:t>and followed </a:t>
            </a:r>
            <a:r>
              <a:rPr lang="en-US" sz="2200" b="1" dirty="0" smtClean="0"/>
              <a:t>3 rules</a:t>
            </a:r>
            <a:r>
              <a:rPr lang="en-US" sz="2200" dirty="0" smtClean="0"/>
              <a:t>:  </a:t>
            </a:r>
            <a:endParaRPr lang="en-US" sz="2200" dirty="0"/>
          </a:p>
        </p:txBody>
      </p:sp>
      <p:sp>
        <p:nvSpPr>
          <p:cNvPr id="5" name="TextBox 4"/>
          <p:cNvSpPr txBox="1"/>
          <p:nvPr/>
        </p:nvSpPr>
        <p:spPr>
          <a:xfrm>
            <a:off x="2362200" y="3505200"/>
            <a:ext cx="5029200" cy="430887"/>
          </a:xfrm>
          <a:prstGeom prst="rect">
            <a:avLst/>
          </a:prstGeom>
          <a:noFill/>
        </p:spPr>
        <p:txBody>
          <a:bodyPr wrap="square" rtlCol="0">
            <a:spAutoFit/>
          </a:bodyPr>
          <a:lstStyle/>
          <a:p>
            <a:r>
              <a:rPr lang="en-US" sz="2200" dirty="0" smtClean="0"/>
              <a:t>#1  Obedience to the abbot or abbess</a:t>
            </a:r>
            <a:endParaRPr lang="en-US" sz="2200" dirty="0"/>
          </a:p>
        </p:txBody>
      </p:sp>
      <p:sp>
        <p:nvSpPr>
          <p:cNvPr id="6" name="TextBox 5"/>
          <p:cNvSpPr txBox="1"/>
          <p:nvPr/>
        </p:nvSpPr>
        <p:spPr>
          <a:xfrm>
            <a:off x="2362200" y="4038600"/>
            <a:ext cx="4648200" cy="430887"/>
          </a:xfrm>
          <a:prstGeom prst="rect">
            <a:avLst/>
          </a:prstGeom>
          <a:noFill/>
        </p:spPr>
        <p:txBody>
          <a:bodyPr wrap="square" rtlCol="0">
            <a:spAutoFit/>
          </a:bodyPr>
          <a:lstStyle/>
          <a:p>
            <a:r>
              <a:rPr lang="en-US" sz="2200" dirty="0" smtClean="0"/>
              <a:t>#2 Poverty</a:t>
            </a:r>
            <a:endParaRPr lang="en-US" sz="2200" dirty="0"/>
          </a:p>
        </p:txBody>
      </p:sp>
      <p:sp>
        <p:nvSpPr>
          <p:cNvPr id="7" name="TextBox 6"/>
          <p:cNvSpPr txBox="1"/>
          <p:nvPr/>
        </p:nvSpPr>
        <p:spPr>
          <a:xfrm>
            <a:off x="2362200" y="4495800"/>
            <a:ext cx="4953000" cy="430887"/>
          </a:xfrm>
          <a:prstGeom prst="rect">
            <a:avLst/>
          </a:prstGeom>
          <a:noFill/>
        </p:spPr>
        <p:txBody>
          <a:bodyPr wrap="square" rtlCol="0">
            <a:spAutoFit/>
          </a:bodyPr>
          <a:lstStyle/>
          <a:p>
            <a:r>
              <a:rPr lang="en-US" sz="2200" dirty="0" smtClean="0"/>
              <a:t>#3 Chastity (Purity)</a:t>
            </a:r>
            <a:endParaRPr lang="en-US" sz="2200" dirty="0"/>
          </a:p>
        </p:txBody>
      </p:sp>
      <p:sp>
        <p:nvSpPr>
          <p:cNvPr id="8" name="TextBox 7"/>
          <p:cNvSpPr txBox="1"/>
          <p:nvPr/>
        </p:nvSpPr>
        <p:spPr>
          <a:xfrm>
            <a:off x="762000" y="5411450"/>
            <a:ext cx="6019800" cy="1107996"/>
          </a:xfrm>
          <a:prstGeom prst="rect">
            <a:avLst/>
          </a:prstGeom>
          <a:noFill/>
        </p:spPr>
        <p:txBody>
          <a:bodyPr wrap="square" rtlCol="0">
            <a:spAutoFit/>
          </a:bodyPr>
          <a:lstStyle/>
          <a:p>
            <a:r>
              <a:rPr lang="en-US" sz="2200" dirty="0" smtClean="0"/>
              <a:t>The monasteries and convents provided basic services to people including </a:t>
            </a:r>
            <a:r>
              <a:rPr lang="en-US" sz="2200" b="1" dirty="0" smtClean="0"/>
              <a:t>care for the sick </a:t>
            </a:r>
            <a:r>
              <a:rPr lang="en-US" sz="2200" dirty="0" smtClean="0"/>
              <a:t>and poor, </a:t>
            </a:r>
            <a:r>
              <a:rPr lang="en-US" sz="2200" b="1" dirty="0" smtClean="0"/>
              <a:t>shelter </a:t>
            </a:r>
            <a:r>
              <a:rPr lang="en-US" sz="2200" dirty="0" smtClean="0"/>
              <a:t>to the poor, and </a:t>
            </a:r>
            <a:r>
              <a:rPr lang="en-US" sz="2200" b="1" dirty="0" smtClean="0"/>
              <a:t>schooling</a:t>
            </a:r>
            <a:r>
              <a:rPr lang="en-US" sz="2200" dirty="0" smtClean="0"/>
              <a:t>.  </a:t>
            </a:r>
            <a:endParaRPr lang="en-US" sz="2200" dirty="0"/>
          </a:p>
        </p:txBody>
      </p:sp>
      <p:pic>
        <p:nvPicPr>
          <p:cNvPr id="11" name="Picture 10" descr="Monk and Peasants.jpg"/>
          <p:cNvPicPr>
            <a:picLocks noChangeAspect="1"/>
          </p:cNvPicPr>
          <p:nvPr/>
        </p:nvPicPr>
        <p:blipFill>
          <a:blip r:embed="rId2" cstate="print"/>
          <a:stretch>
            <a:fillRect/>
          </a:stretch>
        </p:blipFill>
        <p:spPr>
          <a:xfrm>
            <a:off x="6934200" y="3000375"/>
            <a:ext cx="2209800" cy="3857625"/>
          </a:xfrm>
          <a:prstGeom prst="rect">
            <a:avLst/>
          </a:prstGeom>
        </p:spPr>
      </p:pic>
      <p:pic>
        <p:nvPicPr>
          <p:cNvPr id="12" name="Picture 11" descr="benedict.jpg"/>
          <p:cNvPicPr>
            <a:picLocks noChangeAspect="1"/>
          </p:cNvPicPr>
          <p:nvPr/>
        </p:nvPicPr>
        <p:blipFill>
          <a:blip r:embed="rId3" cstate="print"/>
          <a:stretch>
            <a:fillRect/>
          </a:stretch>
        </p:blipFill>
        <p:spPr>
          <a:xfrm>
            <a:off x="381000" y="2514600"/>
            <a:ext cx="1828800" cy="2779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ppt_x</p:attrName>
                                        </p:attrNameLst>
                                      </p:cBhvr>
                                      <p:tavLst>
                                        <p:tav tm="0">
                                          <p:val>
                                            <p:strVal val="#ppt_x-.2"/>
                                          </p:val>
                                        </p:tav>
                                        <p:tav tm="100000">
                                          <p:val>
                                            <p:strVal val="#ppt_x"/>
                                          </p:val>
                                        </p:tav>
                                      </p:tavLst>
                                    </p:anim>
                                    <p:anim calcmode="lin" valueType="num">
                                      <p:cBhvr>
                                        <p:cTn id="4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ppt_x</p:attrName>
                                        </p:attrNameLst>
                                      </p:cBhvr>
                                      <p:tavLst>
                                        <p:tav tm="0">
                                          <p:val>
                                            <p:strVal val="#ppt_x-.2"/>
                                          </p:val>
                                        </p:tav>
                                        <p:tav tm="100000">
                                          <p:val>
                                            <p:strVal val="#ppt_x"/>
                                          </p:val>
                                        </p:tav>
                                      </p:tavLst>
                                    </p:anim>
                                    <p:anim calcmode="lin" valueType="num">
                                      <p:cBhvr>
                                        <p:cTn id="5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ppt_x</p:attrName>
                                        </p:attrNameLst>
                                      </p:cBhvr>
                                      <p:tavLst>
                                        <p:tav tm="0">
                                          <p:val>
                                            <p:strVal val="#ppt_x-.2"/>
                                          </p:val>
                                        </p:tav>
                                        <p:tav tm="100000">
                                          <p:val>
                                            <p:strVal val="#ppt_x"/>
                                          </p:val>
                                        </p:tav>
                                      </p:tavLst>
                                    </p:anim>
                                    <p:anim calcmode="lin" valueType="num">
                                      <p:cBhvr>
                                        <p:cTn id="5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Power and Corruption</a:t>
            </a:r>
            <a:endParaRPr lang="en-US" dirty="0"/>
          </a:p>
        </p:txBody>
      </p:sp>
      <p:sp>
        <p:nvSpPr>
          <p:cNvPr id="3" name="TextBox 2"/>
          <p:cNvSpPr txBox="1"/>
          <p:nvPr/>
        </p:nvSpPr>
        <p:spPr>
          <a:xfrm>
            <a:off x="228600" y="1295400"/>
            <a:ext cx="8763000" cy="769441"/>
          </a:xfrm>
          <a:prstGeom prst="rect">
            <a:avLst/>
          </a:prstGeom>
          <a:noFill/>
        </p:spPr>
        <p:txBody>
          <a:bodyPr wrap="square" rtlCol="0">
            <a:spAutoFit/>
          </a:bodyPr>
          <a:lstStyle/>
          <a:p>
            <a:r>
              <a:rPr lang="en-US" sz="2200" dirty="0" smtClean="0"/>
              <a:t>After the fall of Rome, the church became the most powerful secular (worldly) force in medieval Europe.  </a:t>
            </a:r>
            <a:endParaRPr lang="en-US" sz="2200" dirty="0"/>
          </a:p>
        </p:txBody>
      </p:sp>
      <p:sp>
        <p:nvSpPr>
          <p:cNvPr id="4" name="TextBox 3"/>
          <p:cNvSpPr txBox="1"/>
          <p:nvPr/>
        </p:nvSpPr>
        <p:spPr>
          <a:xfrm>
            <a:off x="304800" y="2133600"/>
            <a:ext cx="5486400" cy="1446550"/>
          </a:xfrm>
          <a:prstGeom prst="rect">
            <a:avLst/>
          </a:prstGeom>
          <a:noFill/>
        </p:spPr>
        <p:txBody>
          <a:bodyPr wrap="square" rtlCol="0">
            <a:spAutoFit/>
          </a:bodyPr>
          <a:lstStyle/>
          <a:p>
            <a:r>
              <a:rPr lang="en-US" sz="2200" dirty="0" smtClean="0"/>
              <a:t>The Pope was the spiritual leader of the Western world.  Medieval popes claimed </a:t>
            </a:r>
            <a:r>
              <a:rPr lang="en-US" sz="2200" b="1" dirty="0" smtClean="0"/>
              <a:t>Papal Supremacy</a:t>
            </a:r>
            <a:r>
              <a:rPr lang="en-US" sz="2200" dirty="0" smtClean="0"/>
              <a:t> or authority over all secular rulers including Kings and Emperors.  </a:t>
            </a:r>
            <a:endParaRPr lang="en-US" sz="2200" dirty="0"/>
          </a:p>
        </p:txBody>
      </p:sp>
      <p:sp>
        <p:nvSpPr>
          <p:cNvPr id="6" name="TextBox 5"/>
          <p:cNvSpPr txBox="1"/>
          <p:nvPr/>
        </p:nvSpPr>
        <p:spPr>
          <a:xfrm>
            <a:off x="2743200" y="3657600"/>
            <a:ext cx="6248400" cy="3262432"/>
          </a:xfrm>
          <a:prstGeom prst="rect">
            <a:avLst/>
          </a:prstGeom>
          <a:noFill/>
        </p:spPr>
        <p:txBody>
          <a:bodyPr wrap="square" rtlCol="0">
            <a:spAutoFit/>
          </a:bodyPr>
          <a:lstStyle/>
          <a:p>
            <a:r>
              <a:rPr lang="en-US" sz="2200" dirty="0" smtClean="0"/>
              <a:t>Church power was further strengthened by </a:t>
            </a:r>
            <a:r>
              <a:rPr lang="en-US" sz="2200" b="1" dirty="0" smtClean="0"/>
              <a:t>Cannon Law</a:t>
            </a:r>
            <a:r>
              <a:rPr lang="en-US" sz="2200" dirty="0" smtClean="0"/>
              <a:t>.  Cannon law was based on religious teachings and governed most aspects of life.  </a:t>
            </a:r>
          </a:p>
          <a:p>
            <a:endParaRPr lang="en-US" sz="800" dirty="0" smtClean="0"/>
          </a:p>
          <a:p>
            <a:r>
              <a:rPr lang="en-US" sz="2200" b="1" dirty="0" smtClean="0"/>
              <a:t>Penalties</a:t>
            </a:r>
            <a:r>
              <a:rPr lang="en-US" sz="2200" dirty="0" smtClean="0"/>
              <a:t> for breaking Cannon Law included:</a:t>
            </a:r>
          </a:p>
          <a:p>
            <a:pPr marL="342900" indent="-342900">
              <a:buFont typeface="+mj-lt"/>
              <a:buAutoNum type="arabicPeriod"/>
            </a:pPr>
            <a:r>
              <a:rPr lang="en-US" sz="2200" b="1" dirty="0" smtClean="0"/>
              <a:t>Excommunication</a:t>
            </a:r>
            <a:r>
              <a:rPr lang="en-US" sz="2200" dirty="0" smtClean="0"/>
              <a:t> – could not receive sacraments, no Christian burial, condemned to Hell for eternity.</a:t>
            </a:r>
          </a:p>
          <a:p>
            <a:pPr marL="342900" indent="-342900">
              <a:buFont typeface="+mj-lt"/>
              <a:buAutoNum type="arabicPeriod"/>
            </a:pPr>
            <a:r>
              <a:rPr lang="en-US" sz="2200" b="1" dirty="0" smtClean="0"/>
              <a:t>Interdict</a:t>
            </a:r>
            <a:r>
              <a:rPr lang="en-US" sz="2200" dirty="0" smtClean="0"/>
              <a:t> – an order stopping sacraments for an entire town, region, or Kingdom.  </a:t>
            </a:r>
          </a:p>
        </p:txBody>
      </p:sp>
      <p:pic>
        <p:nvPicPr>
          <p:cNvPr id="7" name="Picture 6" descr="Luthers bible.jpg"/>
          <p:cNvPicPr>
            <a:picLocks noChangeAspect="1"/>
          </p:cNvPicPr>
          <p:nvPr/>
        </p:nvPicPr>
        <p:blipFill>
          <a:blip r:embed="rId2" cstate="print"/>
          <a:stretch>
            <a:fillRect/>
          </a:stretch>
        </p:blipFill>
        <p:spPr>
          <a:xfrm>
            <a:off x="381000" y="3581400"/>
            <a:ext cx="2057400" cy="3204796"/>
          </a:xfrm>
          <a:prstGeom prst="rect">
            <a:avLst/>
          </a:prstGeom>
        </p:spPr>
      </p:pic>
      <p:pic>
        <p:nvPicPr>
          <p:cNvPr id="8" name="Picture 7" descr="mendicant"/>
          <p:cNvPicPr>
            <a:picLocks noChangeAspect="1" noChangeArrowheads="1"/>
          </p:cNvPicPr>
          <p:nvPr/>
        </p:nvPicPr>
        <p:blipFill>
          <a:blip r:embed="rId3" cstate="print"/>
          <a:srcRect/>
          <a:stretch>
            <a:fillRect/>
          </a:stretch>
        </p:blipFill>
        <p:spPr bwMode="auto">
          <a:xfrm>
            <a:off x="5867400" y="1828800"/>
            <a:ext cx="2514600" cy="18483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381000"/>
            <a:ext cx="8610600" cy="6172200"/>
          </a:xfrm>
        </p:spPr>
        <p:txBody>
          <a:bodyPr>
            <a:normAutofit lnSpcReduction="10000"/>
          </a:bodyPr>
          <a:lstStyle/>
          <a:p>
            <a:r>
              <a:rPr lang="en-US" sz="2824" i="1" dirty="0" smtClean="0"/>
              <a:t>In the Face of invasions by Vikings, Muslims, and Magyars; Kings and emperors were too weak to maintain law and order. People needed protection for themselves, their homes, and their lands. IN response to this basic need for protection, a decentralized Political structure evolved called Feudalism.</a:t>
            </a:r>
          </a:p>
          <a:p>
            <a:endParaRPr lang="en-US" dirty="0" smtClean="0"/>
          </a:p>
          <a:p>
            <a:r>
              <a:rPr lang="en-US" sz="2595" b="1" dirty="0" smtClean="0"/>
              <a:t>Feudalism: </a:t>
            </a:r>
            <a:r>
              <a:rPr lang="en-US" sz="2595" dirty="0" smtClean="0"/>
              <a:t>a loosely organizes system of rule in which powerful local lords divide their land holdings among lesser lords. In exchange these lesser lords or vassals would pledge service and loyalty to the greater lord. </a:t>
            </a:r>
          </a:p>
          <a:p>
            <a:endParaRPr lang="en-US" sz="2595" dirty="0" smtClean="0"/>
          </a:p>
          <a:p>
            <a:r>
              <a:rPr lang="en-US" sz="2595" dirty="0" smtClean="0"/>
              <a:t>TASK: Read the role you were assigned and fill in the chart for that person’s duties and responsibilities in a feudal society. </a:t>
            </a:r>
            <a:endParaRPr lang="en-US" sz="259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Feudalism 101</a:t>
            </a:r>
            <a:endParaRPr lang="en-US" dirty="0"/>
          </a:p>
        </p:txBody>
      </p:sp>
      <p:sp>
        <p:nvSpPr>
          <p:cNvPr id="3" name="TextBox 2"/>
          <p:cNvSpPr txBox="1"/>
          <p:nvPr/>
        </p:nvSpPr>
        <p:spPr>
          <a:xfrm>
            <a:off x="228600" y="914400"/>
            <a:ext cx="8686800" cy="1107996"/>
          </a:xfrm>
          <a:prstGeom prst="rect">
            <a:avLst/>
          </a:prstGeom>
          <a:noFill/>
        </p:spPr>
        <p:txBody>
          <a:bodyPr wrap="square" rtlCol="0">
            <a:spAutoFit/>
          </a:bodyPr>
          <a:lstStyle/>
          <a:p>
            <a:r>
              <a:rPr lang="en-US" sz="2200" dirty="0" smtClean="0"/>
              <a:t>During the Middle Ages, Kings were too weak to maintain law and order.  People needed protection for themselves, their homes, and their lands.  This led to the development of feudalism.</a:t>
            </a:r>
            <a:endParaRPr lang="en-US" sz="2200" dirty="0"/>
          </a:p>
        </p:txBody>
      </p:sp>
      <p:sp>
        <p:nvSpPr>
          <p:cNvPr id="4" name="TextBox 3"/>
          <p:cNvSpPr txBox="1"/>
          <p:nvPr/>
        </p:nvSpPr>
        <p:spPr>
          <a:xfrm>
            <a:off x="228600" y="2133600"/>
            <a:ext cx="4724400" cy="1107996"/>
          </a:xfrm>
          <a:prstGeom prst="rect">
            <a:avLst/>
          </a:prstGeom>
          <a:noFill/>
        </p:spPr>
        <p:txBody>
          <a:bodyPr wrap="square" rtlCol="0">
            <a:spAutoFit/>
          </a:bodyPr>
          <a:lstStyle/>
          <a:p>
            <a:r>
              <a:rPr lang="en-US" sz="2200" b="1" dirty="0" smtClean="0"/>
              <a:t>Feudalism</a:t>
            </a:r>
            <a:r>
              <a:rPr lang="en-US" sz="2200" dirty="0" smtClean="0"/>
              <a:t> – legal and political system that governed European life during the Middle ages.</a:t>
            </a:r>
            <a:endParaRPr lang="en-US" sz="2200" dirty="0"/>
          </a:p>
        </p:txBody>
      </p:sp>
      <p:sp>
        <p:nvSpPr>
          <p:cNvPr id="7" name="TextBox 6"/>
          <p:cNvSpPr txBox="1"/>
          <p:nvPr/>
        </p:nvSpPr>
        <p:spPr>
          <a:xfrm>
            <a:off x="228600" y="3352800"/>
            <a:ext cx="5029200" cy="3139321"/>
          </a:xfrm>
          <a:prstGeom prst="rect">
            <a:avLst/>
          </a:prstGeom>
          <a:noFill/>
        </p:spPr>
        <p:txBody>
          <a:bodyPr wrap="square" rtlCol="0">
            <a:spAutoFit/>
          </a:bodyPr>
          <a:lstStyle/>
          <a:p>
            <a:r>
              <a:rPr lang="en-US" sz="2200" dirty="0" smtClean="0"/>
              <a:t>Feudalism created a highly </a:t>
            </a:r>
            <a:r>
              <a:rPr lang="en-US" sz="2200" u="sng" dirty="0" smtClean="0"/>
              <a:t>structured society </a:t>
            </a:r>
            <a:r>
              <a:rPr lang="en-US" sz="2200" dirty="0" smtClean="0"/>
              <a:t>which included:</a:t>
            </a:r>
          </a:p>
          <a:p>
            <a:pPr marL="342900" indent="-342900">
              <a:buFont typeface="+mj-lt"/>
              <a:buAutoNum type="arabicPeriod"/>
            </a:pPr>
            <a:r>
              <a:rPr lang="en-US" sz="2200" b="1" dirty="0" smtClean="0"/>
              <a:t>Monarchs</a:t>
            </a:r>
            <a:r>
              <a:rPr lang="en-US" sz="2200" dirty="0" smtClean="0"/>
              <a:t> – powerful Kings and Queens</a:t>
            </a:r>
          </a:p>
          <a:p>
            <a:pPr marL="342900" indent="-342900">
              <a:buFont typeface="+mj-lt"/>
              <a:buAutoNum type="arabicPeriod"/>
            </a:pPr>
            <a:r>
              <a:rPr lang="en-US" sz="2200" b="1" dirty="0" smtClean="0"/>
              <a:t>Lords</a:t>
            </a:r>
            <a:r>
              <a:rPr lang="en-US" sz="2200" dirty="0" smtClean="0"/>
              <a:t> – nobles (Dukes and Counts) who owned large </a:t>
            </a:r>
            <a:r>
              <a:rPr lang="en-US" sz="2200" b="1" dirty="0" smtClean="0"/>
              <a:t>fiefs</a:t>
            </a:r>
            <a:r>
              <a:rPr lang="en-US" sz="2200" dirty="0" smtClean="0"/>
              <a:t> (lands)</a:t>
            </a:r>
          </a:p>
          <a:p>
            <a:pPr marL="914400" lvl="1" indent="-457200">
              <a:buFont typeface="+mj-lt"/>
              <a:buAutoNum type="alphaLcParenR"/>
            </a:pPr>
            <a:r>
              <a:rPr lang="en-US" sz="2200" dirty="0" smtClean="0"/>
              <a:t>Vassals - lesser lords</a:t>
            </a:r>
          </a:p>
          <a:p>
            <a:pPr marL="342900" indent="-342900">
              <a:buFont typeface="+mj-lt"/>
              <a:buAutoNum type="arabicPeriod"/>
            </a:pPr>
            <a:r>
              <a:rPr lang="en-US" sz="2200" b="1" dirty="0" smtClean="0"/>
              <a:t>Knights</a:t>
            </a:r>
            <a:r>
              <a:rPr lang="en-US" sz="2200" dirty="0" smtClean="0"/>
              <a:t> – mounted warriors</a:t>
            </a:r>
          </a:p>
          <a:p>
            <a:pPr marL="342900" indent="-342900">
              <a:buFont typeface="+mj-lt"/>
              <a:buAutoNum type="arabicPeriod"/>
            </a:pPr>
            <a:r>
              <a:rPr lang="en-US" sz="2200" b="1" dirty="0" smtClean="0"/>
              <a:t>Peasants</a:t>
            </a:r>
            <a:r>
              <a:rPr lang="en-US" sz="2200" dirty="0" smtClean="0"/>
              <a:t> – people bound to the land.</a:t>
            </a:r>
            <a:endParaRPr lang="en-US" sz="2200" dirty="0"/>
          </a:p>
        </p:txBody>
      </p:sp>
      <p:pic>
        <p:nvPicPr>
          <p:cNvPr id="9" name="Picture 8" descr="Feudalism.png"/>
          <p:cNvPicPr>
            <a:picLocks noChangeAspect="1"/>
          </p:cNvPicPr>
          <p:nvPr/>
        </p:nvPicPr>
        <p:blipFill>
          <a:blip r:embed="rId2" cstate="print"/>
          <a:stretch>
            <a:fillRect/>
          </a:stretch>
        </p:blipFill>
        <p:spPr>
          <a:xfrm>
            <a:off x="5638800" y="2133600"/>
            <a:ext cx="2976789"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1371600"/>
            <a:ext cx="6248400" cy="984885"/>
          </a:xfrm>
          <a:prstGeom prst="rect">
            <a:avLst/>
          </a:prstGeom>
          <a:noFill/>
        </p:spPr>
        <p:txBody>
          <a:bodyPr wrap="square" rtlCol="0">
            <a:spAutoFit/>
          </a:bodyPr>
          <a:lstStyle/>
          <a:p>
            <a:r>
              <a:rPr lang="en-US" sz="2800" b="1" dirty="0" smtClean="0"/>
              <a:t>#1 </a:t>
            </a:r>
            <a:r>
              <a:rPr lang="en-US" sz="2200" dirty="0" smtClean="0"/>
              <a:t>A </a:t>
            </a:r>
            <a:r>
              <a:rPr lang="en-US" sz="2200" b="1" dirty="0" smtClean="0"/>
              <a:t>Feudal Contract </a:t>
            </a:r>
            <a:r>
              <a:rPr lang="en-US" sz="2200" dirty="0" smtClean="0"/>
              <a:t>(an agreement)</a:t>
            </a:r>
            <a:r>
              <a:rPr lang="en-US" sz="2200" b="1" dirty="0" smtClean="0"/>
              <a:t> </a:t>
            </a:r>
            <a:r>
              <a:rPr lang="en-US" sz="2200" dirty="0" smtClean="0"/>
              <a:t>was written between lords and vassals (lesser lord).</a:t>
            </a:r>
          </a:p>
          <a:p>
            <a:endParaRPr lang="en-US" sz="800" dirty="0" smtClean="0"/>
          </a:p>
        </p:txBody>
      </p:sp>
      <p:sp>
        <p:nvSpPr>
          <p:cNvPr id="17" name="Title 16"/>
          <p:cNvSpPr>
            <a:spLocks noGrp="1"/>
          </p:cNvSpPr>
          <p:nvPr>
            <p:ph type="title"/>
          </p:nvPr>
        </p:nvSpPr>
        <p:spPr/>
        <p:txBody>
          <a:bodyPr/>
          <a:lstStyle/>
          <a:p>
            <a:r>
              <a:rPr lang="en-US" dirty="0" smtClean="0"/>
              <a:t>How Feudalism Worked</a:t>
            </a:r>
            <a:endParaRPr lang="en-US" dirty="0"/>
          </a:p>
        </p:txBody>
      </p:sp>
      <p:sp>
        <p:nvSpPr>
          <p:cNvPr id="18" name="Rectangle 17"/>
          <p:cNvSpPr/>
          <p:nvPr/>
        </p:nvSpPr>
        <p:spPr>
          <a:xfrm>
            <a:off x="2971800" y="2286000"/>
            <a:ext cx="5943600" cy="1107996"/>
          </a:xfrm>
          <a:prstGeom prst="rect">
            <a:avLst/>
          </a:prstGeom>
        </p:spPr>
        <p:txBody>
          <a:bodyPr wrap="square">
            <a:spAutoFit/>
          </a:bodyPr>
          <a:lstStyle/>
          <a:p>
            <a:r>
              <a:rPr lang="en-US" sz="2200" dirty="0" smtClean="0"/>
              <a:t>The lord would give his vassal a </a:t>
            </a:r>
            <a:r>
              <a:rPr lang="en-US" sz="2200" b="1" dirty="0" smtClean="0"/>
              <a:t>fief</a:t>
            </a:r>
            <a:r>
              <a:rPr lang="en-US" sz="2200" dirty="0" smtClean="0"/>
              <a:t>, or estate, and peasants to work the land.   In return, the vassal pledged loyalty and military service to his lord.  </a:t>
            </a:r>
          </a:p>
        </p:txBody>
      </p:sp>
      <p:pic>
        <p:nvPicPr>
          <p:cNvPr id="19" name="Picture 18" descr="Feudal Contract.jpg"/>
          <p:cNvPicPr>
            <a:picLocks noChangeAspect="1"/>
          </p:cNvPicPr>
          <p:nvPr/>
        </p:nvPicPr>
        <p:blipFill>
          <a:blip r:embed="rId2" cstate="print"/>
          <a:stretch>
            <a:fillRect/>
          </a:stretch>
        </p:blipFill>
        <p:spPr>
          <a:xfrm>
            <a:off x="228601" y="1219200"/>
            <a:ext cx="1524000" cy="2230120"/>
          </a:xfrm>
          <a:prstGeom prst="rect">
            <a:avLst/>
          </a:prstGeom>
        </p:spPr>
      </p:pic>
      <p:pic>
        <p:nvPicPr>
          <p:cNvPr id="20" name="Picture 19" descr="HOmage to King.jpg"/>
          <p:cNvPicPr>
            <a:picLocks noChangeAspect="1"/>
          </p:cNvPicPr>
          <p:nvPr/>
        </p:nvPicPr>
        <p:blipFill>
          <a:blip r:embed="rId3" cstate="print"/>
          <a:stretch>
            <a:fillRect/>
          </a:stretch>
        </p:blipFill>
        <p:spPr>
          <a:xfrm>
            <a:off x="1066800" y="1600200"/>
            <a:ext cx="1702000" cy="2174480"/>
          </a:xfrm>
          <a:prstGeom prst="rect">
            <a:avLst/>
          </a:prstGeom>
        </p:spPr>
      </p:pic>
      <p:sp>
        <p:nvSpPr>
          <p:cNvPr id="21" name="TextBox 20"/>
          <p:cNvSpPr txBox="1"/>
          <p:nvPr/>
        </p:nvSpPr>
        <p:spPr>
          <a:xfrm>
            <a:off x="228600" y="3962400"/>
            <a:ext cx="6934200" cy="1661993"/>
          </a:xfrm>
          <a:prstGeom prst="rect">
            <a:avLst/>
          </a:prstGeom>
          <a:noFill/>
        </p:spPr>
        <p:txBody>
          <a:bodyPr wrap="square" rtlCol="0">
            <a:spAutoFit/>
          </a:bodyPr>
          <a:lstStyle/>
          <a:p>
            <a:r>
              <a:rPr lang="en-US" sz="2800" b="1" dirty="0" smtClean="0"/>
              <a:t>#2  </a:t>
            </a:r>
            <a:r>
              <a:rPr lang="en-US" sz="2200" dirty="0" smtClean="0"/>
              <a:t>Lords would have </a:t>
            </a:r>
            <a:r>
              <a:rPr lang="en-US" sz="2200" b="1" dirty="0" smtClean="0"/>
              <a:t>knights</a:t>
            </a:r>
            <a:r>
              <a:rPr lang="en-US" sz="2200" dirty="0" smtClean="0"/>
              <a:t> to defend their lands and </a:t>
            </a:r>
            <a:r>
              <a:rPr lang="en-US" sz="2200" b="1" dirty="0" smtClean="0"/>
              <a:t>castle</a:t>
            </a:r>
            <a:r>
              <a:rPr lang="en-US" sz="2200" dirty="0" smtClean="0"/>
              <a:t>.</a:t>
            </a:r>
          </a:p>
          <a:p>
            <a:endParaRPr lang="en-US" sz="800" dirty="0" smtClean="0"/>
          </a:p>
          <a:p>
            <a:r>
              <a:rPr lang="en-US" sz="2200" dirty="0" smtClean="0"/>
              <a:t>Knights lived by a code of conduct, called </a:t>
            </a:r>
            <a:r>
              <a:rPr lang="en-US" sz="2200" b="1" dirty="0" smtClean="0"/>
              <a:t>Chivalry</a:t>
            </a:r>
            <a:r>
              <a:rPr lang="en-US" sz="2200" dirty="0" smtClean="0"/>
              <a:t>.  This required knights to be brave, loyal and true.</a:t>
            </a:r>
            <a:endParaRPr lang="en-US" sz="2200" dirty="0"/>
          </a:p>
        </p:txBody>
      </p:sp>
      <p:sp>
        <p:nvSpPr>
          <p:cNvPr id="22" name="TextBox 21"/>
          <p:cNvSpPr txBox="1"/>
          <p:nvPr/>
        </p:nvSpPr>
        <p:spPr>
          <a:xfrm>
            <a:off x="228600" y="5715000"/>
            <a:ext cx="6172200" cy="769441"/>
          </a:xfrm>
          <a:prstGeom prst="rect">
            <a:avLst/>
          </a:prstGeom>
          <a:noFill/>
        </p:spPr>
        <p:txBody>
          <a:bodyPr wrap="square" rtlCol="0">
            <a:spAutoFit/>
          </a:bodyPr>
          <a:lstStyle/>
          <a:p>
            <a:r>
              <a:rPr lang="en-US" sz="2200" dirty="0" smtClean="0"/>
              <a:t>Knights also participated in jousting </a:t>
            </a:r>
            <a:r>
              <a:rPr lang="en-US" sz="2200" b="1" dirty="0" smtClean="0"/>
              <a:t>tournaments</a:t>
            </a:r>
            <a:r>
              <a:rPr lang="en-US" sz="2200" dirty="0" smtClean="0"/>
              <a:t>, or mock battles, for entertainment.</a:t>
            </a:r>
            <a:endParaRPr lang="en-US" sz="2200" dirty="0"/>
          </a:p>
        </p:txBody>
      </p:sp>
      <p:pic>
        <p:nvPicPr>
          <p:cNvPr id="23" name="Picture 22" descr="Knights Jousting.jpg"/>
          <p:cNvPicPr>
            <a:picLocks noChangeAspect="1"/>
          </p:cNvPicPr>
          <p:nvPr/>
        </p:nvPicPr>
        <p:blipFill>
          <a:blip r:embed="rId4" cstate="print"/>
          <a:stretch>
            <a:fillRect/>
          </a:stretch>
        </p:blipFill>
        <p:spPr>
          <a:xfrm>
            <a:off x="6858000" y="3934326"/>
            <a:ext cx="2057400" cy="29236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ppt_x</p:attrName>
                                        </p:attrNameLst>
                                      </p:cBhvr>
                                      <p:tavLst>
                                        <p:tav tm="0">
                                          <p:val>
                                            <p:strVal val="#ppt_x-.2"/>
                                          </p:val>
                                        </p:tav>
                                        <p:tav tm="100000">
                                          <p:val>
                                            <p:strVal val="#ppt_x"/>
                                          </p:val>
                                        </p:tav>
                                      </p:tavLst>
                                    </p:anim>
                                    <p:anim calcmode="lin" valueType="num">
                                      <p:cBhvr>
                                        <p:cTn id="1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ppt_x</p:attrName>
                                        </p:attrNameLst>
                                      </p:cBhvr>
                                      <p:tavLst>
                                        <p:tav tm="0">
                                          <p:val>
                                            <p:strVal val="#ppt_x-.2"/>
                                          </p:val>
                                        </p:tav>
                                        <p:tav tm="100000">
                                          <p:val>
                                            <p:strVal val="#ppt_x"/>
                                          </p:val>
                                        </p:tav>
                                      </p:tavLst>
                                    </p:anim>
                                    <p:anim calcmode="lin" valueType="num">
                                      <p:cBhvr>
                                        <p:cTn id="2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ppt_x</p:attrName>
                                        </p:attrNameLst>
                                      </p:cBhvr>
                                      <p:tavLst>
                                        <p:tav tm="0">
                                          <p:val>
                                            <p:strVal val="#ppt_x-.2"/>
                                          </p:val>
                                        </p:tav>
                                        <p:tav tm="100000">
                                          <p:val>
                                            <p:strVal val="#ppt_x"/>
                                          </p:val>
                                        </p:tav>
                                      </p:tavLst>
                                    </p:anim>
                                    <p:anim calcmode="lin" valueType="num">
                                      <p:cBhvr>
                                        <p:cTn id="3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ppt_x</p:attrName>
                                        </p:attrNameLst>
                                      </p:cBhvr>
                                      <p:tavLst>
                                        <p:tav tm="0">
                                          <p:val>
                                            <p:strVal val="#ppt_x-.2"/>
                                          </p:val>
                                        </p:tav>
                                        <p:tav tm="100000">
                                          <p:val>
                                            <p:strVal val="#ppt_x"/>
                                          </p:val>
                                        </p:tav>
                                      </p:tavLst>
                                    </p:anim>
                                    <p:anim calcmode="lin" valueType="num">
                                      <p:cBhvr>
                                        <p:cTn id="4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ppt_x</p:attrName>
                                        </p:attrNameLst>
                                      </p:cBhvr>
                                      <p:tavLst>
                                        <p:tav tm="0">
                                          <p:val>
                                            <p:strVal val="#ppt_x-.2"/>
                                          </p:val>
                                        </p:tav>
                                        <p:tav tm="100000">
                                          <p:val>
                                            <p:strVal val="#ppt_x"/>
                                          </p:val>
                                        </p:tav>
                                      </p:tavLst>
                                    </p:anim>
                                    <p:anim calcmode="lin" valueType="num">
                                      <p:cBhvr>
                                        <p:cTn id="5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648638"/>
            <a:ext cx="85344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The Ten Commandments of the Code of Chivalry</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From Chivalry by Leon Gautier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2. Thou shalt defend the Church...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3. Thou shalt respect all weaknesses, and shalt constitute thyself the defender of them...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4. Thou shalt love the country in the which thou was born…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5. Thou shalt not recoil (give up) before thine enemy…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8. Thou shalt never lie, and shall remain faithful to thy pledged word…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9. Thou shalt be generous, and give largess to everyone...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10. Thou shalt be everywhere and always the champion of the Right and the Good against Injustice and Evil...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xEl>
                                              <p:pRg st="3" end="3"/>
                                            </p:txEl>
                                          </p:spTgt>
                                        </p:tgtEl>
                                        <p:attrNameLst>
                                          <p:attrName>style.visibility</p:attrName>
                                        </p:attrNameLst>
                                      </p:cBhvr>
                                      <p:to>
                                        <p:strVal val="visible"/>
                                      </p:to>
                                    </p:set>
                                    <p:anim calcmode="lin" valueType="num">
                                      <p:cBhvr>
                                        <p:cTn id="7" dur="1000" fill="hold"/>
                                        <p:tgtEl>
                                          <p:spTgt spid="1026">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102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6">
                                            <p:txEl>
                                              <p:pRg st="5" end="5"/>
                                            </p:txEl>
                                          </p:spTgt>
                                        </p:tgtEl>
                                        <p:attrNameLst>
                                          <p:attrName>style.visibility</p:attrName>
                                        </p:attrNameLst>
                                      </p:cBhvr>
                                      <p:to>
                                        <p:strVal val="visible"/>
                                      </p:to>
                                    </p:set>
                                    <p:anim calcmode="lin" valueType="num">
                                      <p:cBhvr>
                                        <p:cTn id="14" dur="1000" fill="hold"/>
                                        <p:tgtEl>
                                          <p:spTgt spid="1026">
                                            <p:txEl>
                                              <p:pRg st="5" end="5"/>
                                            </p:txEl>
                                          </p:spTgt>
                                        </p:tgtEl>
                                        <p:attrNameLst>
                                          <p:attrName>ppt_x</p:attrName>
                                        </p:attrNameLst>
                                      </p:cBhvr>
                                      <p:tavLst>
                                        <p:tav tm="0">
                                          <p:val>
                                            <p:strVal val="#ppt_x-.2"/>
                                          </p:val>
                                        </p:tav>
                                        <p:tav tm="100000">
                                          <p:val>
                                            <p:strVal val="#ppt_x"/>
                                          </p:val>
                                        </p:tav>
                                      </p:tavLst>
                                    </p:anim>
                                    <p:anim calcmode="lin" valueType="num">
                                      <p:cBhvr>
                                        <p:cTn id="15" dur="1000" fill="hold"/>
                                        <p:tgtEl>
                                          <p:spTgt spid="102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26">
                                            <p:txEl>
                                              <p:pRg st="7" end="7"/>
                                            </p:txEl>
                                          </p:spTgt>
                                        </p:tgtEl>
                                        <p:attrNameLst>
                                          <p:attrName>style.visibility</p:attrName>
                                        </p:attrNameLst>
                                      </p:cBhvr>
                                      <p:to>
                                        <p:strVal val="visible"/>
                                      </p:to>
                                    </p:set>
                                    <p:anim calcmode="lin" valueType="num">
                                      <p:cBhvr>
                                        <p:cTn id="21" dur="1000" fill="hold"/>
                                        <p:tgtEl>
                                          <p:spTgt spid="1026">
                                            <p:txEl>
                                              <p:pRg st="7" end="7"/>
                                            </p:txEl>
                                          </p:spTgt>
                                        </p:tgtEl>
                                        <p:attrNameLst>
                                          <p:attrName>ppt_x</p:attrName>
                                        </p:attrNameLst>
                                      </p:cBhvr>
                                      <p:tavLst>
                                        <p:tav tm="0">
                                          <p:val>
                                            <p:strVal val="#ppt_x-.2"/>
                                          </p:val>
                                        </p:tav>
                                        <p:tav tm="100000">
                                          <p:val>
                                            <p:strVal val="#ppt_x"/>
                                          </p:val>
                                        </p:tav>
                                      </p:tavLst>
                                    </p:anim>
                                    <p:anim calcmode="lin" valueType="num">
                                      <p:cBhvr>
                                        <p:cTn id="22" dur="1000" fill="hold"/>
                                        <p:tgtEl>
                                          <p:spTgt spid="1026">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26">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26">
                                            <p:txEl>
                                              <p:pRg st="9" end="9"/>
                                            </p:txEl>
                                          </p:spTgt>
                                        </p:tgtEl>
                                        <p:attrNameLst>
                                          <p:attrName>style.visibility</p:attrName>
                                        </p:attrNameLst>
                                      </p:cBhvr>
                                      <p:to>
                                        <p:strVal val="visible"/>
                                      </p:to>
                                    </p:set>
                                    <p:anim calcmode="lin" valueType="num">
                                      <p:cBhvr>
                                        <p:cTn id="28" dur="1000" fill="hold"/>
                                        <p:tgtEl>
                                          <p:spTgt spid="1026">
                                            <p:txEl>
                                              <p:pRg st="9" end="9"/>
                                            </p:txEl>
                                          </p:spTgt>
                                        </p:tgtEl>
                                        <p:attrNameLst>
                                          <p:attrName>ppt_x</p:attrName>
                                        </p:attrNameLst>
                                      </p:cBhvr>
                                      <p:tavLst>
                                        <p:tav tm="0">
                                          <p:val>
                                            <p:strVal val="#ppt_x-.2"/>
                                          </p:val>
                                        </p:tav>
                                        <p:tav tm="100000">
                                          <p:val>
                                            <p:strVal val="#ppt_x"/>
                                          </p:val>
                                        </p:tav>
                                      </p:tavLst>
                                    </p:anim>
                                    <p:anim calcmode="lin" valueType="num">
                                      <p:cBhvr>
                                        <p:cTn id="29" dur="1000" fill="hold"/>
                                        <p:tgtEl>
                                          <p:spTgt spid="1026">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26">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26">
                                            <p:txEl>
                                              <p:pRg st="11" end="11"/>
                                            </p:txEl>
                                          </p:spTgt>
                                        </p:tgtEl>
                                        <p:attrNameLst>
                                          <p:attrName>style.visibility</p:attrName>
                                        </p:attrNameLst>
                                      </p:cBhvr>
                                      <p:to>
                                        <p:strVal val="visible"/>
                                      </p:to>
                                    </p:set>
                                    <p:anim calcmode="lin" valueType="num">
                                      <p:cBhvr>
                                        <p:cTn id="35" dur="1000" fill="hold"/>
                                        <p:tgtEl>
                                          <p:spTgt spid="1026">
                                            <p:txEl>
                                              <p:pRg st="11" end="11"/>
                                            </p:txEl>
                                          </p:spTgt>
                                        </p:tgtEl>
                                        <p:attrNameLst>
                                          <p:attrName>ppt_x</p:attrName>
                                        </p:attrNameLst>
                                      </p:cBhvr>
                                      <p:tavLst>
                                        <p:tav tm="0">
                                          <p:val>
                                            <p:strVal val="#ppt_x-.2"/>
                                          </p:val>
                                        </p:tav>
                                        <p:tav tm="100000">
                                          <p:val>
                                            <p:strVal val="#ppt_x"/>
                                          </p:val>
                                        </p:tav>
                                      </p:tavLst>
                                    </p:anim>
                                    <p:anim calcmode="lin" valueType="num">
                                      <p:cBhvr>
                                        <p:cTn id="36" dur="1000" fill="hold"/>
                                        <p:tgtEl>
                                          <p:spTgt spid="1026">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2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026">
                                            <p:txEl>
                                              <p:pRg st="13" end="13"/>
                                            </p:txEl>
                                          </p:spTgt>
                                        </p:tgtEl>
                                        <p:attrNameLst>
                                          <p:attrName>style.visibility</p:attrName>
                                        </p:attrNameLst>
                                      </p:cBhvr>
                                      <p:to>
                                        <p:strVal val="visible"/>
                                      </p:to>
                                    </p:set>
                                    <p:anim calcmode="lin" valueType="num">
                                      <p:cBhvr>
                                        <p:cTn id="42" dur="1000" fill="hold"/>
                                        <p:tgtEl>
                                          <p:spTgt spid="1026">
                                            <p:txEl>
                                              <p:pRg st="13" end="13"/>
                                            </p:txEl>
                                          </p:spTgt>
                                        </p:tgtEl>
                                        <p:attrNameLst>
                                          <p:attrName>ppt_x</p:attrName>
                                        </p:attrNameLst>
                                      </p:cBhvr>
                                      <p:tavLst>
                                        <p:tav tm="0">
                                          <p:val>
                                            <p:strVal val="#ppt_x-.2"/>
                                          </p:val>
                                        </p:tav>
                                        <p:tav tm="100000">
                                          <p:val>
                                            <p:strVal val="#ppt_x"/>
                                          </p:val>
                                        </p:tav>
                                      </p:tavLst>
                                    </p:anim>
                                    <p:anim calcmode="lin" valueType="num">
                                      <p:cBhvr>
                                        <p:cTn id="43" dur="1000" fill="hold"/>
                                        <p:tgtEl>
                                          <p:spTgt spid="1026">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26">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026">
                                            <p:txEl>
                                              <p:pRg st="15" end="15"/>
                                            </p:txEl>
                                          </p:spTgt>
                                        </p:tgtEl>
                                        <p:attrNameLst>
                                          <p:attrName>style.visibility</p:attrName>
                                        </p:attrNameLst>
                                      </p:cBhvr>
                                      <p:to>
                                        <p:strVal val="visible"/>
                                      </p:to>
                                    </p:set>
                                    <p:anim calcmode="lin" valueType="num">
                                      <p:cBhvr>
                                        <p:cTn id="49" dur="1000" fill="hold"/>
                                        <p:tgtEl>
                                          <p:spTgt spid="1026">
                                            <p:txEl>
                                              <p:pRg st="15" end="15"/>
                                            </p:txEl>
                                          </p:spTgt>
                                        </p:tgtEl>
                                        <p:attrNameLst>
                                          <p:attrName>ppt_x</p:attrName>
                                        </p:attrNameLst>
                                      </p:cBhvr>
                                      <p:tavLst>
                                        <p:tav tm="0">
                                          <p:val>
                                            <p:strVal val="#ppt_x-.2"/>
                                          </p:val>
                                        </p:tav>
                                        <p:tav tm="100000">
                                          <p:val>
                                            <p:strVal val="#ppt_x"/>
                                          </p:val>
                                        </p:tav>
                                      </p:tavLst>
                                    </p:anim>
                                    <p:anim calcmode="lin" valueType="num">
                                      <p:cBhvr>
                                        <p:cTn id="50" dur="1000" fill="hold"/>
                                        <p:tgtEl>
                                          <p:spTgt spid="1026">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2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6172200" cy="1323439"/>
          </a:xfrm>
          <a:prstGeom prst="rect">
            <a:avLst/>
          </a:prstGeom>
          <a:noFill/>
        </p:spPr>
        <p:txBody>
          <a:bodyPr wrap="square" rtlCol="0">
            <a:spAutoFit/>
          </a:bodyPr>
          <a:lstStyle/>
          <a:p>
            <a:r>
              <a:rPr lang="en-US" sz="2800" b="1" dirty="0" smtClean="0"/>
              <a:t>#3 </a:t>
            </a:r>
            <a:r>
              <a:rPr lang="en-US" sz="2200" b="1" dirty="0" smtClean="0"/>
              <a:t>Peasants</a:t>
            </a:r>
            <a:r>
              <a:rPr lang="en-US" sz="2200" dirty="0" smtClean="0"/>
              <a:t> lived and worked on the </a:t>
            </a:r>
            <a:r>
              <a:rPr lang="en-US" sz="2200" b="1" dirty="0" smtClean="0"/>
              <a:t>manor</a:t>
            </a:r>
            <a:r>
              <a:rPr lang="en-US" sz="2200" dirty="0" smtClean="0"/>
              <a:t>, or lord’s estate.  The manor included the village and surrounding lands.  </a:t>
            </a:r>
          </a:p>
          <a:p>
            <a:endParaRPr lang="en-US" sz="800" dirty="0" smtClean="0"/>
          </a:p>
        </p:txBody>
      </p:sp>
      <p:sp>
        <p:nvSpPr>
          <p:cNvPr id="6" name="Rectangle 5"/>
          <p:cNvSpPr/>
          <p:nvPr/>
        </p:nvSpPr>
        <p:spPr>
          <a:xfrm>
            <a:off x="228600" y="1600200"/>
            <a:ext cx="4648200" cy="2123658"/>
          </a:xfrm>
          <a:prstGeom prst="rect">
            <a:avLst/>
          </a:prstGeom>
        </p:spPr>
        <p:txBody>
          <a:bodyPr wrap="square">
            <a:spAutoFit/>
          </a:bodyPr>
          <a:lstStyle/>
          <a:p>
            <a:r>
              <a:rPr lang="en-US" sz="2200" dirty="0" smtClean="0"/>
              <a:t>Peasants were required to work the lord’s land and pay </a:t>
            </a:r>
            <a:r>
              <a:rPr lang="en-US" sz="2200" b="1" dirty="0" smtClean="0"/>
              <a:t>taxes and rent</a:t>
            </a:r>
            <a:r>
              <a:rPr lang="en-US" sz="2200" dirty="0" smtClean="0"/>
              <a:t> to the lord, and in return the lord protected the peasants and provided food, housing and land to the peasants.  </a:t>
            </a:r>
            <a:endParaRPr lang="en-US" sz="2200" dirty="0"/>
          </a:p>
        </p:txBody>
      </p:sp>
      <p:sp>
        <p:nvSpPr>
          <p:cNvPr id="7" name="TextBox 6"/>
          <p:cNvSpPr txBox="1"/>
          <p:nvPr/>
        </p:nvSpPr>
        <p:spPr>
          <a:xfrm>
            <a:off x="1981200" y="3810000"/>
            <a:ext cx="6934200" cy="1107996"/>
          </a:xfrm>
          <a:prstGeom prst="rect">
            <a:avLst/>
          </a:prstGeom>
          <a:noFill/>
        </p:spPr>
        <p:txBody>
          <a:bodyPr wrap="square" rtlCol="0">
            <a:spAutoFit/>
          </a:bodyPr>
          <a:lstStyle/>
          <a:p>
            <a:r>
              <a:rPr lang="en-US" sz="2200" dirty="0" smtClean="0"/>
              <a:t>The peasants who lived on a manor produced almost everything that was needed, from food and clothing to furniture and tools.  </a:t>
            </a:r>
            <a:endParaRPr lang="en-US" sz="2200" dirty="0"/>
          </a:p>
        </p:txBody>
      </p:sp>
      <p:sp>
        <p:nvSpPr>
          <p:cNvPr id="8" name="Rectangle 7"/>
          <p:cNvSpPr/>
          <p:nvPr/>
        </p:nvSpPr>
        <p:spPr>
          <a:xfrm>
            <a:off x="2057400" y="5029200"/>
            <a:ext cx="6858000" cy="769441"/>
          </a:xfrm>
          <a:prstGeom prst="rect">
            <a:avLst/>
          </a:prstGeom>
        </p:spPr>
        <p:txBody>
          <a:bodyPr wrap="square">
            <a:spAutoFit/>
          </a:bodyPr>
          <a:lstStyle/>
          <a:p>
            <a:r>
              <a:rPr lang="en-US" sz="2200" dirty="0" smtClean="0"/>
              <a:t>Most peasants never ventured more than a few miles from their village during their lifetime!!</a:t>
            </a:r>
            <a:endParaRPr lang="en-US" sz="2200" dirty="0"/>
          </a:p>
        </p:txBody>
      </p:sp>
      <p:sp>
        <p:nvSpPr>
          <p:cNvPr id="9" name="TextBox 8"/>
          <p:cNvSpPr txBox="1"/>
          <p:nvPr/>
        </p:nvSpPr>
        <p:spPr>
          <a:xfrm>
            <a:off x="1981200" y="5867400"/>
            <a:ext cx="6934200" cy="769441"/>
          </a:xfrm>
          <a:prstGeom prst="rect">
            <a:avLst/>
          </a:prstGeom>
          <a:noFill/>
        </p:spPr>
        <p:txBody>
          <a:bodyPr wrap="square" rtlCol="0">
            <a:spAutoFit/>
          </a:bodyPr>
          <a:lstStyle/>
          <a:p>
            <a:r>
              <a:rPr lang="en-US" sz="2200" dirty="0" smtClean="0"/>
              <a:t>Peasants lived a very difficult life and rarely lived past the age of 35…</a:t>
            </a:r>
            <a:endParaRPr lang="en-US" sz="2200" dirty="0"/>
          </a:p>
        </p:txBody>
      </p:sp>
      <p:pic>
        <p:nvPicPr>
          <p:cNvPr id="12" name="Picture 11" descr="Medieval Peasant carries goods to Market.jpg"/>
          <p:cNvPicPr>
            <a:picLocks noChangeAspect="1"/>
          </p:cNvPicPr>
          <p:nvPr/>
        </p:nvPicPr>
        <p:blipFill>
          <a:blip r:embed="rId2" cstate="print"/>
          <a:stretch>
            <a:fillRect/>
          </a:stretch>
        </p:blipFill>
        <p:spPr>
          <a:xfrm>
            <a:off x="304800" y="3709988"/>
            <a:ext cx="1492391" cy="3148012"/>
          </a:xfrm>
          <a:prstGeom prst="rect">
            <a:avLst/>
          </a:prstGeom>
        </p:spPr>
      </p:pic>
      <p:pic>
        <p:nvPicPr>
          <p:cNvPr id="13" name="Picture 12" descr="Medieval Manor.gif"/>
          <p:cNvPicPr>
            <a:picLocks noChangeAspect="1"/>
          </p:cNvPicPr>
          <p:nvPr/>
        </p:nvPicPr>
        <p:blipFill>
          <a:blip r:embed="rId3" cstate="print"/>
          <a:stretch>
            <a:fillRect/>
          </a:stretch>
        </p:blipFill>
        <p:spPr>
          <a:xfrm>
            <a:off x="5943600" y="457200"/>
            <a:ext cx="2971800" cy="2228850"/>
          </a:xfrm>
          <a:prstGeom prst="rect">
            <a:avLst/>
          </a:prstGeom>
        </p:spPr>
      </p:pic>
      <p:pic>
        <p:nvPicPr>
          <p:cNvPr id="10" name="Picture 9" descr="Landlord and Peasants.jpg"/>
          <p:cNvPicPr>
            <a:picLocks noChangeAspect="1"/>
          </p:cNvPicPr>
          <p:nvPr/>
        </p:nvPicPr>
        <p:blipFill>
          <a:blip r:embed="rId4" cstate="print"/>
          <a:stretch>
            <a:fillRect/>
          </a:stretch>
        </p:blipFill>
        <p:spPr>
          <a:xfrm>
            <a:off x="6338596" y="2133600"/>
            <a:ext cx="2805404" cy="1676400"/>
          </a:xfrm>
          <a:prstGeom prst="rect">
            <a:avLst/>
          </a:prstGeom>
        </p:spPr>
      </p:pic>
      <p:pic>
        <p:nvPicPr>
          <p:cNvPr id="11" name="Picture 10" descr="Medieval Money changer.jpg"/>
          <p:cNvPicPr>
            <a:picLocks noChangeAspect="1"/>
          </p:cNvPicPr>
          <p:nvPr/>
        </p:nvPicPr>
        <p:blipFill>
          <a:blip r:embed="rId5" cstate="print"/>
          <a:stretch>
            <a:fillRect/>
          </a:stretch>
        </p:blipFill>
        <p:spPr>
          <a:xfrm>
            <a:off x="4648200" y="1524000"/>
            <a:ext cx="2286000" cy="1772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ppt_x</p:attrName>
                                        </p:attrNameLst>
                                      </p:cBhvr>
                                      <p:tavLst>
                                        <p:tav tm="0">
                                          <p:val>
                                            <p:strVal val="#ppt_x-.2"/>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ppt_x-.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2"/>
                                          </p:val>
                                        </p:tav>
                                        <p:tav tm="100000">
                                          <p:val>
                                            <p:strVal val="#ppt_x"/>
                                          </p:val>
                                        </p:tav>
                                      </p:tavLst>
                                    </p:anim>
                                    <p:anim calcmode="lin" valueType="num">
                                      <p:cBhvr>
                                        <p:cTn id="3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ppt_x</p:attrName>
                                        </p:attrNameLst>
                                      </p:cBhvr>
                                      <p:tavLst>
                                        <p:tav tm="0">
                                          <p:val>
                                            <p:strVal val="#ppt_x-.2"/>
                                          </p:val>
                                        </p:tav>
                                        <p:tav tm="100000">
                                          <p:val>
                                            <p:strVal val="#ppt_x"/>
                                          </p:val>
                                        </p:tav>
                                      </p:tavLst>
                                    </p:anim>
                                    <p:anim calcmode="lin" valueType="num">
                                      <p:cBhvr>
                                        <p:cTn id="4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ppt_x</p:attrName>
                                        </p:attrNameLst>
                                      </p:cBhvr>
                                      <p:tavLst>
                                        <p:tav tm="0">
                                          <p:val>
                                            <p:strVal val="#ppt_x-.2"/>
                                          </p:val>
                                        </p:tav>
                                        <p:tav tm="100000">
                                          <p:val>
                                            <p:strVal val="#ppt_x"/>
                                          </p:val>
                                        </p:tav>
                                      </p:tavLst>
                                    </p:anim>
                                    <p:anim calcmode="lin" valueType="num">
                                      <p:cBhvr>
                                        <p:cTn id="5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ppt_x</p:attrName>
                                        </p:attrNameLst>
                                      </p:cBhvr>
                                      <p:tavLst>
                                        <p:tav tm="0">
                                          <p:val>
                                            <p:strVal val="#ppt_x-.2"/>
                                          </p:val>
                                        </p:tav>
                                        <p:tav tm="100000">
                                          <p:val>
                                            <p:strVal val="#ppt_x"/>
                                          </p:val>
                                        </p:tav>
                                      </p:tavLst>
                                    </p:anim>
                                    <p:anim calcmode="lin" valueType="num">
                                      <p:cBhvr>
                                        <p:cTn id="5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ppt_x</p:attrName>
                                        </p:attrNameLst>
                                      </p:cBhvr>
                                      <p:tavLst>
                                        <p:tav tm="0">
                                          <p:val>
                                            <p:strVal val="#ppt_x-.2"/>
                                          </p:val>
                                        </p:tav>
                                        <p:tav tm="100000">
                                          <p:val>
                                            <p:strVal val="#ppt_x"/>
                                          </p:val>
                                        </p:tav>
                                      </p:tavLst>
                                    </p:anim>
                                    <p:anim calcmode="lin" valueType="num">
                                      <p:cBhvr>
                                        <p:cTn id="6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Feudalism Quick Demo!!</a:t>
            </a:r>
            <a:endParaRPr lang="en-US" dirty="0"/>
          </a:p>
        </p:txBody>
      </p:sp>
      <p:sp>
        <p:nvSpPr>
          <p:cNvPr id="3" name="TextBox 2"/>
          <p:cNvSpPr txBox="1"/>
          <p:nvPr/>
        </p:nvSpPr>
        <p:spPr>
          <a:xfrm>
            <a:off x="152400" y="990600"/>
            <a:ext cx="8686800" cy="1046440"/>
          </a:xfrm>
          <a:prstGeom prst="rect">
            <a:avLst/>
          </a:prstGeom>
          <a:noFill/>
        </p:spPr>
        <p:txBody>
          <a:bodyPr wrap="square" rtlCol="0">
            <a:spAutoFit/>
          </a:bodyPr>
          <a:lstStyle/>
          <a:p>
            <a:r>
              <a:rPr lang="en-US" sz="2200" dirty="0" smtClean="0"/>
              <a:t>First, find your role on your name tag.  </a:t>
            </a:r>
          </a:p>
          <a:p>
            <a:r>
              <a:rPr lang="en-US" sz="2200" dirty="0" smtClean="0"/>
              <a:t>	</a:t>
            </a:r>
            <a:r>
              <a:rPr lang="en-US" sz="2200" b="1" dirty="0" smtClean="0"/>
              <a:t>L</a:t>
            </a:r>
            <a:r>
              <a:rPr lang="en-US" sz="2200" dirty="0" smtClean="0"/>
              <a:t> </a:t>
            </a:r>
            <a:r>
              <a:rPr lang="en-US" sz="2200" b="1" dirty="0" smtClean="0"/>
              <a:t>= Lord		V =  Vassal	P = Peasant	Queen = Mrs. Crooks </a:t>
            </a:r>
          </a:p>
          <a:p>
            <a:r>
              <a:rPr lang="en-US" dirty="0" smtClean="0"/>
              <a:t>	</a:t>
            </a:r>
            <a:endParaRPr lang="en-US" dirty="0"/>
          </a:p>
        </p:txBody>
      </p:sp>
      <p:sp>
        <p:nvSpPr>
          <p:cNvPr id="4" name="TextBox 3"/>
          <p:cNvSpPr txBox="1"/>
          <p:nvPr/>
        </p:nvSpPr>
        <p:spPr>
          <a:xfrm>
            <a:off x="152400" y="1905000"/>
            <a:ext cx="6553200" cy="1107996"/>
          </a:xfrm>
          <a:prstGeom prst="rect">
            <a:avLst/>
          </a:prstGeom>
          <a:noFill/>
        </p:spPr>
        <p:txBody>
          <a:bodyPr wrap="square" rtlCol="0">
            <a:spAutoFit/>
          </a:bodyPr>
          <a:lstStyle/>
          <a:p>
            <a:r>
              <a:rPr lang="en-US" sz="2200" dirty="0" smtClean="0"/>
              <a:t>It has been a good year, and every peasant has reaped a healthy harvest!! Good Work Peasants! </a:t>
            </a:r>
            <a:r>
              <a:rPr lang="en-US" sz="2200" i="1" dirty="0" smtClean="0"/>
              <a:t>You will get 5 pieces of Candy</a:t>
            </a:r>
            <a:r>
              <a:rPr lang="en-US" sz="2200" dirty="0" smtClean="0"/>
              <a:t>! </a:t>
            </a:r>
            <a:endParaRPr lang="en-US" sz="2200" dirty="0"/>
          </a:p>
        </p:txBody>
      </p:sp>
      <p:sp>
        <p:nvSpPr>
          <p:cNvPr id="5" name="TextBox 4"/>
          <p:cNvSpPr txBox="1"/>
          <p:nvPr/>
        </p:nvSpPr>
        <p:spPr>
          <a:xfrm>
            <a:off x="2971800" y="2895600"/>
            <a:ext cx="6172200" cy="1107996"/>
          </a:xfrm>
          <a:prstGeom prst="rect">
            <a:avLst/>
          </a:prstGeom>
          <a:noFill/>
        </p:spPr>
        <p:txBody>
          <a:bodyPr wrap="square" rtlCol="0">
            <a:spAutoFit/>
          </a:bodyPr>
          <a:lstStyle/>
          <a:p>
            <a:r>
              <a:rPr lang="en-US" sz="2200" dirty="0" smtClean="0"/>
              <a:t>However, all peasants have to pay the vassal for his protection.  </a:t>
            </a:r>
            <a:r>
              <a:rPr lang="en-US" sz="2200" i="1" dirty="0" smtClean="0"/>
              <a:t>Vassals collect 3 pieces of candy from the peasants!!</a:t>
            </a:r>
            <a:endParaRPr lang="en-US" sz="2200" i="1" dirty="0"/>
          </a:p>
        </p:txBody>
      </p:sp>
      <p:sp>
        <p:nvSpPr>
          <p:cNvPr id="6" name="TextBox 5"/>
          <p:cNvSpPr txBox="1"/>
          <p:nvPr/>
        </p:nvSpPr>
        <p:spPr>
          <a:xfrm>
            <a:off x="0" y="4114800"/>
            <a:ext cx="7162800" cy="1107996"/>
          </a:xfrm>
          <a:prstGeom prst="rect">
            <a:avLst/>
          </a:prstGeom>
          <a:noFill/>
        </p:spPr>
        <p:txBody>
          <a:bodyPr wrap="square" rtlCol="0">
            <a:spAutoFit/>
          </a:bodyPr>
          <a:lstStyle/>
          <a:p>
            <a:r>
              <a:rPr lang="en-US" sz="2200" dirty="0" smtClean="0"/>
              <a:t>However, the vassals have to pay the lord as a demonstration of your loyalty.  </a:t>
            </a:r>
            <a:r>
              <a:rPr lang="en-US" sz="2200" i="1" dirty="0" smtClean="0"/>
              <a:t>Vassals </a:t>
            </a:r>
            <a:r>
              <a:rPr lang="en-US" sz="2200" b="1" i="1" dirty="0" smtClean="0"/>
              <a:t>keep </a:t>
            </a:r>
            <a:r>
              <a:rPr lang="en-US" sz="2200" i="1" dirty="0" smtClean="0"/>
              <a:t>1 piece of candy and give the lord the rest!!</a:t>
            </a:r>
            <a:endParaRPr lang="en-US" sz="2200" i="1" dirty="0"/>
          </a:p>
        </p:txBody>
      </p:sp>
      <p:sp>
        <p:nvSpPr>
          <p:cNvPr id="7" name="TextBox 6"/>
          <p:cNvSpPr txBox="1"/>
          <p:nvPr/>
        </p:nvSpPr>
        <p:spPr>
          <a:xfrm>
            <a:off x="2286000" y="5105400"/>
            <a:ext cx="6858000" cy="769441"/>
          </a:xfrm>
          <a:prstGeom prst="rect">
            <a:avLst/>
          </a:prstGeom>
          <a:noFill/>
        </p:spPr>
        <p:txBody>
          <a:bodyPr wrap="square" rtlCol="0">
            <a:spAutoFit/>
          </a:bodyPr>
          <a:lstStyle/>
          <a:p>
            <a:r>
              <a:rPr lang="en-US" sz="2200" dirty="0" smtClean="0"/>
              <a:t>Lords also have to demonstrate their loyalty and service to the King.  </a:t>
            </a:r>
            <a:r>
              <a:rPr lang="en-US" sz="2200" i="1" dirty="0" smtClean="0"/>
              <a:t>Lords pay the Queen </a:t>
            </a:r>
            <a:r>
              <a:rPr lang="en-US" sz="2200" b="1" i="1" dirty="0" smtClean="0"/>
              <a:t>two</a:t>
            </a:r>
            <a:r>
              <a:rPr lang="en-US" sz="2200" i="1" dirty="0" smtClean="0"/>
              <a:t> pieces of candy!! </a:t>
            </a:r>
            <a:endParaRPr lang="en-US" sz="2200" i="1" dirty="0"/>
          </a:p>
        </p:txBody>
      </p:sp>
      <p:sp>
        <p:nvSpPr>
          <p:cNvPr id="8" name="TextBox 7"/>
          <p:cNvSpPr txBox="1"/>
          <p:nvPr/>
        </p:nvSpPr>
        <p:spPr>
          <a:xfrm>
            <a:off x="0" y="6088559"/>
            <a:ext cx="8839200" cy="769441"/>
          </a:xfrm>
          <a:prstGeom prst="rect">
            <a:avLst/>
          </a:prstGeom>
          <a:noFill/>
        </p:spPr>
        <p:txBody>
          <a:bodyPr wrap="square" rtlCol="0">
            <a:spAutoFit/>
          </a:bodyPr>
          <a:lstStyle/>
          <a:p>
            <a:pPr algn="ctr"/>
            <a:r>
              <a:rPr lang="en-US" sz="2200" b="1" dirty="0" smtClean="0"/>
              <a:t>Who benefits from this feudal system?  Who suffers due to this feudal system?</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Church</a:t>
            </a:r>
            <a:endParaRPr lang="en-US" dirty="0"/>
          </a:p>
        </p:txBody>
      </p:sp>
      <p:sp>
        <p:nvSpPr>
          <p:cNvPr id="3" name="TextBox 2"/>
          <p:cNvSpPr txBox="1"/>
          <p:nvPr/>
        </p:nvSpPr>
        <p:spPr>
          <a:xfrm>
            <a:off x="228600" y="990600"/>
            <a:ext cx="8763000" cy="769441"/>
          </a:xfrm>
          <a:prstGeom prst="rect">
            <a:avLst/>
          </a:prstGeom>
          <a:noFill/>
        </p:spPr>
        <p:txBody>
          <a:bodyPr wrap="square" rtlCol="0">
            <a:spAutoFit/>
          </a:bodyPr>
          <a:lstStyle/>
          <a:p>
            <a:r>
              <a:rPr lang="en-US" sz="2200" dirty="0" smtClean="0"/>
              <a:t>The Christian church was the center of Medieval Life!!! It provided stability and unification to Europe during the Middle Ages.</a:t>
            </a:r>
            <a:endParaRPr lang="en-US" sz="2200" dirty="0"/>
          </a:p>
        </p:txBody>
      </p:sp>
      <p:sp>
        <p:nvSpPr>
          <p:cNvPr id="4" name="TextBox 3"/>
          <p:cNvSpPr txBox="1"/>
          <p:nvPr/>
        </p:nvSpPr>
        <p:spPr>
          <a:xfrm>
            <a:off x="2819400" y="1828800"/>
            <a:ext cx="6096000" cy="1908215"/>
          </a:xfrm>
          <a:prstGeom prst="rect">
            <a:avLst/>
          </a:prstGeom>
          <a:noFill/>
        </p:spPr>
        <p:txBody>
          <a:bodyPr wrap="square" rtlCol="0">
            <a:spAutoFit/>
          </a:bodyPr>
          <a:lstStyle/>
          <a:p>
            <a:r>
              <a:rPr lang="en-US" sz="2200" dirty="0" smtClean="0"/>
              <a:t>Each village had a </a:t>
            </a:r>
            <a:r>
              <a:rPr lang="en-US" sz="2200" b="1" dirty="0" smtClean="0"/>
              <a:t>parish priest </a:t>
            </a:r>
            <a:r>
              <a:rPr lang="en-US" sz="2200" dirty="0" smtClean="0"/>
              <a:t>who gave mass and provided </a:t>
            </a:r>
            <a:r>
              <a:rPr lang="en-US" sz="2200" b="1" dirty="0" smtClean="0"/>
              <a:t>sacraments</a:t>
            </a:r>
            <a:r>
              <a:rPr lang="en-US" sz="2200" dirty="0" smtClean="0"/>
              <a:t>, or the sacred rights of the church, to the people.</a:t>
            </a:r>
          </a:p>
          <a:p>
            <a:endParaRPr lang="en-US" sz="800" dirty="0" smtClean="0"/>
          </a:p>
          <a:p>
            <a:r>
              <a:rPr lang="en-US" sz="2200" dirty="0" smtClean="0"/>
              <a:t>Christians believed the sacraments would lead them to</a:t>
            </a:r>
            <a:r>
              <a:rPr lang="en-US" sz="2200" b="1" dirty="0" smtClean="0"/>
              <a:t> salvation</a:t>
            </a:r>
            <a:r>
              <a:rPr lang="en-US" sz="2200" dirty="0" smtClean="0"/>
              <a:t>, or everlasting life with God.    </a:t>
            </a:r>
            <a:endParaRPr lang="en-US" sz="2200" dirty="0"/>
          </a:p>
        </p:txBody>
      </p:sp>
      <p:sp>
        <p:nvSpPr>
          <p:cNvPr id="5" name="TextBox 4"/>
          <p:cNvSpPr txBox="1"/>
          <p:nvPr/>
        </p:nvSpPr>
        <p:spPr>
          <a:xfrm>
            <a:off x="152400" y="4648200"/>
            <a:ext cx="6705600" cy="1107996"/>
          </a:xfrm>
          <a:prstGeom prst="rect">
            <a:avLst/>
          </a:prstGeom>
          <a:noFill/>
        </p:spPr>
        <p:txBody>
          <a:bodyPr wrap="square" rtlCol="0">
            <a:spAutoFit/>
          </a:bodyPr>
          <a:lstStyle/>
          <a:p>
            <a:r>
              <a:rPr lang="en-US" sz="2200" dirty="0" smtClean="0"/>
              <a:t>Villages took pride in their church and Christians were required to pay a </a:t>
            </a:r>
            <a:r>
              <a:rPr lang="en-US" sz="2200" b="1" dirty="0" smtClean="0"/>
              <a:t>tithe</a:t>
            </a:r>
            <a:r>
              <a:rPr lang="en-US" sz="2200" dirty="0" smtClean="0"/>
              <a:t>, or tax of 10% of their income to the church. </a:t>
            </a:r>
            <a:endParaRPr lang="en-US" sz="2200" dirty="0"/>
          </a:p>
        </p:txBody>
      </p:sp>
      <p:sp>
        <p:nvSpPr>
          <p:cNvPr id="6" name="TextBox 5"/>
          <p:cNvSpPr txBox="1"/>
          <p:nvPr/>
        </p:nvSpPr>
        <p:spPr>
          <a:xfrm>
            <a:off x="152400" y="3810000"/>
            <a:ext cx="6705600" cy="769441"/>
          </a:xfrm>
          <a:prstGeom prst="rect">
            <a:avLst/>
          </a:prstGeom>
          <a:noFill/>
        </p:spPr>
        <p:txBody>
          <a:bodyPr wrap="square" rtlCol="0">
            <a:spAutoFit/>
          </a:bodyPr>
          <a:lstStyle/>
          <a:p>
            <a:r>
              <a:rPr lang="en-US" sz="2200" dirty="0" smtClean="0"/>
              <a:t>The church was a social center and place of worship during the middle ages.  </a:t>
            </a:r>
            <a:endParaRPr lang="en-US" sz="2200" dirty="0"/>
          </a:p>
        </p:txBody>
      </p:sp>
      <p:sp>
        <p:nvSpPr>
          <p:cNvPr id="7" name="TextBox 6"/>
          <p:cNvSpPr txBox="1"/>
          <p:nvPr/>
        </p:nvSpPr>
        <p:spPr>
          <a:xfrm>
            <a:off x="228600" y="5867400"/>
            <a:ext cx="6705600" cy="769441"/>
          </a:xfrm>
          <a:prstGeom prst="rect">
            <a:avLst/>
          </a:prstGeom>
          <a:noFill/>
        </p:spPr>
        <p:txBody>
          <a:bodyPr wrap="square" rtlCol="0">
            <a:spAutoFit/>
          </a:bodyPr>
          <a:lstStyle/>
          <a:p>
            <a:r>
              <a:rPr lang="en-US" sz="2200" dirty="0" smtClean="0"/>
              <a:t>Larger cities had larger churches, called </a:t>
            </a:r>
            <a:r>
              <a:rPr lang="en-US" sz="2200" b="1" dirty="0" smtClean="0"/>
              <a:t>Cathedrals</a:t>
            </a:r>
            <a:r>
              <a:rPr lang="en-US" sz="2200" dirty="0" smtClean="0"/>
              <a:t> with </a:t>
            </a:r>
            <a:r>
              <a:rPr lang="en-US" sz="2200" b="1" dirty="0" smtClean="0"/>
              <a:t>flying buttresses </a:t>
            </a:r>
            <a:r>
              <a:rPr lang="en-US" sz="2200" dirty="0" smtClean="0"/>
              <a:t>(Gothic Style).</a:t>
            </a:r>
            <a:endParaRPr lang="en-US" sz="2200" dirty="0"/>
          </a:p>
        </p:txBody>
      </p:sp>
      <p:pic>
        <p:nvPicPr>
          <p:cNvPr id="8" name="Picture 7" descr="oc1">
            <a:hlinkClick r:id="rId2"/>
          </p:cNvPr>
          <p:cNvPicPr>
            <a:picLocks noChangeAspect="1" noChangeArrowheads="1"/>
          </p:cNvPicPr>
          <p:nvPr/>
        </p:nvPicPr>
        <p:blipFill>
          <a:blip r:embed="rId3" cstate="print"/>
          <a:srcRect/>
          <a:stretch>
            <a:fillRect/>
          </a:stretch>
        </p:blipFill>
        <p:spPr bwMode="auto">
          <a:xfrm>
            <a:off x="228600" y="1828800"/>
            <a:ext cx="2076137" cy="1447800"/>
          </a:xfrm>
          <a:prstGeom prst="rect">
            <a:avLst/>
          </a:prstGeom>
          <a:noFill/>
        </p:spPr>
      </p:pic>
      <p:pic>
        <p:nvPicPr>
          <p:cNvPr id="9" name="Picture 9" descr="152031827_efb042cc4f_o">
            <a:hlinkClick r:id="rId4"/>
          </p:cNvPr>
          <p:cNvPicPr>
            <a:picLocks noChangeAspect="1" noChangeArrowheads="1"/>
          </p:cNvPicPr>
          <p:nvPr/>
        </p:nvPicPr>
        <p:blipFill>
          <a:blip r:embed="rId5" cstate="print"/>
          <a:srcRect/>
          <a:stretch>
            <a:fillRect/>
          </a:stretch>
        </p:blipFill>
        <p:spPr bwMode="auto">
          <a:xfrm>
            <a:off x="762000" y="2286000"/>
            <a:ext cx="1955800" cy="1466850"/>
          </a:xfrm>
          <a:prstGeom prst="rect">
            <a:avLst/>
          </a:prstGeom>
          <a:noFill/>
        </p:spPr>
      </p:pic>
      <p:pic>
        <p:nvPicPr>
          <p:cNvPr id="10" name="Picture 9" descr="Monk and Peasants.jpg"/>
          <p:cNvPicPr>
            <a:picLocks noChangeAspect="1"/>
          </p:cNvPicPr>
          <p:nvPr/>
        </p:nvPicPr>
        <p:blipFill>
          <a:blip r:embed="rId6" cstate="print"/>
          <a:stretch>
            <a:fillRect/>
          </a:stretch>
        </p:blipFill>
        <p:spPr>
          <a:xfrm>
            <a:off x="7010400" y="3657600"/>
            <a:ext cx="1729646" cy="3019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ppt_x</p:attrName>
                                        </p:attrNameLst>
                                      </p:cBhvr>
                                      <p:tavLst>
                                        <p:tav tm="0">
                                          <p:val>
                                            <p:strVal val="#ppt_x-.2"/>
                                          </p:val>
                                        </p:tav>
                                        <p:tav tm="100000">
                                          <p:val>
                                            <p:strVal val="#ppt_x"/>
                                          </p:val>
                                        </p:tav>
                                      </p:tavLst>
                                    </p:anim>
                                    <p:anim calcmode="lin" valueType="num">
                                      <p:cBhvr>
                                        <p:cTn id="5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ppt_x</p:attrName>
                                        </p:attrNameLst>
                                      </p:cBhvr>
                                      <p:tavLst>
                                        <p:tav tm="0">
                                          <p:val>
                                            <p:strVal val="#ppt_x-.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re_dame.jpg"/>
          <p:cNvPicPr>
            <a:picLocks noChangeAspect="1"/>
          </p:cNvPicPr>
          <p:nvPr/>
        </p:nvPicPr>
        <p:blipFill>
          <a:blip r:embed="rId2" cstate="print"/>
          <a:stretch>
            <a:fillRect/>
          </a:stretch>
        </p:blipFill>
        <p:spPr>
          <a:xfrm>
            <a:off x="533400" y="152400"/>
            <a:ext cx="8191501" cy="6553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1007</Words>
  <Application>Microsoft Office PowerPoint</Application>
  <PresentationFormat>On-screen Show (4:3)</PresentationFormat>
  <Paragraphs>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Times New Roman</vt:lpstr>
      <vt:lpstr>Office Theme</vt:lpstr>
      <vt:lpstr>The REAL Feudal Life</vt:lpstr>
      <vt:lpstr>PowerPoint Presentation</vt:lpstr>
      <vt:lpstr>Feudalism 101</vt:lpstr>
      <vt:lpstr>How Feudalism Worked</vt:lpstr>
      <vt:lpstr>PowerPoint Presentation</vt:lpstr>
      <vt:lpstr>PowerPoint Presentation</vt:lpstr>
      <vt:lpstr>Feudalism Quick Demo!!</vt:lpstr>
      <vt:lpstr>The Church</vt:lpstr>
      <vt:lpstr>PowerPoint Presentation</vt:lpstr>
      <vt:lpstr>PowerPoint Presentation</vt:lpstr>
      <vt:lpstr>PowerPoint Presentation</vt:lpstr>
      <vt:lpstr>Monasteries and Convents</vt:lpstr>
      <vt:lpstr>Church Power and Corruption</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Work, Those who Fight, and Those who Pray</dc:title>
  <dc:creator>AlyssaMartin</dc:creator>
  <cp:lastModifiedBy>wwestbrook</cp:lastModifiedBy>
  <cp:revision>43</cp:revision>
  <dcterms:created xsi:type="dcterms:W3CDTF">2013-10-03T13:08:19Z</dcterms:created>
  <dcterms:modified xsi:type="dcterms:W3CDTF">2017-02-23T12:09:33Z</dcterms:modified>
</cp:coreProperties>
</file>