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sldIdLst>
    <p:sldId id="289" r:id="rId2"/>
    <p:sldId id="290" r:id="rId3"/>
    <p:sldId id="257" r:id="rId4"/>
    <p:sldId id="258" r:id="rId5"/>
    <p:sldId id="269" r:id="rId6"/>
    <p:sldId id="260" r:id="rId7"/>
    <p:sldId id="261" r:id="rId8"/>
    <p:sldId id="264" r:id="rId9"/>
    <p:sldId id="265" r:id="rId10"/>
    <p:sldId id="270" r:id="rId11"/>
    <p:sldId id="267" r:id="rId12"/>
    <p:sldId id="268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33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8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53B3-6583-48E3-8F1A-A2E63AAB9222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15EB3-EBDB-419F-A810-E4FF8A4BE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30473-8A88-402D-B1D2-54C67F18CFAC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212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6B74-8F9A-49AA-98EC-195BE37BB989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69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E1E6E-7A69-4058-982D-E0B9A2D3BDE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9252-BA5A-4413-B901-B0A6AAC5266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250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2440F-BB56-4EFA-A1E9-4D67306A7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A8A0118-C1C4-4D57-BA94-EA48C3E809C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6D1910C-600A-480E-A5E1-53C3E41EC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867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the 1400s, the Renaissance had spread from Florence to Northern Europe.</a:t>
            </a:r>
          </a:p>
          <a:p>
            <a:r>
              <a:rPr lang="en-US" dirty="0" smtClean="0"/>
              <a:t>The invention of the </a:t>
            </a:r>
            <a:r>
              <a:rPr lang="en-US" b="1" dirty="0" smtClean="0"/>
              <a:t>printing press </a:t>
            </a:r>
            <a:r>
              <a:rPr lang="en-US" dirty="0" smtClean="0"/>
              <a:t>by </a:t>
            </a:r>
            <a:r>
              <a:rPr lang="en-US" b="1" dirty="0" smtClean="0"/>
              <a:t>Johann Gutenberg</a:t>
            </a:r>
            <a:r>
              <a:rPr lang="en-US" dirty="0" smtClean="0"/>
              <a:t> in 1455 helped spread the Renaissance.</a:t>
            </a:r>
          </a:p>
          <a:p>
            <a:pPr lvl="1"/>
            <a:r>
              <a:rPr lang="en-US" dirty="0" smtClean="0"/>
              <a:t>Printed the first complete edition of the</a:t>
            </a:r>
            <a:r>
              <a:rPr lang="en-US" b="1" dirty="0" smtClean="0"/>
              <a:t> Bible </a:t>
            </a:r>
            <a:r>
              <a:rPr lang="en-US" dirty="0" smtClean="0"/>
              <a:t>using a printing press with moveable type.</a:t>
            </a:r>
          </a:p>
          <a:p>
            <a:pPr lvl="1"/>
            <a:r>
              <a:rPr lang="en-US" dirty="0" smtClean="0"/>
              <a:t>Made printing books cheaper and easier to produce.</a:t>
            </a:r>
          </a:p>
          <a:p>
            <a:r>
              <a:rPr lang="en-US" dirty="0" smtClean="0"/>
              <a:t>As printing presses were established in Italy and other parts of Europe, printed books exposed educated Europeans to new ideas and new places.  Therefore, helping spread he Renaissance.</a:t>
            </a:r>
          </a:p>
        </p:txBody>
      </p:sp>
      <p:pic>
        <p:nvPicPr>
          <p:cNvPr id="5" name="Picture 4" descr="Printing Press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8154" y="1295400"/>
            <a:ext cx="3075846" cy="464820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33400" y="990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Luther’s Teachings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5626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Verdana" pitchFamily="34" charset="0"/>
              </a:rPr>
              <a:t>Four Beliefs of Lutheranism: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Achieve </a:t>
            </a:r>
            <a:r>
              <a:rPr lang="en-US" b="1" dirty="0" smtClean="0">
                <a:latin typeface="Verdana" pitchFamily="34" charset="0"/>
              </a:rPr>
              <a:t>salvation </a:t>
            </a:r>
            <a:r>
              <a:rPr lang="en-US" dirty="0" smtClean="0">
                <a:latin typeface="Verdana" pitchFamily="34" charset="0"/>
              </a:rPr>
              <a:t>through faith and the Bible.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Only god can provide </a:t>
            </a:r>
            <a:r>
              <a:rPr lang="en-US" b="1" dirty="0" smtClean="0">
                <a:latin typeface="Verdana" pitchFamily="34" charset="0"/>
              </a:rPr>
              <a:t>sacraments</a:t>
            </a:r>
            <a:r>
              <a:rPr lang="en-US" dirty="0" smtClean="0">
                <a:latin typeface="Verdana" pitchFamily="34" charset="0"/>
              </a:rPr>
              <a:t>, not priests.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Bible alone is the source of truth.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Ordinary people should read and interpret the bible.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100" b="1" dirty="0" smtClean="0">
              <a:latin typeface="Verdana" pitchFamily="34" charset="0"/>
            </a:endParaRPr>
          </a:p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lvl="1" eaLnBrk="1" hangingPunct="1"/>
            <a:endParaRPr lang="en-US" sz="800" dirty="0" smtClean="0">
              <a:latin typeface="Verdana" pitchFamily="34" charset="0"/>
            </a:endParaRPr>
          </a:p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lvl="1" eaLnBrk="1" hangingPunct="1"/>
            <a:endParaRPr lang="en-US" dirty="0" smtClean="0">
              <a:latin typeface="Verdana" pitchFamily="34" charset="0"/>
            </a:endParaRPr>
          </a:p>
        </p:txBody>
      </p:sp>
      <p:sp>
        <p:nvSpPr>
          <p:cNvPr id="24580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1" name="Picture 7" descr="LutherTranslating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31767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Lutheranism Spreads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143000"/>
            <a:ext cx="5486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itchFamily="34" charset="0"/>
              </a:rPr>
              <a:t>New printing press spread Luther’s bible and ideas throughout northern Europe.  </a:t>
            </a:r>
          </a:p>
          <a:p>
            <a:endParaRPr lang="en-US" sz="800" dirty="0" smtClean="0">
              <a:latin typeface="Verdana" pitchFamily="34" charset="0"/>
            </a:endParaRPr>
          </a:p>
          <a:p>
            <a:pPr lvl="1"/>
            <a:r>
              <a:rPr lang="en-US" sz="2400" b="1" dirty="0" smtClean="0">
                <a:latin typeface="Verdana" pitchFamily="34" charset="0"/>
              </a:rPr>
              <a:t>VERY IMPORTANT!! </a:t>
            </a:r>
            <a:r>
              <a:rPr lang="en-US" sz="2400" dirty="0" smtClean="0">
                <a:latin typeface="Verdana" pitchFamily="34" charset="0"/>
              </a:rPr>
              <a:t>– Before, Bibles were only in Latin, so only clergy could read them.</a:t>
            </a:r>
          </a:p>
          <a:p>
            <a:pPr lvl="1"/>
            <a:endParaRPr lang="en-US" sz="800" dirty="0" smtClean="0">
              <a:latin typeface="Verdana" pitchFamily="34" charset="0"/>
            </a:endParaRPr>
          </a:p>
          <a:p>
            <a:pPr lvl="1"/>
            <a:r>
              <a:rPr lang="en-US" sz="2400" dirty="0" smtClean="0">
                <a:latin typeface="Verdana" pitchFamily="34" charset="0"/>
              </a:rPr>
              <a:t>Now the Bible was written in the common language of the people (German) so everyone could read the Bible.</a:t>
            </a:r>
          </a:p>
          <a:p>
            <a:pPr eaLnBrk="1" hangingPunct="1"/>
            <a:r>
              <a:rPr lang="en-US" dirty="0" smtClean="0">
                <a:latin typeface="Verdana" pitchFamily="34" charset="0"/>
              </a:rPr>
              <a:t>By 1530, there was a new church called the </a:t>
            </a:r>
            <a:r>
              <a:rPr lang="en-US" b="1" dirty="0" smtClean="0">
                <a:latin typeface="Verdana" pitchFamily="34" charset="0"/>
              </a:rPr>
              <a:t>Protestant Church</a:t>
            </a:r>
            <a:r>
              <a:rPr lang="en-US" dirty="0" smtClean="0">
                <a:latin typeface="Verdana" pitchFamily="34" charset="0"/>
              </a:rPr>
              <a:t>.  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Many peasants and kings became protestant.  </a:t>
            </a:r>
          </a:p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lvl="1" eaLnBrk="1" hangingPunct="1"/>
            <a:endParaRPr lang="en-US" dirty="0" smtClean="0">
              <a:latin typeface="Verdana" pitchFamily="34" charset="0"/>
            </a:endParaRPr>
          </a:p>
        </p:txBody>
      </p:sp>
      <p:sp>
        <p:nvSpPr>
          <p:cNvPr id="24580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Luthers 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347156" cy="521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Other Protestant Reformers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7315200" cy="51054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Verdana" pitchFamily="34" charset="0"/>
              </a:rPr>
              <a:t>John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</a:rPr>
              <a:t>Calvin</a:t>
            </a:r>
          </a:p>
          <a:p>
            <a:pPr eaLnBrk="1" hangingPunct="1"/>
            <a:endParaRPr lang="en-US" sz="800" dirty="0" smtClean="0">
              <a:latin typeface="Verdana" pitchFamily="34" charset="0"/>
            </a:endParaRP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Believed in “</a:t>
            </a:r>
            <a:r>
              <a:rPr lang="en-US" sz="2400" b="1" dirty="0" smtClean="0">
                <a:latin typeface="Verdana" pitchFamily="34" charset="0"/>
              </a:rPr>
              <a:t>predestination</a:t>
            </a:r>
            <a:r>
              <a:rPr lang="en-US" sz="2400" dirty="0" smtClean="0">
                <a:latin typeface="Verdana" pitchFamily="34" charset="0"/>
              </a:rPr>
              <a:t>” – idea that God had long ago pre-determined who would gain salvation.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Followers were called </a:t>
            </a:r>
            <a:r>
              <a:rPr lang="en-US" sz="2400" b="1" dirty="0" smtClean="0">
                <a:latin typeface="Verdana" pitchFamily="34" charset="0"/>
              </a:rPr>
              <a:t>“Calvinists”.</a:t>
            </a:r>
          </a:p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lvl="1" eaLnBrk="1" hangingPunct="1">
              <a:buNone/>
            </a:pPr>
            <a:endParaRPr lang="en-US" dirty="0" smtClean="0">
              <a:latin typeface="Verdana" pitchFamily="34" charset="0"/>
            </a:endParaRPr>
          </a:p>
        </p:txBody>
      </p:sp>
      <p:sp>
        <p:nvSpPr>
          <p:cNvPr id="25604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5800" y="990600"/>
          <a:ext cx="7620000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Photo Editor Photo" r:id="rId3" imgW="10885714" imgH="8266667" progId="">
                  <p:embed/>
                </p:oleObj>
              </mc:Choice>
              <mc:Fallback>
                <p:oleObj name="Photo Editor Photo" r:id="rId3" imgW="10885714" imgH="82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20000" cy="57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WCPSS logo - Black horizont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33400"/>
            <a:ext cx="1600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Northern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Northern Renaissance began in the city of </a:t>
            </a:r>
            <a:r>
              <a:rPr lang="en-US" b="1" dirty="0" smtClean="0"/>
              <a:t>Flanders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Like Florence, Flanders was a center of trade in northern Europe.</a:t>
            </a:r>
          </a:p>
          <a:p>
            <a:r>
              <a:rPr lang="en-US" dirty="0" smtClean="0"/>
              <a:t>Famous Northern Renaissance artists:</a:t>
            </a:r>
          </a:p>
          <a:p>
            <a:pPr lvl="1"/>
            <a:r>
              <a:rPr lang="en-US" dirty="0" smtClean="0"/>
              <a:t>Jan Van Eyck: painter</a:t>
            </a:r>
          </a:p>
          <a:p>
            <a:pPr lvl="1"/>
            <a:r>
              <a:rPr lang="en-US" b="1" dirty="0" smtClean="0"/>
              <a:t>Albrecht Durer</a:t>
            </a:r>
            <a:r>
              <a:rPr lang="en-US" dirty="0" smtClean="0"/>
              <a:t>: painter; “Leonardo of the North”</a:t>
            </a:r>
          </a:p>
          <a:p>
            <a:pPr lvl="1"/>
            <a:r>
              <a:rPr lang="en-US" dirty="0" smtClean="0"/>
              <a:t>Sir Thomas More: writer; </a:t>
            </a:r>
            <a:r>
              <a:rPr lang="en-US" i="1" dirty="0" smtClean="0"/>
              <a:t>Utopia </a:t>
            </a:r>
            <a:r>
              <a:rPr lang="en-US" dirty="0" smtClean="0"/>
              <a:t>described an ideal society</a:t>
            </a:r>
          </a:p>
          <a:p>
            <a:pPr lvl="1"/>
            <a:r>
              <a:rPr lang="en-US" b="1" dirty="0" smtClean="0"/>
              <a:t>William Shakespeare</a:t>
            </a:r>
            <a:r>
              <a:rPr lang="en-US" dirty="0" smtClean="0"/>
              <a:t>: playwright; wrote 37 plays including </a:t>
            </a:r>
            <a:r>
              <a:rPr lang="en-US" i="1" dirty="0" smtClean="0"/>
              <a:t>Romeo and Juliet, Midsummer Night’s Dream, Hamlet, </a:t>
            </a:r>
            <a:r>
              <a:rPr lang="en-US" i="1" dirty="0" err="1" smtClean="0"/>
              <a:t>MacBeth</a:t>
            </a:r>
            <a:r>
              <a:rPr lang="en-US" i="1" dirty="0" smtClean="0"/>
              <a:t>, </a:t>
            </a:r>
            <a:r>
              <a:rPr lang="en-US" dirty="0" smtClean="0"/>
              <a:t>and many more!</a:t>
            </a:r>
            <a:endParaRPr lang="en-US" dirty="0"/>
          </a:p>
        </p:txBody>
      </p:sp>
      <p:pic>
        <p:nvPicPr>
          <p:cNvPr id="4" name="Picture 3" descr="William Shakespe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879" y="1447800"/>
            <a:ext cx="3319121" cy="4495800"/>
          </a:xfrm>
          <a:prstGeom prst="rect">
            <a:avLst/>
          </a:prstGeom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33400" y="10668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The Protestant Reformation</a:t>
            </a: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7" descr="martin_luther_by_cran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37052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 dirty="0" smtClean="0">
                <a:latin typeface="Georgia" pitchFamily="18" charset="0"/>
              </a:rPr>
              <a:t>Background to the Reformation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1500s, the northern renaissance sparked a religious upheaval.  </a:t>
            </a:r>
          </a:p>
          <a:p>
            <a:r>
              <a:rPr lang="en-US" dirty="0" smtClean="0"/>
              <a:t>Northern Europeans faced a great deal of uncertainty in their lives.</a:t>
            </a:r>
          </a:p>
          <a:p>
            <a:pPr lvl="1"/>
            <a:r>
              <a:rPr lang="en-US" dirty="0" smtClean="0"/>
              <a:t>People were poor</a:t>
            </a:r>
          </a:p>
          <a:p>
            <a:pPr lvl="1"/>
            <a:r>
              <a:rPr lang="en-US" dirty="0" smtClean="0"/>
              <a:t>Life was violent</a:t>
            </a:r>
          </a:p>
          <a:p>
            <a:r>
              <a:rPr lang="en-US" dirty="0" smtClean="0"/>
              <a:t>Many people wanted a better life and used </a:t>
            </a:r>
            <a:r>
              <a:rPr lang="en-US" b="1" dirty="0" smtClean="0"/>
              <a:t>Humanist</a:t>
            </a:r>
            <a:r>
              <a:rPr lang="en-US" dirty="0" smtClean="0"/>
              <a:t> ideas to question the church.</a:t>
            </a:r>
          </a:p>
          <a:p>
            <a:pPr lvl="1"/>
            <a:r>
              <a:rPr lang="en-US" dirty="0" smtClean="0"/>
              <a:t>These ideas spread quickly because of the printing press.</a:t>
            </a:r>
          </a:p>
          <a:p>
            <a:endParaRPr lang="en-US" dirty="0"/>
          </a:p>
        </p:txBody>
      </p:sp>
      <p:sp>
        <p:nvSpPr>
          <p:cNvPr id="15363" name="Line 12"/>
          <p:cNvSpPr>
            <a:spLocks noChangeShapeType="1"/>
          </p:cNvSpPr>
          <p:nvPr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Church Abuses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3124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Problems in the church began in the Middle Ages.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Fought with Kings and Emperors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Crusades (holy wars)</a:t>
            </a:r>
          </a:p>
          <a:p>
            <a:pPr eaLnBrk="1" hangingPunct="1"/>
            <a:r>
              <a:rPr lang="en-US" dirty="0" smtClean="0">
                <a:latin typeface="Verdana" pitchFamily="34" charset="0"/>
              </a:rPr>
              <a:t>Church was selling </a:t>
            </a:r>
            <a:r>
              <a:rPr lang="en-US" b="1" dirty="0" smtClean="0">
                <a:latin typeface="Verdana" pitchFamily="34" charset="0"/>
              </a:rPr>
              <a:t>indulgences</a:t>
            </a:r>
            <a:r>
              <a:rPr lang="en-US" dirty="0" smtClean="0">
                <a:latin typeface="Verdana" pitchFamily="34" charset="0"/>
              </a:rPr>
              <a:t> to “pay” for its extravagant churches and lifestyle.</a:t>
            </a:r>
          </a:p>
          <a:p>
            <a:pPr lvl="1"/>
            <a:r>
              <a:rPr lang="en-US" b="1" dirty="0" smtClean="0">
                <a:latin typeface="Verdana" pitchFamily="34" charset="0"/>
              </a:rPr>
              <a:t>Indulgences</a:t>
            </a:r>
            <a:r>
              <a:rPr lang="en-US" dirty="0" smtClean="0">
                <a:latin typeface="Verdana" pitchFamily="34" charset="0"/>
              </a:rPr>
              <a:t> = pieces of paper that people could buy to have their sins forgiven.  </a:t>
            </a:r>
          </a:p>
          <a:p>
            <a:pPr eaLnBrk="1" hangingPunct="1">
              <a:buFontTx/>
              <a:buNone/>
            </a:pPr>
            <a:endParaRPr lang="en-US" dirty="0" smtClean="0">
              <a:latin typeface="Verdana" pitchFamily="34" charset="0"/>
            </a:endParaRPr>
          </a:p>
        </p:txBody>
      </p:sp>
      <p:sp>
        <p:nvSpPr>
          <p:cNvPr id="16388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Palace of the Popes Avig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343400"/>
            <a:ext cx="3391319" cy="2286000"/>
          </a:xfrm>
          <a:prstGeom prst="rect">
            <a:avLst/>
          </a:prstGeom>
        </p:spPr>
      </p:pic>
      <p:pic>
        <p:nvPicPr>
          <p:cNvPr id="10" name="Picture 9" descr="Medieval Money chan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343400"/>
            <a:ext cx="2995613" cy="23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Protestant Reformation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64008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In 1517, protests against church abuses erupted into a HUGE revolt.  </a:t>
            </a:r>
          </a:p>
          <a:p>
            <a:pPr eaLnBrk="1" hangingPunct="1"/>
            <a:r>
              <a:rPr lang="en-US" dirty="0" smtClean="0">
                <a:latin typeface="Verdana" pitchFamily="34" charset="0"/>
              </a:rPr>
              <a:t>The revolt was started by a German named </a:t>
            </a:r>
            <a:r>
              <a:rPr lang="en-US" b="1" u="sng" dirty="0" smtClean="0">
                <a:latin typeface="Verdana" pitchFamily="34" charset="0"/>
              </a:rPr>
              <a:t>Martin Luther</a:t>
            </a:r>
            <a:r>
              <a:rPr lang="en-US" b="1" dirty="0" smtClean="0">
                <a:latin typeface="Verdana" pitchFamily="34" charset="0"/>
              </a:rPr>
              <a:t>.</a:t>
            </a:r>
          </a:p>
          <a:p>
            <a:pPr marL="742950" lvl="2" indent="-342900" eaLnBrk="1" hangingPunct="1"/>
            <a:r>
              <a:rPr lang="en-US" dirty="0" smtClean="0">
                <a:latin typeface="Verdana" pitchFamily="34" charset="0"/>
              </a:rPr>
              <a:t>NOT Martin Luther King Jr. (although named after the German monk).</a:t>
            </a:r>
          </a:p>
          <a:p>
            <a:pPr marL="342900" lvl="1" indent="-342900" eaLnBrk="1" hangingPunct="1"/>
            <a:endParaRPr lang="en-US" sz="1200" dirty="0" smtClean="0">
              <a:latin typeface="Verdana" pitchFamily="34" charset="0"/>
            </a:endParaRPr>
          </a:p>
          <a:p>
            <a:pPr eaLnBrk="1" hangingPunct="1"/>
            <a:r>
              <a:rPr lang="en-US" dirty="0" smtClean="0">
                <a:latin typeface="Verdana" pitchFamily="34" charset="0"/>
              </a:rPr>
              <a:t>Luther was a Catholic monk who was troubled with the Catholic Churches teachings and behavior.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Priest in Wittenberg Germany was selling indulgences to any one who contributed money for a new cathedral.  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Luther was outraged!</a:t>
            </a:r>
          </a:p>
          <a:p>
            <a:pPr eaLnBrk="1" hangingPunct="1">
              <a:buFontTx/>
              <a:buNone/>
            </a:pPr>
            <a:endParaRPr lang="en-US" sz="1200" dirty="0" smtClean="0">
              <a:latin typeface="Verdana" pitchFamily="34" charset="0"/>
            </a:endParaRPr>
          </a:p>
        </p:txBody>
      </p:sp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7" descr="martin_luther_by_lucas_cranach_der_a_lt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1304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martin-luther-king-j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95 Theses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715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</a:rPr>
              <a:t>To express his anger with the church Luther wrote the </a:t>
            </a:r>
            <a:r>
              <a:rPr lang="en-US" b="1" dirty="0" smtClean="0">
                <a:latin typeface="Verdana" pitchFamily="34" charset="0"/>
              </a:rPr>
              <a:t>95 Theses </a:t>
            </a:r>
            <a:r>
              <a:rPr lang="en-US" dirty="0" smtClean="0">
                <a:latin typeface="Verdana" pitchFamily="34" charset="0"/>
              </a:rPr>
              <a:t>(October 31, 1517).</a:t>
            </a:r>
          </a:p>
          <a:p>
            <a:pPr lvl="1"/>
            <a:r>
              <a:rPr lang="en-US" b="1" dirty="0" smtClean="0">
                <a:latin typeface="Verdana" pitchFamily="34" charset="0"/>
              </a:rPr>
              <a:t>95 Theses </a:t>
            </a:r>
            <a:r>
              <a:rPr lang="en-US" dirty="0" smtClean="0">
                <a:latin typeface="Verdana" pitchFamily="34" charset="0"/>
              </a:rPr>
              <a:t>= list of grievances (complaints) about the Catholic church.  </a:t>
            </a:r>
          </a:p>
          <a:p>
            <a:pPr lvl="1"/>
            <a:r>
              <a:rPr lang="en-US" b="1" dirty="0" smtClean="0">
                <a:latin typeface="Verdana" pitchFamily="34" charset="0"/>
              </a:rPr>
              <a:t>Called for reforms!!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Posted on the door of Wittenberg’s All Saints Church.</a:t>
            </a:r>
          </a:p>
          <a:p>
            <a:pPr lvl="1">
              <a:buNone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18436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Martin Luther posting 95 The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81400"/>
            <a:ext cx="3171825" cy="2388658"/>
          </a:xfrm>
          <a:prstGeom prst="rect">
            <a:avLst/>
          </a:prstGeom>
        </p:spPr>
      </p:pic>
      <p:pic>
        <p:nvPicPr>
          <p:cNvPr id="7" name="Picture 5" descr="luther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0167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Luther’s Arguments in Theses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6388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Luther made 3 primary arguments: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Luther disagreed that people could “purchase” forgiveness and salvation.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Luther believed that the pope had no authority to release people from purgatory.</a:t>
            </a:r>
            <a:endParaRPr lang="en-US" dirty="0">
              <a:latin typeface="Verdan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Luther believed -salvation was achieved through “</a:t>
            </a:r>
            <a:r>
              <a:rPr lang="en-US" b="1" u="sng" dirty="0" smtClean="0">
                <a:latin typeface="Verdana" pitchFamily="34" charset="0"/>
              </a:rPr>
              <a:t>faith alone</a:t>
            </a:r>
            <a:r>
              <a:rPr lang="en-US" dirty="0" smtClean="0">
                <a:latin typeface="Verdana" pitchFamily="34" charset="0"/>
              </a:rPr>
              <a:t>” and </a:t>
            </a:r>
            <a:r>
              <a:rPr lang="en-US" u="sng" dirty="0" smtClean="0">
                <a:latin typeface="Verdana" pitchFamily="34" charset="0"/>
              </a:rPr>
              <a:t>not</a:t>
            </a:r>
            <a:r>
              <a:rPr lang="en-US" dirty="0" smtClean="0">
                <a:latin typeface="Verdana" pitchFamily="34" charset="0"/>
              </a:rPr>
              <a:t> through good works or through purchasing indulgences.</a:t>
            </a:r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7" descr="martin_luther_by_lucas_cranach_der_a_lt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016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A Church Firestorm!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219200"/>
            <a:ext cx="56388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Luther’s ideas and copies of the 95 Theses spread quickly because of the invention of the </a:t>
            </a:r>
            <a:r>
              <a:rPr lang="en-US" b="1" dirty="0" smtClean="0">
                <a:latin typeface="Verdana" pitchFamily="34" charset="0"/>
              </a:rPr>
              <a:t>printing press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r>
              <a:rPr lang="en-US" dirty="0" smtClean="0">
                <a:latin typeface="Verdana" pitchFamily="34" charset="0"/>
              </a:rPr>
              <a:t>The Church and Emperor were furious!  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In 1521, Pope Leo X </a:t>
            </a:r>
            <a:r>
              <a:rPr lang="en-US" b="1" dirty="0" smtClean="0">
                <a:latin typeface="Verdana" pitchFamily="34" charset="0"/>
              </a:rPr>
              <a:t>excommunicated</a:t>
            </a:r>
            <a:r>
              <a:rPr lang="en-US" dirty="0" smtClean="0">
                <a:latin typeface="Verdana" pitchFamily="34" charset="0"/>
              </a:rPr>
              <a:t> Luther. 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Emperor Charles V declared Luther an outlaw making it a crime for anyone to give him food or shelter.   </a:t>
            </a:r>
          </a:p>
          <a:p>
            <a:pPr eaLnBrk="1" hangingPunct="1"/>
            <a:r>
              <a:rPr lang="en-US" dirty="0" smtClean="0">
                <a:latin typeface="Verdana" pitchFamily="34" charset="0"/>
              </a:rPr>
              <a:t>Still Luther continued…</a:t>
            </a:r>
          </a:p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Verdana" pitchFamily="34" charset="0"/>
            </a:endParaRPr>
          </a:p>
        </p:txBody>
      </p:sp>
      <p:sp>
        <p:nvSpPr>
          <p:cNvPr id="22532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3" name="Picture 7" descr="http://mysite.verizon.net/res1y70k/travelphotos/thesis%20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9073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1750</TotalTime>
  <Words>682</Words>
  <Application>Microsoft Office PowerPoint</Application>
  <PresentationFormat>On-screen Show (4:3)</PresentationFormat>
  <Paragraphs>78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Goudy Old Style</vt:lpstr>
      <vt:lpstr>Impact</vt:lpstr>
      <vt:lpstr>Rockwell</vt:lpstr>
      <vt:lpstr>Verdana</vt:lpstr>
      <vt:lpstr>Inkwell</vt:lpstr>
      <vt:lpstr>Photo Editor Photo</vt:lpstr>
      <vt:lpstr>The Printing Press</vt:lpstr>
      <vt:lpstr>The Northern Renaissance</vt:lpstr>
      <vt:lpstr>The Protestant Reformation</vt:lpstr>
      <vt:lpstr>Background to the Reformation</vt:lpstr>
      <vt:lpstr>Church Abuses</vt:lpstr>
      <vt:lpstr>Protestant Reformation</vt:lpstr>
      <vt:lpstr>95 Theses</vt:lpstr>
      <vt:lpstr>Luther’s Arguments in Theses</vt:lpstr>
      <vt:lpstr>A Church Firestorm!</vt:lpstr>
      <vt:lpstr>Luther’s Teachings</vt:lpstr>
      <vt:lpstr>Lutheranism Spreads</vt:lpstr>
      <vt:lpstr>Other Protestant Reformers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AlyssaMartin</dc:creator>
  <cp:lastModifiedBy>wwestbrook</cp:lastModifiedBy>
  <cp:revision>14</cp:revision>
  <dcterms:created xsi:type="dcterms:W3CDTF">2015-03-16T15:41:21Z</dcterms:created>
  <dcterms:modified xsi:type="dcterms:W3CDTF">2016-10-14T11:58:31Z</dcterms:modified>
</cp:coreProperties>
</file>