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9" r:id="rId4"/>
    <p:sldId id="257" r:id="rId5"/>
    <p:sldId id="258" r:id="rId6"/>
    <p:sldId id="260" r:id="rId7"/>
    <p:sldId id="261" r:id="rId8"/>
    <p:sldId id="262" r:id="rId9"/>
    <p:sldId id="265" r:id="rId10"/>
    <p:sldId id="264"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6C0D3-217C-46D6-808F-34A09C176E25}"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6C0D3-217C-46D6-808F-34A09C176E25}"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6C0D3-217C-46D6-808F-34A09C176E25}"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6C0D3-217C-46D6-808F-34A09C176E25}"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6C0D3-217C-46D6-808F-34A09C176E25}"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6C0D3-217C-46D6-808F-34A09C176E25}"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6C0D3-217C-46D6-808F-34A09C176E25}" type="datetimeFigureOut">
              <a:rPr lang="en-US" smtClean="0"/>
              <a:pPr/>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6C0D3-217C-46D6-808F-34A09C176E25}" type="datetimeFigureOut">
              <a:rPr lang="en-US" smtClean="0"/>
              <a:pPr/>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6C0D3-217C-46D6-808F-34A09C176E25}"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6C0D3-217C-46D6-808F-34A09C176E25}"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6C0D3-217C-46D6-808F-34A09C176E25}"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D9547-E68F-46BB-8DB4-439BF278F8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6C0D3-217C-46D6-808F-34A09C176E25}" type="datetimeFigureOut">
              <a:rPr lang="en-US" smtClean="0"/>
              <a:pPr/>
              <a:t>3/2/2016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D9547-E68F-46BB-8DB4-439BF278F8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the Church &amp;The Crusades</a:t>
            </a:r>
            <a:endParaRPr lang="en-US" dirty="0"/>
          </a:p>
        </p:txBody>
      </p:sp>
      <p:pic>
        <p:nvPicPr>
          <p:cNvPr id="4" name="Picture 3" descr="Crusades Siege of Jerusalem.jpg"/>
          <p:cNvPicPr>
            <a:picLocks noChangeAspect="1"/>
          </p:cNvPicPr>
          <p:nvPr/>
        </p:nvPicPr>
        <p:blipFill>
          <a:blip r:embed="rId2" cstate="print"/>
          <a:stretch>
            <a:fillRect/>
          </a:stretch>
        </p:blipFill>
        <p:spPr>
          <a:xfrm>
            <a:off x="2286000" y="1500187"/>
            <a:ext cx="5119688" cy="53578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ward I.jpg"/>
          <p:cNvPicPr>
            <a:picLocks noChangeAspect="1"/>
          </p:cNvPicPr>
          <p:nvPr/>
        </p:nvPicPr>
        <p:blipFill>
          <a:blip r:embed="rId2" cstate="print"/>
          <a:stretch>
            <a:fillRect/>
          </a:stretch>
        </p:blipFill>
        <p:spPr>
          <a:xfrm>
            <a:off x="7507550" y="3200400"/>
            <a:ext cx="1636450" cy="3200400"/>
          </a:xfrm>
          <a:prstGeom prst="rect">
            <a:avLst/>
          </a:prstGeom>
        </p:spPr>
      </p:pic>
      <p:sp>
        <p:nvSpPr>
          <p:cNvPr id="2" name="Title 1"/>
          <p:cNvSpPr>
            <a:spLocks noGrp="1"/>
          </p:cNvSpPr>
          <p:nvPr>
            <p:ph type="title"/>
          </p:nvPr>
        </p:nvSpPr>
        <p:spPr/>
        <p:txBody>
          <a:bodyPr/>
          <a:lstStyle/>
          <a:p>
            <a:r>
              <a:rPr lang="en-US" dirty="0" smtClean="0"/>
              <a:t>Effects of the Crusades</a:t>
            </a:r>
            <a:endParaRPr lang="en-US" dirty="0"/>
          </a:p>
        </p:txBody>
      </p:sp>
      <p:sp>
        <p:nvSpPr>
          <p:cNvPr id="3" name="TextBox 2"/>
          <p:cNvSpPr txBox="1"/>
          <p:nvPr/>
        </p:nvSpPr>
        <p:spPr>
          <a:xfrm>
            <a:off x="152400" y="1219200"/>
            <a:ext cx="8686800" cy="769441"/>
          </a:xfrm>
          <a:prstGeom prst="rect">
            <a:avLst/>
          </a:prstGeom>
          <a:noFill/>
        </p:spPr>
        <p:txBody>
          <a:bodyPr wrap="square" rtlCol="0">
            <a:spAutoFit/>
          </a:bodyPr>
          <a:lstStyle/>
          <a:p>
            <a:r>
              <a:rPr lang="en-US" sz="2200" dirty="0" smtClean="0"/>
              <a:t>The crusades were a great example of the forceful nature of the church during the Middle Ages.  It also had lasting effects on the World.  </a:t>
            </a:r>
            <a:endParaRPr lang="en-US" sz="2200" dirty="0"/>
          </a:p>
        </p:txBody>
      </p:sp>
      <p:sp>
        <p:nvSpPr>
          <p:cNvPr id="4" name="TextBox 3"/>
          <p:cNvSpPr txBox="1"/>
          <p:nvPr/>
        </p:nvSpPr>
        <p:spPr>
          <a:xfrm>
            <a:off x="152400" y="2057400"/>
            <a:ext cx="4724400" cy="769441"/>
          </a:xfrm>
          <a:prstGeom prst="rect">
            <a:avLst/>
          </a:prstGeom>
          <a:noFill/>
        </p:spPr>
        <p:txBody>
          <a:bodyPr wrap="square" rtlCol="0">
            <a:spAutoFit/>
          </a:bodyPr>
          <a:lstStyle/>
          <a:p>
            <a:r>
              <a:rPr lang="en-US" sz="2200" dirty="0" smtClean="0"/>
              <a:t>Merchants were able to expand their </a:t>
            </a:r>
            <a:r>
              <a:rPr lang="en-US" sz="2200" b="1" dirty="0" smtClean="0"/>
              <a:t>trade routes </a:t>
            </a:r>
            <a:r>
              <a:rPr lang="en-US" sz="2200" dirty="0" smtClean="0"/>
              <a:t>into Asia.</a:t>
            </a:r>
            <a:endParaRPr lang="en-US" sz="2200" dirty="0"/>
          </a:p>
        </p:txBody>
      </p:sp>
      <p:sp>
        <p:nvSpPr>
          <p:cNvPr id="5" name="TextBox 4"/>
          <p:cNvSpPr txBox="1"/>
          <p:nvPr/>
        </p:nvSpPr>
        <p:spPr>
          <a:xfrm>
            <a:off x="152400" y="2971800"/>
            <a:ext cx="5791200" cy="769441"/>
          </a:xfrm>
          <a:prstGeom prst="rect">
            <a:avLst/>
          </a:prstGeom>
          <a:noFill/>
        </p:spPr>
        <p:txBody>
          <a:bodyPr wrap="square" rtlCol="0">
            <a:spAutoFit/>
          </a:bodyPr>
          <a:lstStyle/>
          <a:p>
            <a:r>
              <a:rPr lang="en-US" sz="2200" dirty="0" smtClean="0"/>
              <a:t>The failure of the crusades weakened the power of the pope and </a:t>
            </a:r>
            <a:r>
              <a:rPr lang="en-US" sz="2200" b="1" dirty="0" smtClean="0"/>
              <a:t>increased the power of Kings</a:t>
            </a:r>
            <a:r>
              <a:rPr lang="en-US" sz="2200" dirty="0" smtClean="0"/>
              <a:t>.  </a:t>
            </a:r>
            <a:endParaRPr lang="en-US" sz="2200" dirty="0"/>
          </a:p>
        </p:txBody>
      </p:sp>
      <p:sp>
        <p:nvSpPr>
          <p:cNvPr id="6" name="TextBox 5"/>
          <p:cNvSpPr txBox="1"/>
          <p:nvPr/>
        </p:nvSpPr>
        <p:spPr>
          <a:xfrm>
            <a:off x="152400" y="4057233"/>
            <a:ext cx="5943600" cy="2585323"/>
          </a:xfrm>
          <a:prstGeom prst="rect">
            <a:avLst/>
          </a:prstGeom>
          <a:noFill/>
        </p:spPr>
        <p:txBody>
          <a:bodyPr wrap="square" rtlCol="0">
            <a:spAutoFit/>
          </a:bodyPr>
          <a:lstStyle/>
          <a:p>
            <a:r>
              <a:rPr lang="en-US" sz="2200" dirty="0" smtClean="0"/>
              <a:t>For Muslims, the intolerance and prejudice displayed during the Crusades left behind a </a:t>
            </a:r>
            <a:r>
              <a:rPr lang="en-US" sz="2200" b="1" dirty="0" smtClean="0"/>
              <a:t>legacy of bitterness and hatred</a:t>
            </a:r>
            <a:r>
              <a:rPr lang="en-US" sz="2200" dirty="0" smtClean="0"/>
              <a:t>.  This legacy continues today.  </a:t>
            </a:r>
          </a:p>
          <a:p>
            <a:endParaRPr lang="en-US" sz="800" dirty="0" smtClean="0"/>
          </a:p>
          <a:p>
            <a:r>
              <a:rPr lang="en-US" sz="2200" dirty="0" smtClean="0"/>
              <a:t>In addition, relationships between Muslims, Jews, and Christians </a:t>
            </a:r>
            <a:r>
              <a:rPr lang="en-US" sz="2200" b="1" dirty="0" smtClean="0"/>
              <a:t>worsened</a:t>
            </a:r>
            <a:r>
              <a:rPr lang="en-US" sz="2200" dirty="0" smtClean="0"/>
              <a:t> as a result of the Crusades.</a:t>
            </a:r>
            <a:endParaRPr lang="en-US" sz="2200" dirty="0"/>
          </a:p>
        </p:txBody>
      </p:sp>
      <p:pic>
        <p:nvPicPr>
          <p:cNvPr id="8" name="Picture 7" descr="Money Lenders.jpg"/>
          <p:cNvPicPr>
            <a:picLocks noChangeAspect="1"/>
          </p:cNvPicPr>
          <p:nvPr/>
        </p:nvPicPr>
        <p:blipFill>
          <a:blip r:embed="rId3" cstate="print"/>
          <a:stretch>
            <a:fillRect/>
          </a:stretch>
        </p:blipFill>
        <p:spPr>
          <a:xfrm>
            <a:off x="6477000" y="2057400"/>
            <a:ext cx="2514600" cy="1940400"/>
          </a:xfrm>
          <a:prstGeom prst="rect">
            <a:avLst/>
          </a:prstGeom>
        </p:spPr>
      </p:pic>
      <p:pic>
        <p:nvPicPr>
          <p:cNvPr id="7" name="Picture 6" descr="Islamic Art.jpg"/>
          <p:cNvPicPr>
            <a:picLocks noChangeAspect="1"/>
          </p:cNvPicPr>
          <p:nvPr/>
        </p:nvPicPr>
        <p:blipFill>
          <a:blip r:embed="rId4" cstate="print"/>
          <a:stretch>
            <a:fillRect/>
          </a:stretch>
        </p:blipFill>
        <p:spPr>
          <a:xfrm>
            <a:off x="6019800" y="3276600"/>
            <a:ext cx="1828800" cy="26894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Crusades Timeline</a:t>
            </a:r>
            <a:endParaRPr lang="en-US" dirty="0"/>
          </a:p>
        </p:txBody>
      </p:sp>
      <p:sp>
        <p:nvSpPr>
          <p:cNvPr id="3" name="TextBox 2"/>
          <p:cNvSpPr txBox="1"/>
          <p:nvPr/>
        </p:nvSpPr>
        <p:spPr>
          <a:xfrm>
            <a:off x="228600" y="838200"/>
            <a:ext cx="8686800" cy="430887"/>
          </a:xfrm>
          <a:prstGeom prst="rect">
            <a:avLst/>
          </a:prstGeom>
          <a:noFill/>
        </p:spPr>
        <p:txBody>
          <a:bodyPr wrap="square" rtlCol="0">
            <a:spAutoFit/>
          </a:bodyPr>
          <a:lstStyle/>
          <a:p>
            <a:r>
              <a:rPr lang="en-US" sz="2200" dirty="0" smtClean="0"/>
              <a:t>You and your partner, will be creating a timeline of the crusades.  </a:t>
            </a:r>
            <a:endParaRPr lang="en-US" sz="2200" dirty="0"/>
          </a:p>
        </p:txBody>
      </p:sp>
      <p:sp>
        <p:nvSpPr>
          <p:cNvPr id="4" name="TextBox 3"/>
          <p:cNvSpPr txBox="1"/>
          <p:nvPr/>
        </p:nvSpPr>
        <p:spPr>
          <a:xfrm>
            <a:off x="152400" y="1295400"/>
            <a:ext cx="8991600" cy="769441"/>
          </a:xfrm>
          <a:prstGeom prst="rect">
            <a:avLst/>
          </a:prstGeom>
          <a:noFill/>
        </p:spPr>
        <p:txBody>
          <a:bodyPr wrap="square" rtlCol="0">
            <a:spAutoFit/>
          </a:bodyPr>
          <a:lstStyle/>
          <a:p>
            <a:r>
              <a:rPr lang="en-US" sz="2200" b="1" dirty="0" smtClean="0"/>
              <a:t>Step One</a:t>
            </a:r>
            <a:r>
              <a:rPr lang="en-US" sz="2200" dirty="0" smtClean="0"/>
              <a:t>:  Read and Highlight “The Crusades” Handout.  You and your partner must read the handout together taking turns reading each paragraph.    </a:t>
            </a:r>
            <a:endParaRPr lang="en-US" sz="2200" dirty="0"/>
          </a:p>
        </p:txBody>
      </p:sp>
      <p:sp>
        <p:nvSpPr>
          <p:cNvPr id="5" name="TextBox 4"/>
          <p:cNvSpPr txBox="1"/>
          <p:nvPr/>
        </p:nvSpPr>
        <p:spPr>
          <a:xfrm>
            <a:off x="152400" y="2133600"/>
            <a:ext cx="8686800" cy="769441"/>
          </a:xfrm>
          <a:prstGeom prst="rect">
            <a:avLst/>
          </a:prstGeom>
          <a:noFill/>
        </p:spPr>
        <p:txBody>
          <a:bodyPr wrap="square" rtlCol="0">
            <a:spAutoFit/>
          </a:bodyPr>
          <a:lstStyle/>
          <a:p>
            <a:r>
              <a:rPr lang="en-US" sz="2200" b="1" dirty="0" smtClean="0"/>
              <a:t>Step Two:  This is a collaborative effort! </a:t>
            </a:r>
            <a:r>
              <a:rPr lang="en-US" sz="2200" dirty="0" smtClean="0"/>
              <a:t>Each partner will be responsible for work. You must split the events between the two of you!</a:t>
            </a:r>
          </a:p>
        </p:txBody>
      </p:sp>
      <p:sp>
        <p:nvSpPr>
          <p:cNvPr id="7" name="Rectangle 6"/>
          <p:cNvSpPr/>
          <p:nvPr/>
        </p:nvSpPr>
        <p:spPr>
          <a:xfrm>
            <a:off x="152400" y="2895600"/>
            <a:ext cx="8458200" cy="769441"/>
          </a:xfrm>
          <a:prstGeom prst="rect">
            <a:avLst/>
          </a:prstGeom>
        </p:spPr>
        <p:txBody>
          <a:bodyPr wrap="square">
            <a:spAutoFit/>
          </a:bodyPr>
          <a:lstStyle/>
          <a:p>
            <a:r>
              <a:rPr lang="en-US" sz="2200" b="1" dirty="0" smtClean="0"/>
              <a:t>Step Three:  </a:t>
            </a:r>
            <a:r>
              <a:rPr lang="en-US" sz="2200" dirty="0" smtClean="0"/>
              <a:t>Make a timeline of the crusades! You may use your book for extra information. </a:t>
            </a:r>
            <a:endParaRPr lang="en-US" sz="2200" dirty="0"/>
          </a:p>
        </p:txBody>
      </p:sp>
      <p:sp>
        <p:nvSpPr>
          <p:cNvPr id="8" name="TextBox 7"/>
          <p:cNvSpPr txBox="1"/>
          <p:nvPr/>
        </p:nvSpPr>
        <p:spPr>
          <a:xfrm>
            <a:off x="228600" y="5750004"/>
            <a:ext cx="8915400" cy="1107996"/>
          </a:xfrm>
          <a:prstGeom prst="rect">
            <a:avLst/>
          </a:prstGeom>
          <a:noFill/>
        </p:spPr>
        <p:txBody>
          <a:bodyPr wrap="square" rtlCol="0">
            <a:spAutoFit/>
          </a:bodyPr>
          <a:lstStyle/>
          <a:p>
            <a:r>
              <a:rPr lang="en-US" sz="2200" b="1" dirty="0" smtClean="0"/>
              <a:t>Events you MUST include:  2</a:t>
            </a:r>
            <a:r>
              <a:rPr lang="en-US" sz="2200" b="1" baseline="30000" dirty="0" smtClean="0"/>
              <a:t>nd</a:t>
            </a:r>
            <a:r>
              <a:rPr lang="en-US" sz="2200" b="1" dirty="0" smtClean="0"/>
              <a:t> crusade, Seljuk Turks invade Constantinople, Council of Clermont, 3</a:t>
            </a:r>
            <a:r>
              <a:rPr lang="en-US" sz="2200" b="1" baseline="30000" dirty="0" smtClean="0"/>
              <a:t>rd</a:t>
            </a:r>
            <a:r>
              <a:rPr lang="en-US" sz="2200" b="1" dirty="0" smtClean="0"/>
              <a:t> Crusade, 1</a:t>
            </a:r>
            <a:r>
              <a:rPr lang="en-US" sz="2200" b="1" baseline="30000" dirty="0" smtClean="0"/>
              <a:t>st</a:t>
            </a:r>
            <a:r>
              <a:rPr lang="en-US" sz="2200" b="1" dirty="0" smtClean="0"/>
              <a:t> Crusade, Reconquista, Children’s Crusade, and Inquisition.</a:t>
            </a:r>
            <a:endParaRPr lang="en-US" sz="2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914400"/>
            <a:ext cx="8556349" cy="5410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Power at its Height</a:t>
            </a:r>
            <a:endParaRPr lang="en-US" dirty="0"/>
          </a:p>
        </p:txBody>
      </p:sp>
      <p:sp>
        <p:nvSpPr>
          <p:cNvPr id="3" name="TextBox 2"/>
          <p:cNvSpPr txBox="1"/>
          <p:nvPr/>
        </p:nvSpPr>
        <p:spPr>
          <a:xfrm>
            <a:off x="152400" y="1219200"/>
            <a:ext cx="6400800" cy="1107996"/>
          </a:xfrm>
          <a:prstGeom prst="rect">
            <a:avLst/>
          </a:prstGeom>
          <a:noFill/>
        </p:spPr>
        <p:txBody>
          <a:bodyPr wrap="square" rtlCol="0">
            <a:spAutoFit/>
          </a:bodyPr>
          <a:lstStyle/>
          <a:p>
            <a:r>
              <a:rPr lang="en-US" sz="2200" dirty="0" smtClean="0"/>
              <a:t>In the 1200s, the Church reached the peak of its power.  Two pope’s significantly increased the power of the church.  </a:t>
            </a:r>
            <a:endParaRPr lang="en-US" sz="2200" dirty="0"/>
          </a:p>
        </p:txBody>
      </p:sp>
      <p:sp>
        <p:nvSpPr>
          <p:cNvPr id="4" name="TextBox 3"/>
          <p:cNvSpPr txBox="1"/>
          <p:nvPr/>
        </p:nvSpPr>
        <p:spPr>
          <a:xfrm>
            <a:off x="228600" y="2362200"/>
            <a:ext cx="6096000" cy="1569660"/>
          </a:xfrm>
          <a:prstGeom prst="rect">
            <a:avLst/>
          </a:prstGeom>
          <a:noFill/>
        </p:spPr>
        <p:txBody>
          <a:bodyPr wrap="square" rtlCol="0">
            <a:spAutoFit/>
          </a:bodyPr>
          <a:lstStyle/>
          <a:p>
            <a:r>
              <a:rPr lang="en-US" sz="2200" b="1" dirty="0" smtClean="0"/>
              <a:t>#1  Pope Innocent III established Papal Supremacy  </a:t>
            </a:r>
          </a:p>
          <a:p>
            <a:endParaRPr lang="en-US" sz="800" dirty="0" smtClean="0"/>
          </a:p>
          <a:p>
            <a:r>
              <a:rPr lang="en-US" sz="2200" dirty="0" smtClean="0"/>
              <a:t>He exercised his power over the King John of England when he excommunicated the King and placed his kingdom under Interdict.  </a:t>
            </a:r>
            <a:endParaRPr lang="en-US" sz="2200" dirty="0"/>
          </a:p>
        </p:txBody>
      </p:sp>
      <p:sp>
        <p:nvSpPr>
          <p:cNvPr id="5" name="TextBox 4"/>
          <p:cNvSpPr txBox="1"/>
          <p:nvPr/>
        </p:nvSpPr>
        <p:spPr>
          <a:xfrm>
            <a:off x="2209800" y="3962400"/>
            <a:ext cx="6629400" cy="1908215"/>
          </a:xfrm>
          <a:prstGeom prst="rect">
            <a:avLst/>
          </a:prstGeom>
          <a:noFill/>
        </p:spPr>
        <p:txBody>
          <a:bodyPr wrap="square" rtlCol="0">
            <a:spAutoFit/>
          </a:bodyPr>
          <a:lstStyle/>
          <a:p>
            <a:r>
              <a:rPr lang="en-US" sz="2200" b="1" dirty="0" smtClean="0"/>
              <a:t>#2 Gregory VII claimed the right to overthrow kings and Emperors</a:t>
            </a:r>
          </a:p>
          <a:p>
            <a:endParaRPr lang="en-US" sz="800" b="1" dirty="0" smtClean="0"/>
          </a:p>
          <a:p>
            <a:r>
              <a:rPr lang="en-US" sz="2200" dirty="0" smtClean="0"/>
              <a:t>Gregory tried to crown a new emperor when he got into a disagreement with the king of the Holy Roman Emperor.  </a:t>
            </a:r>
            <a:endParaRPr lang="en-US" sz="2200" dirty="0"/>
          </a:p>
        </p:txBody>
      </p:sp>
      <p:sp>
        <p:nvSpPr>
          <p:cNvPr id="6" name="TextBox 5"/>
          <p:cNvSpPr txBox="1"/>
          <p:nvPr/>
        </p:nvSpPr>
        <p:spPr>
          <a:xfrm>
            <a:off x="228600" y="5943600"/>
            <a:ext cx="8686800" cy="769441"/>
          </a:xfrm>
          <a:prstGeom prst="rect">
            <a:avLst/>
          </a:prstGeom>
          <a:noFill/>
        </p:spPr>
        <p:txBody>
          <a:bodyPr wrap="square" rtlCol="0">
            <a:spAutoFit/>
          </a:bodyPr>
          <a:lstStyle/>
          <a:p>
            <a:r>
              <a:rPr lang="en-US" sz="2200" dirty="0" smtClean="0"/>
              <a:t>As the church </a:t>
            </a:r>
            <a:r>
              <a:rPr lang="en-US" sz="2200" b="1" dirty="0" smtClean="0"/>
              <a:t>expanded</a:t>
            </a:r>
            <a:r>
              <a:rPr lang="en-US" sz="2200" dirty="0" smtClean="0"/>
              <a:t> its power, it came into direct conflict with the kings and emperors of Europe. </a:t>
            </a:r>
            <a:endParaRPr lang="en-US" sz="2200" dirty="0"/>
          </a:p>
        </p:txBody>
      </p:sp>
      <p:pic>
        <p:nvPicPr>
          <p:cNvPr id="7" name="Picture 6" descr="Papal Supremacy.bmp"/>
          <p:cNvPicPr>
            <a:picLocks noChangeAspect="1"/>
          </p:cNvPicPr>
          <p:nvPr/>
        </p:nvPicPr>
        <p:blipFill>
          <a:blip r:embed="rId2" cstate="print"/>
          <a:stretch>
            <a:fillRect/>
          </a:stretch>
        </p:blipFill>
        <p:spPr>
          <a:xfrm>
            <a:off x="6781800" y="1219200"/>
            <a:ext cx="1981200" cy="2641600"/>
          </a:xfrm>
          <a:prstGeom prst="rect">
            <a:avLst/>
          </a:prstGeom>
        </p:spPr>
      </p:pic>
      <p:pic>
        <p:nvPicPr>
          <p:cNvPr id="8" name="Picture 7" descr="Excommunication.jpg"/>
          <p:cNvPicPr>
            <a:picLocks noChangeAspect="1"/>
          </p:cNvPicPr>
          <p:nvPr/>
        </p:nvPicPr>
        <p:blipFill>
          <a:blip r:embed="rId3" cstate="print"/>
          <a:stretch>
            <a:fillRect/>
          </a:stretch>
        </p:blipFill>
        <p:spPr>
          <a:xfrm>
            <a:off x="228600" y="4038600"/>
            <a:ext cx="1905000" cy="19494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The Holy Roman Empire</a:t>
            </a:r>
            <a:endParaRPr lang="en-US" dirty="0"/>
          </a:p>
        </p:txBody>
      </p:sp>
      <p:sp>
        <p:nvSpPr>
          <p:cNvPr id="5" name="TextBox 4"/>
          <p:cNvSpPr txBox="1"/>
          <p:nvPr/>
        </p:nvSpPr>
        <p:spPr>
          <a:xfrm>
            <a:off x="152400" y="990600"/>
            <a:ext cx="8763000" cy="769441"/>
          </a:xfrm>
          <a:prstGeom prst="rect">
            <a:avLst/>
          </a:prstGeom>
          <a:noFill/>
        </p:spPr>
        <p:txBody>
          <a:bodyPr wrap="square" rtlCol="0">
            <a:spAutoFit/>
          </a:bodyPr>
          <a:lstStyle/>
          <a:p>
            <a:r>
              <a:rPr lang="en-US" sz="2200" dirty="0" smtClean="0"/>
              <a:t>The first power struggle unfolded in the Holy Roman Empire between the Emperors and the Pope.  </a:t>
            </a:r>
            <a:endParaRPr lang="en-US" sz="2200" dirty="0"/>
          </a:p>
        </p:txBody>
      </p:sp>
      <p:sp>
        <p:nvSpPr>
          <p:cNvPr id="6" name="TextBox 5"/>
          <p:cNvSpPr txBox="1"/>
          <p:nvPr/>
        </p:nvSpPr>
        <p:spPr>
          <a:xfrm>
            <a:off x="152400" y="1828800"/>
            <a:ext cx="5943600" cy="1785104"/>
          </a:xfrm>
          <a:prstGeom prst="rect">
            <a:avLst/>
          </a:prstGeom>
          <a:noFill/>
        </p:spPr>
        <p:txBody>
          <a:bodyPr wrap="square" rtlCol="0">
            <a:spAutoFit/>
          </a:bodyPr>
          <a:lstStyle/>
          <a:p>
            <a:r>
              <a:rPr lang="en-US" sz="2200" b="1" dirty="0" smtClean="0"/>
              <a:t>Otto the Great </a:t>
            </a:r>
            <a:r>
              <a:rPr lang="en-US" sz="2200" dirty="0" smtClean="0"/>
              <a:t>was a great ruler of medieval Germany.  He formed a close alliance with the church to increase his power.  In 962, the pope rewarded Otto by crowning him Emperor of the </a:t>
            </a:r>
            <a:r>
              <a:rPr lang="en-US" sz="2200" b="1" dirty="0" smtClean="0"/>
              <a:t>Holy Roman Empire</a:t>
            </a:r>
            <a:r>
              <a:rPr lang="en-US" sz="2200" dirty="0" smtClean="0"/>
              <a:t>.</a:t>
            </a:r>
            <a:endParaRPr lang="en-US" sz="2200" dirty="0"/>
          </a:p>
        </p:txBody>
      </p:sp>
      <p:sp>
        <p:nvSpPr>
          <p:cNvPr id="9" name="TextBox 8"/>
          <p:cNvSpPr txBox="1"/>
          <p:nvPr/>
        </p:nvSpPr>
        <p:spPr>
          <a:xfrm>
            <a:off x="2362200" y="4419600"/>
            <a:ext cx="6477000" cy="2246769"/>
          </a:xfrm>
          <a:prstGeom prst="rect">
            <a:avLst/>
          </a:prstGeom>
          <a:noFill/>
        </p:spPr>
        <p:txBody>
          <a:bodyPr wrap="square" rtlCol="0">
            <a:spAutoFit/>
          </a:bodyPr>
          <a:lstStyle/>
          <a:p>
            <a:r>
              <a:rPr lang="en-US" sz="2200" dirty="0" smtClean="0"/>
              <a:t>The Holy Roman Emperors  wanted the power to decide who would become bishops within their kingdoms.  This was called </a:t>
            </a:r>
            <a:r>
              <a:rPr lang="en-US" sz="2200" b="1" dirty="0" smtClean="0"/>
              <a:t>Lay investiture</a:t>
            </a:r>
            <a:r>
              <a:rPr lang="en-US" sz="2200" dirty="0" smtClean="0"/>
              <a:t>.</a:t>
            </a:r>
          </a:p>
          <a:p>
            <a:endParaRPr lang="en-US" sz="800" dirty="0" smtClean="0"/>
          </a:p>
          <a:p>
            <a:r>
              <a:rPr lang="en-US" sz="2200" dirty="0" smtClean="0"/>
              <a:t>Under this practice, emperors “invested” or presented a bishop with the ring and a staff that symbolized their office.  </a:t>
            </a:r>
            <a:endParaRPr lang="en-US" sz="2200" dirty="0"/>
          </a:p>
        </p:txBody>
      </p:sp>
      <p:pic>
        <p:nvPicPr>
          <p:cNvPr id="7" name="Picture 6" descr="Otto the Great.jpg"/>
          <p:cNvPicPr>
            <a:picLocks noChangeAspect="1"/>
          </p:cNvPicPr>
          <p:nvPr/>
        </p:nvPicPr>
        <p:blipFill>
          <a:blip r:embed="rId2" cstate="print"/>
          <a:stretch>
            <a:fillRect/>
          </a:stretch>
        </p:blipFill>
        <p:spPr>
          <a:xfrm>
            <a:off x="5867400" y="1524000"/>
            <a:ext cx="2536325" cy="2833172"/>
          </a:xfrm>
          <a:prstGeom prst="rect">
            <a:avLst/>
          </a:prstGeom>
        </p:spPr>
      </p:pic>
      <p:pic>
        <p:nvPicPr>
          <p:cNvPr id="8" name="Picture 7" descr="Lay Investiture.jpg"/>
          <p:cNvPicPr>
            <a:picLocks noChangeAspect="1"/>
          </p:cNvPicPr>
          <p:nvPr/>
        </p:nvPicPr>
        <p:blipFill>
          <a:blip r:embed="rId3" cstate="print"/>
          <a:stretch>
            <a:fillRect/>
          </a:stretch>
        </p:blipFill>
        <p:spPr>
          <a:xfrm>
            <a:off x="228600" y="4114800"/>
            <a:ext cx="1971675" cy="2324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Emperor vs. Pope</a:t>
            </a:r>
            <a:endParaRPr lang="en-US" dirty="0"/>
          </a:p>
        </p:txBody>
      </p:sp>
      <p:sp>
        <p:nvSpPr>
          <p:cNvPr id="6" name="TextBox 5"/>
          <p:cNvSpPr txBox="1"/>
          <p:nvPr/>
        </p:nvSpPr>
        <p:spPr>
          <a:xfrm>
            <a:off x="152400" y="990600"/>
            <a:ext cx="8686800" cy="1569660"/>
          </a:xfrm>
          <a:prstGeom prst="rect">
            <a:avLst/>
          </a:prstGeom>
          <a:noFill/>
        </p:spPr>
        <p:txBody>
          <a:bodyPr wrap="square" rtlCol="0">
            <a:spAutoFit/>
          </a:bodyPr>
          <a:lstStyle/>
          <a:p>
            <a:r>
              <a:rPr lang="en-US" sz="2200" dirty="0" smtClean="0"/>
              <a:t>Pope </a:t>
            </a:r>
            <a:r>
              <a:rPr lang="en-US" sz="2200" b="1" dirty="0" smtClean="0"/>
              <a:t>Gregory VII banned </a:t>
            </a:r>
            <a:r>
              <a:rPr lang="en-US" sz="2200" dirty="0" smtClean="0"/>
              <a:t>lay investiture in 1075.  This prevented any German Emperors from appointing church officials.   This angered the German Emperor, </a:t>
            </a:r>
            <a:r>
              <a:rPr lang="en-US" sz="2200" b="1" dirty="0" smtClean="0"/>
              <a:t>Henry IV</a:t>
            </a:r>
            <a:r>
              <a:rPr lang="en-US" sz="2200" dirty="0" smtClean="0"/>
              <a:t>, and he ordered that the pope step down from the papacy.</a:t>
            </a:r>
          </a:p>
          <a:p>
            <a:endParaRPr lang="en-US" sz="800" dirty="0"/>
          </a:p>
        </p:txBody>
      </p:sp>
      <p:sp>
        <p:nvSpPr>
          <p:cNvPr id="5" name="Rectangle 4"/>
          <p:cNvSpPr/>
          <p:nvPr/>
        </p:nvSpPr>
        <p:spPr>
          <a:xfrm>
            <a:off x="228600" y="2514600"/>
            <a:ext cx="5257800" cy="1446550"/>
          </a:xfrm>
          <a:prstGeom prst="rect">
            <a:avLst/>
          </a:prstGeom>
        </p:spPr>
        <p:txBody>
          <a:bodyPr wrap="square">
            <a:spAutoFit/>
          </a:bodyPr>
          <a:lstStyle/>
          <a:p>
            <a:r>
              <a:rPr lang="en-US" sz="2200" dirty="0" smtClean="0"/>
              <a:t>Pope Gregory did not listen and instead ordered that Gregory be </a:t>
            </a:r>
            <a:r>
              <a:rPr lang="en-US" sz="2200" b="1" dirty="0" smtClean="0"/>
              <a:t>excommunicated</a:t>
            </a:r>
            <a:r>
              <a:rPr lang="en-US" sz="2200" dirty="0" smtClean="0"/>
              <a:t>.</a:t>
            </a:r>
            <a:endParaRPr lang="en-US" sz="800" dirty="0" smtClean="0"/>
          </a:p>
          <a:p>
            <a:r>
              <a:rPr lang="en-US" sz="2200" dirty="0" smtClean="0"/>
              <a:t>Henry had no choice and had to beg for the pope’s forgiveness.</a:t>
            </a:r>
            <a:endParaRPr lang="en-US" sz="2200" dirty="0"/>
          </a:p>
        </p:txBody>
      </p:sp>
      <p:sp>
        <p:nvSpPr>
          <p:cNvPr id="7" name="TextBox 6"/>
          <p:cNvSpPr txBox="1"/>
          <p:nvPr/>
        </p:nvSpPr>
        <p:spPr>
          <a:xfrm>
            <a:off x="228600" y="4038600"/>
            <a:ext cx="5562600" cy="1446550"/>
          </a:xfrm>
          <a:prstGeom prst="rect">
            <a:avLst/>
          </a:prstGeom>
          <a:noFill/>
        </p:spPr>
        <p:txBody>
          <a:bodyPr wrap="square" rtlCol="0">
            <a:spAutoFit/>
          </a:bodyPr>
          <a:lstStyle/>
          <a:p>
            <a:r>
              <a:rPr lang="en-US" sz="2200" dirty="0" smtClean="0"/>
              <a:t>Henry IV waited in the snow for 3 full days before Pope Gregory finally ended his excommunication.  The pope had humiliated the King.</a:t>
            </a:r>
            <a:endParaRPr lang="en-US" sz="2200" dirty="0"/>
          </a:p>
        </p:txBody>
      </p:sp>
      <p:sp>
        <p:nvSpPr>
          <p:cNvPr id="8" name="TextBox 7"/>
          <p:cNvSpPr txBox="1"/>
          <p:nvPr/>
        </p:nvSpPr>
        <p:spPr>
          <a:xfrm>
            <a:off x="152400" y="5486400"/>
            <a:ext cx="8839200" cy="1446550"/>
          </a:xfrm>
          <a:prstGeom prst="rect">
            <a:avLst/>
          </a:prstGeom>
          <a:noFill/>
        </p:spPr>
        <p:txBody>
          <a:bodyPr wrap="square" rtlCol="0">
            <a:spAutoFit/>
          </a:bodyPr>
          <a:lstStyle/>
          <a:p>
            <a:r>
              <a:rPr lang="en-US" sz="2200" dirty="0" smtClean="0"/>
              <a:t>In 1122 the church and kings reached a compromise known as the </a:t>
            </a:r>
            <a:r>
              <a:rPr lang="en-US" sz="2200" b="1" dirty="0" smtClean="0"/>
              <a:t>Concordat of Worms. </a:t>
            </a:r>
            <a:r>
              <a:rPr lang="en-US" sz="2200" dirty="0" smtClean="0"/>
              <a:t>It stated that only the church could appoint a bishop, but the king could veto the appointment. </a:t>
            </a:r>
          </a:p>
          <a:p>
            <a:endParaRPr lang="en-US" sz="2200" b="1" dirty="0" smtClean="0"/>
          </a:p>
        </p:txBody>
      </p:sp>
      <p:pic>
        <p:nvPicPr>
          <p:cNvPr id="9" name="Picture 8" descr="Investiture Controversy.jpg"/>
          <p:cNvPicPr>
            <a:picLocks noChangeAspect="1"/>
          </p:cNvPicPr>
          <p:nvPr/>
        </p:nvPicPr>
        <p:blipFill>
          <a:blip r:embed="rId2" cstate="print"/>
          <a:stretch>
            <a:fillRect/>
          </a:stretch>
        </p:blipFill>
        <p:spPr>
          <a:xfrm>
            <a:off x="5410200" y="2286000"/>
            <a:ext cx="3541776" cy="32794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in Constantinople</a:t>
            </a:r>
            <a:endParaRPr lang="en-US" dirty="0"/>
          </a:p>
        </p:txBody>
      </p:sp>
      <p:sp>
        <p:nvSpPr>
          <p:cNvPr id="4" name="TextBox 3"/>
          <p:cNvSpPr txBox="1"/>
          <p:nvPr/>
        </p:nvSpPr>
        <p:spPr>
          <a:xfrm>
            <a:off x="152400" y="1295400"/>
            <a:ext cx="8763000" cy="1446550"/>
          </a:xfrm>
          <a:prstGeom prst="rect">
            <a:avLst/>
          </a:prstGeom>
          <a:noFill/>
        </p:spPr>
        <p:txBody>
          <a:bodyPr wrap="square" rtlCol="0">
            <a:spAutoFit/>
          </a:bodyPr>
          <a:lstStyle/>
          <a:p>
            <a:r>
              <a:rPr lang="en-US" sz="2200" dirty="0" smtClean="0"/>
              <a:t>In the 1050s, the Muslim Seljuk Turks invaded the Byzantine Empire.  By 1071, the Seljuks had overran most Byzantine lands and had taken control of the </a:t>
            </a:r>
            <a:r>
              <a:rPr lang="en-US" sz="2200" b="1" dirty="0" smtClean="0"/>
              <a:t>Holy Land</a:t>
            </a:r>
            <a:r>
              <a:rPr lang="en-US" sz="2200" dirty="0" smtClean="0"/>
              <a:t>. </a:t>
            </a:r>
          </a:p>
          <a:p>
            <a:endParaRPr lang="en-US" sz="2200" dirty="0" smtClean="0"/>
          </a:p>
        </p:txBody>
      </p:sp>
      <p:sp>
        <p:nvSpPr>
          <p:cNvPr id="5" name="Rectangle 4"/>
          <p:cNvSpPr/>
          <p:nvPr/>
        </p:nvSpPr>
        <p:spPr>
          <a:xfrm>
            <a:off x="228600" y="2514600"/>
            <a:ext cx="4572000" cy="1107996"/>
          </a:xfrm>
          <a:prstGeom prst="rect">
            <a:avLst/>
          </a:prstGeom>
        </p:spPr>
        <p:txBody>
          <a:bodyPr>
            <a:spAutoFit/>
          </a:bodyPr>
          <a:lstStyle/>
          <a:p>
            <a:r>
              <a:rPr lang="en-US" sz="2200" b="1" dirty="0" smtClean="0"/>
              <a:t>Holy Land </a:t>
            </a:r>
            <a:r>
              <a:rPr lang="en-US" sz="2200" dirty="0" smtClean="0"/>
              <a:t>= Jerusalem and other places in Palestine that Christians believe Jesus lived and preached.     </a:t>
            </a:r>
            <a:endParaRPr lang="en-US" sz="2200" dirty="0"/>
          </a:p>
        </p:txBody>
      </p:sp>
      <p:sp>
        <p:nvSpPr>
          <p:cNvPr id="6" name="TextBox 5"/>
          <p:cNvSpPr txBox="1"/>
          <p:nvPr/>
        </p:nvSpPr>
        <p:spPr>
          <a:xfrm>
            <a:off x="228600" y="3733800"/>
            <a:ext cx="4419600" cy="1107996"/>
          </a:xfrm>
          <a:prstGeom prst="rect">
            <a:avLst/>
          </a:prstGeom>
          <a:noFill/>
        </p:spPr>
        <p:txBody>
          <a:bodyPr wrap="square" rtlCol="0">
            <a:spAutoFit/>
          </a:bodyPr>
          <a:lstStyle/>
          <a:p>
            <a:r>
              <a:rPr lang="en-US" sz="2200" dirty="0" smtClean="0"/>
              <a:t>Because the Seljuk Turks controlled the Holy Lands, Christians could not take a pilgrimage to the Holy Land.  </a:t>
            </a:r>
            <a:endParaRPr lang="en-US" sz="2200" dirty="0"/>
          </a:p>
        </p:txBody>
      </p:sp>
      <p:sp>
        <p:nvSpPr>
          <p:cNvPr id="7" name="TextBox 6"/>
          <p:cNvSpPr txBox="1"/>
          <p:nvPr/>
        </p:nvSpPr>
        <p:spPr>
          <a:xfrm>
            <a:off x="304800" y="5486400"/>
            <a:ext cx="8610600" cy="1107996"/>
          </a:xfrm>
          <a:prstGeom prst="rect">
            <a:avLst/>
          </a:prstGeom>
          <a:noFill/>
        </p:spPr>
        <p:txBody>
          <a:bodyPr wrap="square" rtlCol="0">
            <a:spAutoFit/>
          </a:bodyPr>
          <a:lstStyle/>
          <a:p>
            <a:r>
              <a:rPr lang="en-US" sz="2200" dirty="0" smtClean="0"/>
              <a:t>The Byzantine </a:t>
            </a:r>
            <a:r>
              <a:rPr lang="en-US" sz="2200" b="1" dirty="0" smtClean="0"/>
              <a:t>Emperor Alexius I </a:t>
            </a:r>
            <a:r>
              <a:rPr lang="en-US" sz="2200" dirty="0" smtClean="0"/>
              <a:t>sent an urgent message to </a:t>
            </a:r>
            <a:r>
              <a:rPr lang="en-US" sz="2200" b="1" dirty="0" smtClean="0"/>
              <a:t>Pope Urban II</a:t>
            </a:r>
            <a:r>
              <a:rPr lang="en-US" sz="2200" dirty="0" smtClean="0"/>
              <a:t>.  He requested that Christian knights be sent to help him fight the Turks.  The Pope agreed.  </a:t>
            </a:r>
            <a:endParaRPr lang="en-US" sz="2200" dirty="0"/>
          </a:p>
        </p:txBody>
      </p:sp>
      <p:pic>
        <p:nvPicPr>
          <p:cNvPr id="8" name="Picture 7" descr="Capture of COnstantinople.jpg"/>
          <p:cNvPicPr>
            <a:picLocks noChangeAspect="1"/>
          </p:cNvPicPr>
          <p:nvPr/>
        </p:nvPicPr>
        <p:blipFill>
          <a:blip r:embed="rId2" cstate="print"/>
          <a:stretch>
            <a:fillRect/>
          </a:stretch>
        </p:blipFill>
        <p:spPr>
          <a:xfrm>
            <a:off x="4876800" y="2133600"/>
            <a:ext cx="3857625" cy="31718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Council of Clermont</a:t>
            </a:r>
            <a:endParaRPr lang="en-US" dirty="0"/>
          </a:p>
        </p:txBody>
      </p:sp>
      <p:sp>
        <p:nvSpPr>
          <p:cNvPr id="3" name="TextBox 2"/>
          <p:cNvSpPr txBox="1"/>
          <p:nvPr/>
        </p:nvSpPr>
        <p:spPr>
          <a:xfrm>
            <a:off x="228600" y="990600"/>
            <a:ext cx="5715000" cy="769441"/>
          </a:xfrm>
          <a:prstGeom prst="rect">
            <a:avLst/>
          </a:prstGeom>
          <a:noFill/>
        </p:spPr>
        <p:txBody>
          <a:bodyPr wrap="square" rtlCol="0">
            <a:spAutoFit/>
          </a:bodyPr>
          <a:lstStyle/>
          <a:p>
            <a:r>
              <a:rPr lang="en-US" sz="2200" dirty="0" smtClean="0"/>
              <a:t>At the </a:t>
            </a:r>
            <a:r>
              <a:rPr lang="en-US" sz="2200" b="1" dirty="0" smtClean="0"/>
              <a:t>Council of Clermont </a:t>
            </a:r>
            <a:r>
              <a:rPr lang="en-US" sz="2200" dirty="0" smtClean="0"/>
              <a:t>(1095), Pope Urban asked bishops and nobles to take action.  </a:t>
            </a:r>
            <a:endParaRPr lang="en-US" sz="2200" dirty="0"/>
          </a:p>
        </p:txBody>
      </p:sp>
      <p:sp>
        <p:nvSpPr>
          <p:cNvPr id="4" name="TextBox 3"/>
          <p:cNvSpPr txBox="1"/>
          <p:nvPr/>
        </p:nvSpPr>
        <p:spPr>
          <a:xfrm>
            <a:off x="152400" y="1828800"/>
            <a:ext cx="6096000" cy="1785104"/>
          </a:xfrm>
          <a:prstGeom prst="rect">
            <a:avLst/>
          </a:prstGeom>
          <a:noFill/>
        </p:spPr>
        <p:txBody>
          <a:bodyPr wrap="square" rtlCol="0">
            <a:spAutoFit/>
          </a:bodyPr>
          <a:lstStyle/>
          <a:p>
            <a:pPr algn="ctr"/>
            <a:r>
              <a:rPr lang="en-US" sz="2200" i="1" dirty="0" smtClean="0"/>
              <a:t>“From Jerusalem and the city of Constantinople comes a grievous (troubling) report.  An accursed race…has violently invaded the lands of those Christians and has depopulated (killed) them by pillage and fire.”</a:t>
            </a:r>
            <a:endParaRPr lang="en-US" sz="2200" i="1" dirty="0"/>
          </a:p>
        </p:txBody>
      </p:sp>
      <p:sp>
        <p:nvSpPr>
          <p:cNvPr id="5" name="TextBox 4"/>
          <p:cNvSpPr txBox="1"/>
          <p:nvPr/>
        </p:nvSpPr>
        <p:spPr>
          <a:xfrm>
            <a:off x="152400" y="3733800"/>
            <a:ext cx="6781800" cy="430887"/>
          </a:xfrm>
          <a:prstGeom prst="rect">
            <a:avLst/>
          </a:prstGeom>
          <a:noFill/>
        </p:spPr>
        <p:txBody>
          <a:bodyPr wrap="square" rtlCol="0">
            <a:spAutoFit/>
          </a:bodyPr>
          <a:lstStyle/>
          <a:p>
            <a:r>
              <a:rPr lang="en-US" sz="2200" dirty="0" smtClean="0"/>
              <a:t>Urban then asked for a </a:t>
            </a:r>
            <a:r>
              <a:rPr lang="en-US" sz="2200" b="1" dirty="0" smtClean="0"/>
              <a:t>crusade</a:t>
            </a:r>
            <a:r>
              <a:rPr lang="en-US" sz="2200" dirty="0" smtClean="0"/>
              <a:t> to free the Holy Land:</a:t>
            </a:r>
            <a:endParaRPr lang="en-US" sz="2200" dirty="0"/>
          </a:p>
        </p:txBody>
      </p:sp>
      <p:sp>
        <p:nvSpPr>
          <p:cNvPr id="6" name="TextBox 5"/>
          <p:cNvSpPr txBox="1"/>
          <p:nvPr/>
        </p:nvSpPr>
        <p:spPr>
          <a:xfrm>
            <a:off x="152400" y="4267200"/>
            <a:ext cx="8763000" cy="1446550"/>
          </a:xfrm>
          <a:prstGeom prst="rect">
            <a:avLst/>
          </a:prstGeom>
          <a:noFill/>
        </p:spPr>
        <p:txBody>
          <a:bodyPr wrap="square" rtlCol="0">
            <a:spAutoFit/>
          </a:bodyPr>
          <a:lstStyle/>
          <a:p>
            <a:pPr algn="ctr"/>
            <a:r>
              <a:rPr lang="en-US" sz="2200" i="1" dirty="0" smtClean="0"/>
              <a:t>“Both knights and footmen, both rich and poor…must strive to help expel the Seljuks from our Christian lands before it is too late…Christ commands it.  Remission  (forgiveness) of sins will be granted to those going thither (there).”</a:t>
            </a:r>
            <a:endParaRPr lang="en-US" sz="2200" i="1" dirty="0"/>
          </a:p>
        </p:txBody>
      </p:sp>
      <p:sp>
        <p:nvSpPr>
          <p:cNvPr id="7" name="TextBox 6"/>
          <p:cNvSpPr txBox="1"/>
          <p:nvPr/>
        </p:nvSpPr>
        <p:spPr>
          <a:xfrm>
            <a:off x="228600" y="5943600"/>
            <a:ext cx="8686800" cy="769441"/>
          </a:xfrm>
          <a:prstGeom prst="rect">
            <a:avLst/>
          </a:prstGeom>
          <a:noFill/>
        </p:spPr>
        <p:txBody>
          <a:bodyPr wrap="square" rtlCol="0">
            <a:spAutoFit/>
          </a:bodyPr>
          <a:lstStyle/>
          <a:p>
            <a:r>
              <a:rPr lang="en-US" sz="2200" dirty="0" smtClean="0"/>
              <a:t>Beginning in 1096, thousands of knights were on their way to the Holy Land to fight.  </a:t>
            </a:r>
            <a:endParaRPr lang="en-US" sz="2200" dirty="0"/>
          </a:p>
        </p:txBody>
      </p:sp>
      <p:pic>
        <p:nvPicPr>
          <p:cNvPr id="8" name="Picture 7" descr="Crusades Pope Urban proposing crusades.jpg"/>
          <p:cNvPicPr>
            <a:picLocks noChangeAspect="1"/>
          </p:cNvPicPr>
          <p:nvPr/>
        </p:nvPicPr>
        <p:blipFill>
          <a:blip r:embed="rId2" cstate="print"/>
          <a:stretch>
            <a:fillRect/>
          </a:stretch>
        </p:blipFill>
        <p:spPr>
          <a:xfrm>
            <a:off x="6096000" y="1219200"/>
            <a:ext cx="2824566" cy="205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Reasons for the Crusades</a:t>
            </a:r>
            <a:endParaRPr lang="en-US" dirty="0"/>
          </a:p>
        </p:txBody>
      </p:sp>
      <p:sp>
        <p:nvSpPr>
          <p:cNvPr id="3" name="TextBox 2"/>
          <p:cNvSpPr txBox="1"/>
          <p:nvPr/>
        </p:nvSpPr>
        <p:spPr>
          <a:xfrm>
            <a:off x="152400" y="1066800"/>
            <a:ext cx="8763000" cy="430887"/>
          </a:xfrm>
          <a:prstGeom prst="rect">
            <a:avLst/>
          </a:prstGeom>
          <a:noFill/>
        </p:spPr>
        <p:txBody>
          <a:bodyPr wrap="square" rtlCol="0">
            <a:spAutoFit/>
          </a:bodyPr>
          <a:lstStyle/>
          <a:p>
            <a:r>
              <a:rPr lang="en-US" sz="2200" dirty="0" smtClean="0"/>
              <a:t>People joined the crusades for religious, political, and economic reasons.  </a:t>
            </a:r>
            <a:endParaRPr lang="en-US" sz="2200" dirty="0"/>
          </a:p>
        </p:txBody>
      </p:sp>
      <p:sp>
        <p:nvSpPr>
          <p:cNvPr id="4" name="TextBox 3"/>
          <p:cNvSpPr txBox="1"/>
          <p:nvPr/>
        </p:nvSpPr>
        <p:spPr>
          <a:xfrm>
            <a:off x="152400" y="1676400"/>
            <a:ext cx="5105400" cy="1600438"/>
          </a:xfrm>
          <a:prstGeom prst="rect">
            <a:avLst/>
          </a:prstGeom>
          <a:noFill/>
        </p:spPr>
        <p:txBody>
          <a:bodyPr wrap="square" rtlCol="0">
            <a:spAutoFit/>
          </a:bodyPr>
          <a:lstStyle/>
          <a:p>
            <a:r>
              <a:rPr lang="en-US" sz="2400" b="1" dirty="0" smtClean="0"/>
              <a:t>Religious Zeal</a:t>
            </a:r>
          </a:p>
          <a:p>
            <a:endParaRPr lang="en-US" sz="800" dirty="0" smtClean="0"/>
          </a:p>
          <a:p>
            <a:r>
              <a:rPr lang="en-US" sz="2200" dirty="0" smtClean="0"/>
              <a:t>Many ordinary people were inspired by their faith and wanted to take back the Holy Land.  </a:t>
            </a:r>
            <a:endParaRPr lang="en-US" sz="2200" dirty="0"/>
          </a:p>
        </p:txBody>
      </p:sp>
      <p:sp>
        <p:nvSpPr>
          <p:cNvPr id="5" name="TextBox 4"/>
          <p:cNvSpPr txBox="1"/>
          <p:nvPr/>
        </p:nvSpPr>
        <p:spPr>
          <a:xfrm>
            <a:off x="2819400" y="3429000"/>
            <a:ext cx="6096000" cy="1231106"/>
          </a:xfrm>
          <a:prstGeom prst="rect">
            <a:avLst/>
          </a:prstGeom>
          <a:noFill/>
        </p:spPr>
        <p:txBody>
          <a:bodyPr wrap="square" rtlCol="0">
            <a:spAutoFit/>
          </a:bodyPr>
          <a:lstStyle/>
          <a:p>
            <a:r>
              <a:rPr lang="en-US" sz="2200" b="1" dirty="0" smtClean="0"/>
              <a:t>Economic Factors</a:t>
            </a:r>
          </a:p>
          <a:p>
            <a:endParaRPr lang="en-US" sz="800" dirty="0" smtClean="0"/>
          </a:p>
          <a:p>
            <a:r>
              <a:rPr lang="en-US" sz="2200" dirty="0" smtClean="0"/>
              <a:t>Many knights hoped to win wealth and land from the Crusades, or to escape debt at home. </a:t>
            </a:r>
            <a:endParaRPr lang="en-US" sz="2200" dirty="0"/>
          </a:p>
        </p:txBody>
      </p:sp>
      <p:sp>
        <p:nvSpPr>
          <p:cNvPr id="6" name="TextBox 5"/>
          <p:cNvSpPr txBox="1"/>
          <p:nvPr/>
        </p:nvSpPr>
        <p:spPr>
          <a:xfrm>
            <a:off x="152400" y="5257562"/>
            <a:ext cx="6858000" cy="1600438"/>
          </a:xfrm>
          <a:prstGeom prst="rect">
            <a:avLst/>
          </a:prstGeom>
          <a:noFill/>
        </p:spPr>
        <p:txBody>
          <a:bodyPr wrap="square" rtlCol="0">
            <a:spAutoFit/>
          </a:bodyPr>
          <a:lstStyle/>
          <a:p>
            <a:r>
              <a:rPr lang="en-US" sz="2400" b="1" dirty="0" smtClean="0"/>
              <a:t>Political Reasons</a:t>
            </a:r>
          </a:p>
          <a:p>
            <a:endParaRPr lang="en-US" sz="800" dirty="0" smtClean="0"/>
          </a:p>
          <a:p>
            <a:r>
              <a:rPr lang="en-US" sz="2200" dirty="0" smtClean="0"/>
              <a:t>Pope Urban hoped it would increase his power in Europe and maybe mend the schism (split in the Christian church) being fought by knights.  </a:t>
            </a:r>
            <a:endParaRPr lang="en-US" sz="2200" dirty="0"/>
          </a:p>
        </p:txBody>
      </p:sp>
      <p:pic>
        <p:nvPicPr>
          <p:cNvPr id="7" name="Picture 6" descr="Flagellants.jpg"/>
          <p:cNvPicPr>
            <a:picLocks noChangeAspect="1"/>
          </p:cNvPicPr>
          <p:nvPr/>
        </p:nvPicPr>
        <p:blipFill>
          <a:blip r:embed="rId2" cstate="print"/>
          <a:stretch>
            <a:fillRect/>
          </a:stretch>
        </p:blipFill>
        <p:spPr>
          <a:xfrm>
            <a:off x="6096000" y="1524000"/>
            <a:ext cx="2765970" cy="2104709"/>
          </a:xfrm>
          <a:prstGeom prst="rect">
            <a:avLst/>
          </a:prstGeom>
        </p:spPr>
      </p:pic>
      <p:pic>
        <p:nvPicPr>
          <p:cNvPr id="8" name="Picture 7" descr="Medieval Money changer.jpg"/>
          <p:cNvPicPr>
            <a:picLocks noChangeAspect="1"/>
          </p:cNvPicPr>
          <p:nvPr/>
        </p:nvPicPr>
        <p:blipFill>
          <a:blip r:embed="rId3" cstate="print"/>
          <a:stretch>
            <a:fillRect/>
          </a:stretch>
        </p:blipFill>
        <p:spPr>
          <a:xfrm>
            <a:off x="304800" y="3352800"/>
            <a:ext cx="2386013" cy="1849896"/>
          </a:xfrm>
          <a:prstGeom prst="rect">
            <a:avLst/>
          </a:prstGeom>
        </p:spPr>
      </p:pic>
      <p:pic>
        <p:nvPicPr>
          <p:cNvPr id="9" name="Picture 8" descr="Crusades Siege of Jerusalem.jpg"/>
          <p:cNvPicPr>
            <a:picLocks noChangeAspect="1"/>
          </p:cNvPicPr>
          <p:nvPr/>
        </p:nvPicPr>
        <p:blipFill>
          <a:blip r:embed="rId4" cstate="print"/>
          <a:stretch>
            <a:fillRect/>
          </a:stretch>
        </p:blipFill>
        <p:spPr>
          <a:xfrm>
            <a:off x="6858000" y="4689954"/>
            <a:ext cx="2071688" cy="21680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usades.gif"/>
          <p:cNvPicPr>
            <a:picLocks noChangeAspect="1"/>
          </p:cNvPicPr>
          <p:nvPr/>
        </p:nvPicPr>
        <p:blipFill>
          <a:blip r:embed="rId2" cstate="print"/>
          <a:stretch>
            <a:fillRect/>
          </a:stretch>
        </p:blipFill>
        <p:spPr>
          <a:xfrm>
            <a:off x="1524000" y="102246"/>
            <a:ext cx="6081284" cy="675575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2278</TotalTime>
  <Words>907</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Power of the Church &amp;The Crusades</vt:lpstr>
      <vt:lpstr>PowerPoint Presentation</vt:lpstr>
      <vt:lpstr>Church Power at its Height</vt:lpstr>
      <vt:lpstr>The Holy Roman Empire</vt:lpstr>
      <vt:lpstr>Emperor vs. Pope</vt:lpstr>
      <vt:lpstr>Trouble in Constantinople</vt:lpstr>
      <vt:lpstr>Council of Clermont</vt:lpstr>
      <vt:lpstr>Reasons for the Crusades</vt:lpstr>
      <vt:lpstr>PowerPoint Presentation</vt:lpstr>
      <vt:lpstr>Effects of the Crusades</vt:lpstr>
      <vt:lpstr>The Crusades Timeline</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Crusades</dc:title>
  <dc:creator>AlyssaMartin</dc:creator>
  <cp:lastModifiedBy>wwestbrook</cp:lastModifiedBy>
  <cp:revision>33</cp:revision>
  <dcterms:created xsi:type="dcterms:W3CDTF">2015-03-04T14:34:27Z</dcterms:created>
  <dcterms:modified xsi:type="dcterms:W3CDTF">2016-03-02T12:13:05Z</dcterms:modified>
</cp:coreProperties>
</file>