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224" y="-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DC4B-74A9-4628-8DF3-512801C46A54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DBE0-F36B-46A2-857C-AF0D450D4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DC4B-74A9-4628-8DF3-512801C46A54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DBE0-F36B-46A2-857C-AF0D450D4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DC4B-74A9-4628-8DF3-512801C46A54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DBE0-F36B-46A2-857C-AF0D450D4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DC4B-74A9-4628-8DF3-512801C46A54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DBE0-F36B-46A2-857C-AF0D450D4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DC4B-74A9-4628-8DF3-512801C46A54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DBE0-F36B-46A2-857C-AF0D450D4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DC4B-74A9-4628-8DF3-512801C46A54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DBE0-F36B-46A2-857C-AF0D450D4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DC4B-74A9-4628-8DF3-512801C46A54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DBE0-F36B-46A2-857C-AF0D450D4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DC4B-74A9-4628-8DF3-512801C46A54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DBE0-F36B-46A2-857C-AF0D450D4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DC4B-74A9-4628-8DF3-512801C46A54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DBE0-F36B-46A2-857C-AF0D450D4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DC4B-74A9-4628-8DF3-512801C46A54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DBE0-F36B-46A2-857C-AF0D450D4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DC4B-74A9-4628-8DF3-512801C46A54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DBE0-F36B-46A2-857C-AF0D450D4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DC4B-74A9-4628-8DF3-512801C46A54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FDBE0-F36B-46A2-857C-AF0D450D4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 Empire</a:t>
            </a:r>
            <a:endParaRPr lang="en-US" dirty="0"/>
          </a:p>
        </p:txBody>
      </p:sp>
      <p:pic>
        <p:nvPicPr>
          <p:cNvPr id="4" name="Picture 3" descr="Caesar Quar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676400"/>
            <a:ext cx="3752850" cy="3637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Power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8763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However, there was one serious problem: </a:t>
            </a:r>
          </a:p>
          <a:p>
            <a:pPr algn="ctr"/>
            <a:r>
              <a:rPr lang="en-US" sz="2600" i="1" dirty="0" smtClean="0"/>
              <a:t>Who would rule after an emperor died?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590800"/>
            <a:ext cx="3886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Romans did not believe in passing power from father to son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3810000" y="5791200"/>
            <a:ext cx="5105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This led to intrigue, violence, and some pretty terrible Emperors!</a:t>
            </a:r>
            <a:endParaRPr lang="en-US" sz="2600" dirty="0"/>
          </a:p>
        </p:txBody>
      </p:sp>
      <p:pic>
        <p:nvPicPr>
          <p:cNvPr id="6" name="Picture 5" descr="Gracchus Broth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3962400"/>
            <a:ext cx="2976442" cy="2895600"/>
          </a:xfrm>
          <a:prstGeom prst="rect">
            <a:avLst/>
          </a:prstGeom>
        </p:spPr>
      </p:pic>
      <p:pic>
        <p:nvPicPr>
          <p:cNvPr id="7" name="Picture 6" descr="Death of Caesar 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895600"/>
            <a:ext cx="4572000" cy="2545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Good, the Bad, and the Ugly…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1545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Tiberius</a:t>
            </a:r>
          </a:p>
        </p:txBody>
      </p:sp>
      <p:pic>
        <p:nvPicPr>
          <p:cNvPr id="4" name="Picture 3" descr="Tiberi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1371600"/>
            <a:ext cx="1325950" cy="1607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1447800"/>
            <a:ext cx="5268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Not the preferred son, very jealous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" y="2286000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Caligula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2362200"/>
            <a:ext cx="33572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Evil and perhaps insane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457200" y="3200400"/>
            <a:ext cx="1024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Nero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3276600"/>
            <a:ext cx="4876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Sensitive, Handsome, Wild, and Murderer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457200" y="4343400"/>
            <a:ext cx="1883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Vespasian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8400" y="4343400"/>
            <a:ext cx="4953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Restored law, order and self-respect to Rome</a:t>
            </a:r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685800" y="5715000"/>
            <a:ext cx="1534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Hadrian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5562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Codified Roman Law </a:t>
            </a:r>
          </a:p>
          <a:p>
            <a:r>
              <a:rPr lang="en-US" sz="2800" dirty="0" smtClean="0"/>
              <a:t>Built Hadrian’s Wall in Britain</a:t>
            </a:r>
            <a:endParaRPr lang="en-US" sz="2800" dirty="0"/>
          </a:p>
        </p:txBody>
      </p:sp>
      <p:pic>
        <p:nvPicPr>
          <p:cNvPr id="14" name="Picture 13" descr="Calig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981200"/>
            <a:ext cx="1333500" cy="1600200"/>
          </a:xfrm>
          <a:prstGeom prst="rect">
            <a:avLst/>
          </a:prstGeom>
        </p:spPr>
      </p:pic>
      <p:pic>
        <p:nvPicPr>
          <p:cNvPr id="15" name="Picture 14" descr="N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2895600"/>
            <a:ext cx="1274423" cy="1671054"/>
          </a:xfrm>
          <a:prstGeom prst="rect">
            <a:avLst/>
          </a:prstGeom>
        </p:spPr>
      </p:pic>
      <p:pic>
        <p:nvPicPr>
          <p:cNvPr id="16" name="Picture 15" descr="Vespasi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3581400"/>
            <a:ext cx="1345474" cy="1600200"/>
          </a:xfrm>
          <a:prstGeom prst="rect">
            <a:avLst/>
          </a:prstGeom>
        </p:spPr>
      </p:pic>
      <p:pic>
        <p:nvPicPr>
          <p:cNvPr id="17" name="Picture 16" descr="Hadri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7600" y="4495800"/>
            <a:ext cx="1381125" cy="1867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Julius Caesar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64188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</a:rPr>
              <a:t>Rome plunged into a series of Civil Wars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524000"/>
            <a:ext cx="6371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000" dirty="0">
                <a:solidFill>
                  <a:prstClr val="black"/>
                </a:solidFill>
              </a:rPr>
              <a:t>Out of the chaos emerged </a:t>
            </a:r>
            <a:r>
              <a:rPr lang="en-US" sz="3000" b="1" dirty="0">
                <a:solidFill>
                  <a:prstClr val="black"/>
                </a:solidFill>
              </a:rPr>
              <a:t>Julius Caesar</a:t>
            </a:r>
          </a:p>
        </p:txBody>
      </p:sp>
      <p:pic>
        <p:nvPicPr>
          <p:cNvPr id="7" name="Picture 6" descr="Julius Caes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838201"/>
            <a:ext cx="1752600" cy="2157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2200" y="2971800"/>
            <a:ext cx="457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3505200"/>
            <a:ext cx="6934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 smtClean="0"/>
              <a:t>He had many victories and added to Rome’s size and riches.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9800" y="2133600"/>
            <a:ext cx="4800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 smtClean="0"/>
              <a:t>Caesar was a brilliant military commander who conquered Gaul (Belgium and France)</a:t>
            </a:r>
          </a:p>
        </p:txBody>
      </p:sp>
      <p:pic>
        <p:nvPicPr>
          <p:cNvPr id="11" name="Picture 10" descr="Caesar and Rub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09800"/>
            <a:ext cx="2174917" cy="2895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90800" y="4495800"/>
            <a:ext cx="5943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Caesar’s rival was </a:t>
            </a:r>
            <a:r>
              <a:rPr lang="en-US" sz="2600" b="1" dirty="0" smtClean="0"/>
              <a:t>Pompey </a:t>
            </a:r>
            <a:r>
              <a:rPr lang="en-US" sz="2600" dirty="0" smtClean="0"/>
              <a:t>because Pompey feared Caesars fame.</a:t>
            </a:r>
            <a:endParaRPr lang="en-US" sz="2600" b="1" dirty="0" smtClean="0"/>
          </a:p>
        </p:txBody>
      </p:sp>
      <p:pic>
        <p:nvPicPr>
          <p:cNvPr id="14" name="Picture 13" descr="Pomp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0950" y="4724400"/>
            <a:ext cx="1543050" cy="17634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" y="5380672"/>
            <a:ext cx="7924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Caesar defeats Pompey and then travels around the Mediterranean suppressing (stopping) rebellions.</a:t>
            </a:r>
          </a:p>
          <a:p>
            <a:endParaRPr lang="en-US" sz="800" dirty="0"/>
          </a:p>
          <a:p>
            <a:r>
              <a:rPr lang="en-US" sz="2600" b="1" dirty="0" smtClean="0"/>
              <a:t>“</a:t>
            </a:r>
            <a:r>
              <a:rPr lang="en-US" sz="2600" b="1" dirty="0" err="1" smtClean="0"/>
              <a:t>Veni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Vidi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Vici</a:t>
            </a:r>
            <a:r>
              <a:rPr lang="en-US" sz="2600" b="1" dirty="0" smtClean="0"/>
              <a:t>” </a:t>
            </a:r>
            <a:r>
              <a:rPr lang="en-US" sz="2600" dirty="0" smtClean="0"/>
              <a:t>– meaning I came, I saw, I conquered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Caesar Changes Rome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8763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Caesar returned to Rome after his successful conquests and forced the Senate to make him </a:t>
            </a:r>
            <a:r>
              <a:rPr lang="en-US" sz="2600" b="1" dirty="0" smtClean="0"/>
              <a:t>Dictator,</a:t>
            </a:r>
            <a:r>
              <a:rPr lang="en-US" sz="2600" dirty="0" smtClean="0"/>
              <a:t> or the absolute ruler of Rome.</a:t>
            </a:r>
          </a:p>
        </p:txBody>
      </p:sp>
      <p:pic>
        <p:nvPicPr>
          <p:cNvPr id="4" name="Picture 3" descr="Roman Sen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286000"/>
            <a:ext cx="3456317" cy="23586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7432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 smtClean="0"/>
              <a:t>Caesar made many reforms to Rome: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733800"/>
            <a:ext cx="4876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 smtClean="0"/>
              <a:t>Reorganized the Government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4343400"/>
            <a:ext cx="47499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600" dirty="0" smtClean="0"/>
              <a:t>Developed the Julian Calendar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5029200"/>
            <a:ext cx="35934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600" dirty="0" smtClean="0"/>
              <a:t>Gave land to the poor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638800"/>
            <a:ext cx="5325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600" dirty="0" smtClean="0"/>
              <a:t>Public works to employ the jobless</a:t>
            </a:r>
            <a:endParaRPr lang="en-US" sz="2600" dirty="0"/>
          </a:p>
        </p:txBody>
      </p:sp>
      <p:pic>
        <p:nvPicPr>
          <p:cNvPr id="10" name="Picture 9" descr="Caesar Quar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495800"/>
            <a:ext cx="2171700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Caesar is Killed!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4600" y="1371600"/>
            <a:ext cx="647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Caesar’s enemies worried that Caesar planned to make himself King of Rome.</a:t>
            </a:r>
          </a:p>
        </p:txBody>
      </p:sp>
      <p:pic>
        <p:nvPicPr>
          <p:cNvPr id="4" name="Picture 3" descr="Julius Caesar King of R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2133600" cy="2643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2438400"/>
            <a:ext cx="51595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So…they planned to assassinate him.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-228600" y="4191000"/>
            <a:ext cx="4267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 smtClean="0"/>
              <a:t>March 44 B.C., Caesar arrived in the Senate and his enemies stabbed him to death.</a:t>
            </a:r>
          </a:p>
        </p:txBody>
      </p:sp>
      <p:pic>
        <p:nvPicPr>
          <p:cNvPr id="7" name="Picture 6" descr="Death of Caes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581400"/>
            <a:ext cx="5140785" cy="2819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965448"/>
            <a:ext cx="3733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 smtClean="0"/>
              <a:t>Becomes known as the </a:t>
            </a:r>
            <a:r>
              <a:rPr lang="en-US" sz="2600" b="1" dirty="0" smtClean="0"/>
              <a:t>“Ides of March”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Revenge!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915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New civil wars erupt as a result of Caesar’s death.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1828800"/>
            <a:ext cx="5715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Mark Antony </a:t>
            </a:r>
            <a:r>
              <a:rPr lang="en-US" sz="2600" dirty="0" smtClean="0"/>
              <a:t>and </a:t>
            </a:r>
            <a:r>
              <a:rPr lang="en-US" sz="2600" b="1" dirty="0" smtClean="0"/>
              <a:t>Octavian</a:t>
            </a:r>
            <a:r>
              <a:rPr lang="en-US" sz="2600" dirty="0" smtClean="0"/>
              <a:t> join to hunt down the murders and seek revenge.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1800" y="2819400"/>
            <a:ext cx="533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 smtClean="0"/>
              <a:t>Mark Antony and Octavian begin to fight (possibly over a beautiful Egyptian Queen named </a:t>
            </a:r>
            <a:r>
              <a:rPr lang="en-US" sz="2600" b="1" dirty="0" smtClean="0"/>
              <a:t>Cleopatra</a:t>
            </a:r>
            <a:r>
              <a:rPr lang="en-US" sz="2600" dirty="0" smtClean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4267200"/>
            <a:ext cx="5257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 smtClean="0"/>
              <a:t>Begins a bitter struggle for power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4876800"/>
            <a:ext cx="5181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In 31 B.C. Octavian defeats Mark Antony and Cleopatra.</a:t>
            </a:r>
            <a:endParaRPr lang="en-US" sz="2600" dirty="0"/>
          </a:p>
        </p:txBody>
      </p:sp>
      <p:pic>
        <p:nvPicPr>
          <p:cNvPr id="9" name="Picture 8" descr="Mark Anton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1838325" cy="2543175"/>
          </a:xfrm>
          <a:prstGeom prst="rect">
            <a:avLst/>
          </a:prstGeom>
        </p:spPr>
      </p:pic>
      <p:pic>
        <p:nvPicPr>
          <p:cNvPr id="8" name="Picture 7" descr="Augus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209800"/>
            <a:ext cx="1831623" cy="2514600"/>
          </a:xfrm>
          <a:prstGeom prst="rect">
            <a:avLst/>
          </a:prstGeom>
        </p:spPr>
      </p:pic>
      <p:pic>
        <p:nvPicPr>
          <p:cNvPr id="10" name="Picture 9" descr="Cleopat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86200"/>
            <a:ext cx="206756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Augustus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686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Senate gave Octavian the title of </a:t>
            </a:r>
            <a:r>
              <a:rPr lang="en-US" sz="2600" b="1" dirty="0" smtClean="0"/>
              <a:t>Augustus</a:t>
            </a:r>
            <a:r>
              <a:rPr lang="en-US" sz="2600" dirty="0" smtClean="0"/>
              <a:t>, meaning exalted one.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09800"/>
            <a:ext cx="6324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While Augustus was not a “King” he had absolute power and named his successors.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152400" y="32766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 smtClean="0"/>
              <a:t>Under Augustus, the republic became an </a:t>
            </a:r>
            <a:r>
              <a:rPr lang="en-US" sz="2600" b="1" dirty="0" smtClean="0"/>
              <a:t>empire</a:t>
            </a:r>
            <a:r>
              <a:rPr lang="en-US" sz="2600" dirty="0" smtClean="0"/>
              <a:t>!!</a:t>
            </a:r>
            <a:endParaRPr lang="en-US" sz="2600" dirty="0"/>
          </a:p>
        </p:txBody>
      </p:sp>
      <p:pic>
        <p:nvPicPr>
          <p:cNvPr id="6" name="Picture 5" descr="August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752601"/>
            <a:ext cx="2057400" cy="3139004"/>
          </a:xfrm>
          <a:prstGeom prst="rect">
            <a:avLst/>
          </a:prstGeom>
        </p:spPr>
      </p:pic>
      <p:pic>
        <p:nvPicPr>
          <p:cNvPr id="9" name="Picture 8" descr="Map of Roman Emp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1" y="4157879"/>
            <a:ext cx="3047999" cy="2700121"/>
          </a:xfrm>
          <a:prstGeom prst="rect">
            <a:avLst/>
          </a:prstGeom>
        </p:spPr>
      </p:pic>
      <p:pic>
        <p:nvPicPr>
          <p:cNvPr id="10" name="Picture 9" descr="Roman Republ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91000"/>
            <a:ext cx="385762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the Empire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295400"/>
            <a:ext cx="6553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Augustus laid the foundation for a strong and stable </a:t>
            </a:r>
            <a:r>
              <a:rPr lang="en-US" sz="2600" b="1" dirty="0" smtClean="0"/>
              <a:t>government.</a:t>
            </a:r>
          </a:p>
        </p:txBody>
      </p:sp>
      <p:pic>
        <p:nvPicPr>
          <p:cNvPr id="4" name="Picture 3" descr="Augus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1143000"/>
            <a:ext cx="2025650" cy="27809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362200"/>
            <a:ext cx="6400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Ruled by an </a:t>
            </a:r>
            <a:r>
              <a:rPr lang="en-US" sz="2600" b="1" dirty="0" smtClean="0"/>
              <a:t>Emperor</a:t>
            </a:r>
            <a:r>
              <a:rPr lang="en-US" sz="2600" dirty="0" smtClean="0"/>
              <a:t> who inherited power, served for life, and was worshipped as a god after death.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3810000" y="4267200"/>
            <a:ext cx="5029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Senate</a:t>
            </a:r>
            <a:r>
              <a:rPr lang="en-US" sz="2600" dirty="0" smtClean="0"/>
              <a:t> which had 600 members and wrote </a:t>
            </a:r>
            <a:r>
              <a:rPr lang="en-US" sz="2600" b="1" dirty="0" smtClean="0"/>
              <a:t>laws</a:t>
            </a:r>
            <a:r>
              <a:rPr lang="en-US" sz="2600" dirty="0" smtClean="0"/>
              <a:t>, acted as a </a:t>
            </a:r>
            <a:r>
              <a:rPr lang="en-US" sz="2600" b="1" dirty="0" smtClean="0"/>
              <a:t>court</a:t>
            </a:r>
            <a:r>
              <a:rPr lang="en-US" sz="2600" dirty="0" smtClean="0"/>
              <a:t>, and elected </a:t>
            </a:r>
            <a:r>
              <a:rPr lang="en-US" sz="2600" b="1" dirty="0" smtClean="0"/>
              <a:t>magistrates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8" name="Picture 7" descr="Roman Sen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0"/>
            <a:ext cx="3124200" cy="21319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5965448"/>
            <a:ext cx="8610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Created a more fair tax system using the </a:t>
            </a:r>
            <a:r>
              <a:rPr lang="en-US" sz="2600" b="1" dirty="0" smtClean="0"/>
              <a:t>census</a:t>
            </a:r>
            <a:r>
              <a:rPr lang="en-US" sz="2600" dirty="0" smtClean="0"/>
              <a:t>, or population count, for the empire to know who should pay taxes.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</a:t>
            </a:r>
            <a:r>
              <a:rPr lang="en-US" dirty="0" smtClean="0"/>
              <a:t> Romana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1371600"/>
            <a:ext cx="701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The 200 year period that began with Augustus is known as the period of the </a:t>
            </a:r>
            <a:r>
              <a:rPr lang="en-US" sz="2600" b="1" dirty="0" err="1" smtClean="0"/>
              <a:t>Pax</a:t>
            </a:r>
            <a:r>
              <a:rPr lang="en-US" sz="2600" b="1" dirty="0" smtClean="0"/>
              <a:t> Romana</a:t>
            </a:r>
            <a:r>
              <a:rPr lang="en-US" sz="2600" dirty="0" smtClean="0"/>
              <a:t>, or “Roman Peace.”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228600" y="2667000"/>
            <a:ext cx="8610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During this period there was peace, order, unity, and prosperity across the Roman Empire.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-228600" y="3581400"/>
            <a:ext cx="5943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 smtClean="0"/>
              <a:t>The Empire stretched all the way to Great Britain!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495800"/>
            <a:ext cx="5486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Roman roads </a:t>
            </a:r>
            <a:r>
              <a:rPr lang="en-US" sz="2600" dirty="0" smtClean="0"/>
              <a:t>were built to increase trade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-304800" y="5410200"/>
            <a:ext cx="6629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 smtClean="0"/>
              <a:t>Roman </a:t>
            </a:r>
            <a:r>
              <a:rPr lang="en-US" sz="2600" b="1" dirty="0" smtClean="0"/>
              <a:t>legions</a:t>
            </a:r>
            <a:r>
              <a:rPr lang="en-US" sz="2600" dirty="0" smtClean="0"/>
              <a:t> maintained and protected the empire.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6365557"/>
            <a:ext cx="876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Roman Laws, called the </a:t>
            </a:r>
            <a:r>
              <a:rPr lang="en-US" sz="2600" b="1" dirty="0" smtClean="0"/>
              <a:t>Roman Code</a:t>
            </a:r>
            <a:r>
              <a:rPr lang="en-US" sz="2600" dirty="0" smtClean="0"/>
              <a:t>, were codified by Hadrian.</a:t>
            </a:r>
            <a:endParaRPr lang="en-US" sz="2600" dirty="0"/>
          </a:p>
        </p:txBody>
      </p:sp>
      <p:pic>
        <p:nvPicPr>
          <p:cNvPr id="9" name="Picture 8" descr="Roman Empi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200400"/>
            <a:ext cx="3047999" cy="2283228"/>
          </a:xfrm>
          <a:prstGeom prst="rect">
            <a:avLst/>
          </a:prstGeom>
        </p:spPr>
      </p:pic>
      <p:pic>
        <p:nvPicPr>
          <p:cNvPr id="10" name="Picture 9" descr="Roman R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191000"/>
            <a:ext cx="3041047" cy="2057400"/>
          </a:xfrm>
          <a:prstGeom prst="rect">
            <a:avLst/>
          </a:prstGeom>
        </p:spPr>
      </p:pic>
      <p:pic>
        <p:nvPicPr>
          <p:cNvPr id="11" name="Picture 10" descr="Roman Legion 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6540" y="3429001"/>
            <a:ext cx="1573360" cy="1905000"/>
          </a:xfrm>
          <a:prstGeom prst="rect">
            <a:avLst/>
          </a:prstGeom>
        </p:spPr>
      </p:pic>
      <p:pic>
        <p:nvPicPr>
          <p:cNvPr id="12" name="Picture 11" descr="August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1" y="736492"/>
            <a:ext cx="1447800" cy="1987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Greco-Roman Culture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Rome absorbed many ideas from the Greek colonists that lived in Southern Italy.  </a:t>
            </a:r>
          </a:p>
          <a:p>
            <a:endParaRPr lang="en-US" sz="800" dirty="0" smtClean="0"/>
          </a:p>
          <a:p>
            <a:r>
              <a:rPr lang="en-US" sz="2400" dirty="0" smtClean="0"/>
              <a:t>To the Romans, Greek art, literature, and philosophy, and scientific genius represented the height of cultural achievements.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352800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Romans adopted Greek and Hellenistic Achievements.</a:t>
            </a:r>
          </a:p>
          <a:p>
            <a:endParaRPr lang="en-US" sz="800" dirty="0" smtClean="0"/>
          </a:p>
          <a:p>
            <a:r>
              <a:rPr lang="en-US" sz="2400" dirty="0" smtClean="0"/>
              <a:t>The blending of Greek, Hellenistic, and Roman traditions produced what is known as the </a:t>
            </a:r>
            <a:r>
              <a:rPr lang="en-US" sz="2400" b="1" dirty="0" smtClean="0"/>
              <a:t>Greco-Roman civilization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562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Trade and travel during the </a:t>
            </a:r>
            <a:r>
              <a:rPr lang="en-US" sz="2400" b="1" dirty="0" smtClean="0"/>
              <a:t>Pax Romana </a:t>
            </a:r>
            <a:r>
              <a:rPr lang="en-US" sz="2400" dirty="0" smtClean="0"/>
              <a:t>helped spread this new civilization.</a:t>
            </a:r>
            <a:endParaRPr lang="en-US" sz="2400" dirty="0"/>
          </a:p>
        </p:txBody>
      </p:sp>
      <p:pic>
        <p:nvPicPr>
          <p:cNvPr id="7" name="Picture 6" descr="Pericles and Aristo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447800"/>
            <a:ext cx="1797050" cy="2467136"/>
          </a:xfrm>
          <a:prstGeom prst="rect">
            <a:avLst/>
          </a:prstGeom>
        </p:spPr>
      </p:pic>
      <p:pic>
        <p:nvPicPr>
          <p:cNvPr id="8" name="Picture 7" descr="Acropolis Pain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819400"/>
            <a:ext cx="2571750" cy="1873250"/>
          </a:xfrm>
          <a:prstGeom prst="rect">
            <a:avLst/>
          </a:prstGeom>
        </p:spPr>
      </p:pic>
      <p:pic>
        <p:nvPicPr>
          <p:cNvPr id="9" name="Picture 8" descr="August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4191000"/>
            <a:ext cx="1720850" cy="2362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630</Words>
  <Application>Microsoft Macintosh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Roman Empire</vt:lpstr>
      <vt:lpstr>Julius Caesar</vt:lpstr>
      <vt:lpstr>Caesar Changes Rome</vt:lpstr>
      <vt:lpstr>Caesar is Killed!</vt:lpstr>
      <vt:lpstr>Revenge!</vt:lpstr>
      <vt:lpstr>Age of Augustus</vt:lpstr>
      <vt:lpstr>Governing the Empire</vt:lpstr>
      <vt:lpstr>Pax Romana</vt:lpstr>
      <vt:lpstr>Greco-Roman Culture</vt:lpstr>
      <vt:lpstr>Problem of Power</vt:lpstr>
      <vt:lpstr>The Good, the Bad, and the Ugly…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Roman Empire</dc:title>
  <dc:creator>AlyssaMartin</dc:creator>
  <cp:lastModifiedBy>Jessica Taylor</cp:lastModifiedBy>
  <cp:revision>27</cp:revision>
  <dcterms:created xsi:type="dcterms:W3CDTF">2013-09-24T14:05:01Z</dcterms:created>
  <dcterms:modified xsi:type="dcterms:W3CDTF">2013-09-24T14:10:01Z</dcterms:modified>
</cp:coreProperties>
</file>