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5" r:id="rId6"/>
    <p:sldId id="263" r:id="rId7"/>
    <p:sldId id="260" r:id="rId8"/>
    <p:sldId id="261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67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246E3-8868-4A66-97FB-B418E8D488ED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89396-CFEA-4520-8818-B7B70A377B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73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703-26CE-4B21-AB44-4208D8A0F183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F2CC-81E6-4126-83E1-30EB0A57B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703-26CE-4B21-AB44-4208D8A0F183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F2CC-81E6-4126-83E1-30EB0A57B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703-26CE-4B21-AB44-4208D8A0F183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F2CC-81E6-4126-83E1-30EB0A57B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703-26CE-4B21-AB44-4208D8A0F183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F2CC-81E6-4126-83E1-30EB0A57B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703-26CE-4B21-AB44-4208D8A0F183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F2CC-81E6-4126-83E1-30EB0A57B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703-26CE-4B21-AB44-4208D8A0F183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F2CC-81E6-4126-83E1-30EB0A57B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703-26CE-4B21-AB44-4208D8A0F183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F2CC-81E6-4126-83E1-30EB0A57B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703-26CE-4B21-AB44-4208D8A0F183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F2CC-81E6-4126-83E1-30EB0A57B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703-26CE-4B21-AB44-4208D8A0F183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F2CC-81E6-4126-83E1-30EB0A57B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703-26CE-4B21-AB44-4208D8A0F183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F2CC-81E6-4126-83E1-30EB0A57B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703-26CE-4B21-AB44-4208D8A0F183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F2CC-81E6-4126-83E1-30EB0A57B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8C703-26CE-4B21-AB44-4208D8A0F183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CF2CC-81E6-4126-83E1-30EB0A57B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The Romans!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781800" cy="451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man Expans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939" y="531518"/>
            <a:ext cx="8269061" cy="5716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Fall of Roman Republic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594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As a result of the Punic Wars, many people in Rome became very rich.  The rich people built huge estates, called </a:t>
            </a:r>
            <a:r>
              <a:rPr lang="en-US" sz="2200" b="1" dirty="0" smtClean="0"/>
              <a:t>Latifundia, </a:t>
            </a:r>
            <a:r>
              <a:rPr lang="en-US" sz="2200" dirty="0" smtClean="0"/>
              <a:t>and bought slaves to work their lands.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514600"/>
            <a:ext cx="571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latifundia hurt small farmers and resulted in many landless and homeless farmers – this led to conflict between Romans.</a:t>
            </a:r>
            <a:endParaRPr lang="en-US" sz="2200" dirty="0"/>
          </a:p>
        </p:txBody>
      </p:sp>
      <p:pic>
        <p:nvPicPr>
          <p:cNvPr id="5" name="Picture 4" descr="Roman Labor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914400"/>
            <a:ext cx="2844800" cy="2880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3962400"/>
            <a:ext cx="624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Two young patricians, </a:t>
            </a:r>
            <a:r>
              <a:rPr lang="en-US" sz="2200" b="1" dirty="0" smtClean="0"/>
              <a:t>Tiberius and Gaius Gracchus</a:t>
            </a:r>
            <a:r>
              <a:rPr lang="en-US" sz="2200" dirty="0" smtClean="0"/>
              <a:t>, tried to make reforms and give the poor farmers land, but angry riots broke out and they were killed.</a:t>
            </a:r>
            <a:endParaRPr lang="en-US" sz="2200" dirty="0"/>
          </a:p>
        </p:txBody>
      </p:sp>
      <p:pic>
        <p:nvPicPr>
          <p:cNvPr id="7" name="Picture 6" descr="Gracchus Broth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733800"/>
            <a:ext cx="2233612" cy="2172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0" y="51054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Rome was unable to resolve its problems and many </a:t>
            </a:r>
            <a:r>
              <a:rPr lang="en-US" sz="2200" b="1" dirty="0" smtClean="0"/>
              <a:t>civil wars </a:t>
            </a:r>
            <a:r>
              <a:rPr lang="en-US" sz="2200" dirty="0" smtClean="0"/>
              <a:t>began. 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096000"/>
            <a:ext cx="868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From </a:t>
            </a:r>
            <a:r>
              <a:rPr lang="en-US" sz="2200" smtClean="0"/>
              <a:t>the chaos </a:t>
            </a:r>
            <a:r>
              <a:rPr lang="en-US" sz="2200" dirty="0" smtClean="0"/>
              <a:t>arose </a:t>
            </a:r>
            <a:r>
              <a:rPr lang="en-US" sz="2200" b="1" smtClean="0"/>
              <a:t>Julius Caesar, </a:t>
            </a:r>
            <a:r>
              <a:rPr lang="en-US" sz="2200" dirty="0" smtClean="0"/>
              <a:t>an ambitious military commander.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Geography of Rome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99060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Rome is located on the </a:t>
            </a:r>
            <a:r>
              <a:rPr lang="en-US" sz="2200" b="1" dirty="0" smtClean="0"/>
              <a:t>Italian Peninsula </a:t>
            </a:r>
            <a:r>
              <a:rPr lang="en-US" sz="2200" dirty="0" smtClean="0"/>
              <a:t>in Southern Europe.  </a:t>
            </a:r>
          </a:p>
          <a:p>
            <a:endParaRPr lang="en-US" sz="800" dirty="0"/>
          </a:p>
          <a:p>
            <a:r>
              <a:rPr lang="en-US" sz="2200" dirty="0" smtClean="0"/>
              <a:t>Remember a peninsula is land surrounded by water on 3 sides.  </a:t>
            </a:r>
            <a:endParaRPr lang="en-US" sz="2200" dirty="0"/>
          </a:p>
        </p:txBody>
      </p:sp>
      <p:pic>
        <p:nvPicPr>
          <p:cNvPr id="6" name="Picture 5" descr="Roman Republi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914400"/>
            <a:ext cx="3248025" cy="22455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2895600"/>
            <a:ext cx="883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Rome is located between the </a:t>
            </a:r>
            <a:r>
              <a:rPr lang="en-US" sz="2200" b="1" dirty="0" smtClean="0"/>
              <a:t>Tiber River </a:t>
            </a:r>
            <a:r>
              <a:rPr lang="en-US" sz="2200" dirty="0" smtClean="0"/>
              <a:t>and the </a:t>
            </a:r>
            <a:r>
              <a:rPr lang="en-US" sz="2200" b="1" dirty="0" smtClean="0"/>
              <a:t>Mediterranean Sea.  </a:t>
            </a:r>
            <a:r>
              <a:rPr lang="en-US" sz="2200" dirty="0" smtClean="0"/>
              <a:t>Because of it’s location on the water, Rome became an important center for trade.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2400"/>
            <a:ext cx="304800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222875"/>
            <a:ext cx="304158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352800" y="381000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Like Greece, Rome was surrounded by hills and mountains that protected it from attack. </a:t>
            </a:r>
          </a:p>
          <a:p>
            <a:endParaRPr lang="en-US" sz="800" dirty="0"/>
          </a:p>
          <a:p>
            <a:r>
              <a:rPr lang="en-US" sz="2200" dirty="0" smtClean="0"/>
              <a:t>However, it was easier to unify than Greece because the mountains are much smaller. 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5562600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Rome is located on a </a:t>
            </a:r>
            <a:r>
              <a:rPr lang="en-US" sz="2200" b="1" dirty="0" smtClean="0"/>
              <a:t>fertile plain </a:t>
            </a:r>
            <a:r>
              <a:rPr lang="en-US" sz="2200" dirty="0" smtClean="0"/>
              <a:t>that was good for farming – this helped support a growing population!</a:t>
            </a:r>
            <a:endParaRPr lang="en-US" sz="22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267200" y="1371600"/>
            <a:ext cx="3276600" cy="533400"/>
          </a:xfrm>
          <a:prstGeom prst="straightConnector1">
            <a:avLst/>
          </a:prstGeom>
          <a:ln w="476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People of Rome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6705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Around 800 B.C., the </a:t>
            </a:r>
            <a:r>
              <a:rPr lang="en-US" sz="2200" b="1" dirty="0" err="1" smtClean="0"/>
              <a:t>Latins</a:t>
            </a:r>
            <a:r>
              <a:rPr lang="en-US" sz="2200" dirty="0" smtClean="0"/>
              <a:t> (ancestors of Romans) migrated into Italy.  They settled along the Tiber River where they herded and farmed.  </a:t>
            </a:r>
          </a:p>
          <a:p>
            <a:endParaRPr lang="en-US" sz="800" dirty="0"/>
          </a:p>
          <a:p>
            <a:r>
              <a:rPr lang="en-US" sz="2200" dirty="0" smtClean="0"/>
              <a:t>The Latin villages eventually grew into Rome, the </a:t>
            </a:r>
            <a:r>
              <a:rPr lang="en-US" sz="2200" b="1" dirty="0" smtClean="0"/>
              <a:t>“City on Seven Hills.”</a:t>
            </a:r>
            <a:endParaRPr lang="en-US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3048000"/>
            <a:ext cx="4114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Legend says that Romulus and Remus founded the city.  Romulus and Remus were said to be the sons of the God Mars – giving Rome divine origins.</a:t>
            </a:r>
            <a:endParaRPr lang="en-US" sz="2200" dirty="0"/>
          </a:p>
        </p:txBody>
      </p:sp>
      <p:pic>
        <p:nvPicPr>
          <p:cNvPr id="6" name="Picture 4" descr="Romulus &amp; Remus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304800" y="3124200"/>
            <a:ext cx="2020097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 descr="map-Rome-750BC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6629400" y="1142999"/>
            <a:ext cx="2319694" cy="36470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33600" y="4949785"/>
            <a:ext cx="685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Romans shared the peninsula with the </a:t>
            </a:r>
            <a:r>
              <a:rPr lang="en-US" sz="2200" b="1" dirty="0" smtClean="0"/>
              <a:t>Etruscans </a:t>
            </a:r>
            <a:r>
              <a:rPr lang="en-US" sz="2200" dirty="0" smtClean="0"/>
              <a:t>and the </a:t>
            </a:r>
            <a:r>
              <a:rPr lang="en-US" sz="2200" b="1" dirty="0" smtClean="0"/>
              <a:t>Greeks</a:t>
            </a:r>
            <a:r>
              <a:rPr lang="en-US" sz="2200" dirty="0" smtClean="0"/>
              <a:t>.  </a:t>
            </a:r>
          </a:p>
          <a:p>
            <a:endParaRPr lang="en-US" sz="800" dirty="0"/>
          </a:p>
        </p:txBody>
      </p:sp>
      <p:pic>
        <p:nvPicPr>
          <p:cNvPr id="10" name="Picture 9" descr="Etruscan 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514850"/>
            <a:ext cx="1562100" cy="234315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934200" y="2133600"/>
            <a:ext cx="762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72400" y="3200400"/>
            <a:ext cx="10668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5715000"/>
            <a:ext cx="6781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Romans learned a great deal from </a:t>
            </a:r>
            <a:r>
              <a:rPr lang="en-US" sz="2200" smtClean="0"/>
              <a:t>the </a:t>
            </a:r>
            <a:r>
              <a:rPr lang="en-US" sz="2200" smtClean="0"/>
              <a:t>Greeks</a:t>
            </a:r>
            <a:r>
              <a:rPr lang="en-US" sz="2200" smtClean="0"/>
              <a:t> </a:t>
            </a:r>
            <a:r>
              <a:rPr lang="en-US" sz="2200" dirty="0" smtClean="0"/>
              <a:t>– adapting their alphabet, engineering techniques, and religion.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1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Roman Republic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914400"/>
            <a:ext cx="868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Etruscans were driven out of Rome in 509 B.C. and the Romans founded a form of government called a </a:t>
            </a:r>
            <a:r>
              <a:rPr lang="en-US" sz="2200" b="1" dirty="0" smtClean="0"/>
              <a:t>Republic.</a:t>
            </a:r>
            <a:endParaRPr lang="en-US" sz="2200" dirty="0" smtClean="0"/>
          </a:p>
          <a:p>
            <a:endParaRPr lang="en-US" sz="800" dirty="0" smtClean="0"/>
          </a:p>
          <a:p>
            <a:r>
              <a:rPr lang="en-US" sz="2200" b="1" u="sng" dirty="0" smtClean="0"/>
              <a:t>Republic</a:t>
            </a:r>
            <a:r>
              <a:rPr lang="en-US" sz="2200" dirty="0" smtClean="0"/>
              <a:t> ~ form of government in which people chose some of the officials in government (a form of Indirect Democracy!!).  </a:t>
            </a:r>
          </a:p>
          <a:p>
            <a:endParaRPr lang="en-US" sz="800" dirty="0" smtClean="0"/>
          </a:p>
          <a:p>
            <a:r>
              <a:rPr lang="en-US" sz="2200" dirty="0" smtClean="0"/>
              <a:t>The Republic consisted of: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971800"/>
            <a:ext cx="883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1. </a:t>
            </a:r>
            <a:r>
              <a:rPr lang="en-US" sz="2200" b="1" u="sng" dirty="0" smtClean="0"/>
              <a:t>Senate and Assembly</a:t>
            </a:r>
            <a:r>
              <a:rPr lang="en-US" sz="2200" dirty="0" smtClean="0"/>
              <a:t> – law-making body – ONLY allowed patricians.</a:t>
            </a:r>
          </a:p>
          <a:p>
            <a:endParaRPr lang="en-US" sz="800" dirty="0" smtClean="0"/>
          </a:p>
          <a:p>
            <a:r>
              <a:rPr lang="en-US" sz="2200" b="1" dirty="0" smtClean="0"/>
              <a:t>Patricians</a:t>
            </a:r>
            <a:r>
              <a:rPr lang="en-US" sz="2200" dirty="0" smtClean="0"/>
              <a:t> – the rich landowners of Roman Society (only 10% of all Romans).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4876800"/>
            <a:ext cx="7162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3. </a:t>
            </a:r>
            <a:r>
              <a:rPr lang="en-US" sz="2200" b="1" u="sng" dirty="0" smtClean="0"/>
              <a:t>Dictator</a:t>
            </a:r>
            <a:r>
              <a:rPr lang="en-US" sz="2200" dirty="0" smtClean="0"/>
              <a:t> – ruler selected by the Senate in times of war.</a:t>
            </a:r>
          </a:p>
          <a:p>
            <a:endParaRPr lang="en-US" sz="800" dirty="0" smtClean="0"/>
          </a:p>
          <a:p>
            <a:r>
              <a:rPr lang="en-US" sz="2200" dirty="0" smtClean="0"/>
              <a:t>Julius Caesar was the most famous Roman Dictator.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9624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2. </a:t>
            </a:r>
            <a:r>
              <a:rPr lang="en-US" sz="2200" b="1" u="sng" dirty="0" smtClean="0"/>
              <a:t>Consuls </a:t>
            </a:r>
            <a:r>
              <a:rPr lang="en-US" sz="2200" dirty="0" smtClean="0"/>
              <a:t>– 2 consuls supervised government and commanded the armies - originally only patricians could be consuls!!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1722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5943600"/>
            <a:ext cx="662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4.  </a:t>
            </a:r>
            <a:r>
              <a:rPr lang="en-US" sz="2200" b="1" u="sng" dirty="0" smtClean="0"/>
              <a:t>Judges</a:t>
            </a:r>
            <a:r>
              <a:rPr lang="en-US" sz="2200" b="1" dirty="0" smtClean="0"/>
              <a:t> </a:t>
            </a:r>
            <a:r>
              <a:rPr lang="en-US" sz="2200" dirty="0" smtClean="0"/>
              <a:t>– 8 judges oversaw the courts and governed</a:t>
            </a:r>
            <a:endParaRPr lang="en-US" sz="2200" dirty="0"/>
          </a:p>
        </p:txBody>
      </p:sp>
      <p:pic>
        <p:nvPicPr>
          <p:cNvPr id="12" name="Picture 11" descr="Roman Sen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4952" y="4419600"/>
            <a:ext cx="2219048" cy="1514286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6624" y="5181600"/>
            <a:ext cx="16473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Julius Caes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4419600"/>
            <a:ext cx="1371600" cy="1688444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5628217"/>
            <a:ext cx="1066800" cy="122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705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Plebeians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914400"/>
            <a:ext cx="883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/>
              <a:t>Plebeians</a:t>
            </a:r>
            <a:r>
              <a:rPr lang="en-US" sz="2200" dirty="0" smtClean="0"/>
              <a:t> were middle class workers and farmers (90% of population).</a:t>
            </a:r>
          </a:p>
          <a:p>
            <a:endParaRPr lang="en-US" sz="800" dirty="0" smtClean="0"/>
          </a:p>
          <a:p>
            <a:r>
              <a:rPr lang="en-US" sz="2200" dirty="0" smtClean="0"/>
              <a:t>In the beginning, Plebeians had </a:t>
            </a:r>
            <a:r>
              <a:rPr lang="en-US" sz="2200" b="1" dirty="0" smtClean="0"/>
              <a:t>no</a:t>
            </a:r>
            <a:r>
              <a:rPr lang="en-US" sz="2200" dirty="0" smtClean="0"/>
              <a:t> rights and were treated very poorly.  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18288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time, the Plebeians gained the right to elect people to represent them in government called </a:t>
            </a:r>
            <a:r>
              <a:rPr lang="en-US" sz="2200" b="1" dirty="0" smtClean="0"/>
              <a:t>Tribunes</a:t>
            </a:r>
            <a:r>
              <a:rPr lang="en-US" sz="2200" dirty="0" smtClean="0"/>
              <a:t>.  </a:t>
            </a:r>
          </a:p>
          <a:p>
            <a:endParaRPr lang="en-US" sz="800" dirty="0" smtClean="0"/>
          </a:p>
          <a:p>
            <a:r>
              <a:rPr lang="en-US" sz="2200" dirty="0" smtClean="0"/>
              <a:t>The Tribunes had the power to </a:t>
            </a:r>
            <a:r>
              <a:rPr lang="en-US" sz="2200" b="1" dirty="0" smtClean="0"/>
              <a:t>veto,</a:t>
            </a:r>
            <a:r>
              <a:rPr lang="en-US" sz="2200" dirty="0" smtClean="0"/>
              <a:t> or block the laws that were harmful to the plebeians.  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419600"/>
            <a:ext cx="6324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/>
              <a:t>The Twelve Tables </a:t>
            </a:r>
            <a:r>
              <a:rPr lang="en-US" sz="2200" dirty="0" smtClean="0"/>
              <a:t>–(450 B.C.) first Roman laws written down.</a:t>
            </a:r>
            <a:r>
              <a:rPr lang="en-US" sz="2200" b="1" dirty="0" smtClean="0"/>
              <a:t>  </a:t>
            </a:r>
          </a:p>
          <a:p>
            <a:endParaRPr lang="en-US" sz="800" b="1" dirty="0" smtClean="0"/>
          </a:p>
          <a:p>
            <a:r>
              <a:rPr lang="en-US" sz="2200" dirty="0" smtClean="0"/>
              <a:t>Gave Plebeians more power and rights!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750004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Later the U.S. Constitution would adopt many Roman ideas like the Senate, veto, and checks and balances  (no branch has too much power).</a:t>
            </a:r>
            <a:endParaRPr lang="en-US" sz="2200" b="1" dirty="0"/>
          </a:p>
        </p:txBody>
      </p:sp>
      <p:pic>
        <p:nvPicPr>
          <p:cNvPr id="8" name="Picture 6" descr="12 Tables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6781800" y="4343400"/>
            <a:ext cx="2236787" cy="2337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 descr="Roman Labor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828800"/>
            <a:ext cx="2257778" cy="2286000"/>
          </a:xfrm>
          <a:prstGeom prst="rect">
            <a:avLst/>
          </a:prstGeom>
        </p:spPr>
      </p:pic>
      <p:pic>
        <p:nvPicPr>
          <p:cNvPr id="10" name="Picture 5" descr="constitution-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620986"/>
            <a:ext cx="1828800" cy="223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90800" y="35814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If the Greeks were known for Government, Romans were known for LAWS!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Life in the Roman Republic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According to Roman Law, men had absolute power over the family.  He used strict discipline and demanded total respect.  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220980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Roman women had more power than Greek women -  could own property, start a business, and (eventually) influenced politics.   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914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Roman Family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3352800"/>
            <a:ext cx="609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Unlike the Greeks, Romans educated ALL children.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3810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Roman Religion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42672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Romans were </a:t>
            </a:r>
            <a:r>
              <a:rPr lang="en-US" sz="2200" b="1" dirty="0" smtClean="0"/>
              <a:t>polytheistic, </a:t>
            </a:r>
            <a:r>
              <a:rPr lang="en-US" sz="2200" dirty="0" smtClean="0"/>
              <a:t>believing in many gods.  Most of their gods were adapted from Greek religion: 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51054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Jupiter</a:t>
            </a:r>
            <a:r>
              <a:rPr lang="en-US" sz="2200" dirty="0" smtClean="0"/>
              <a:t> ~ chief god; god of the sky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6019800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Mars</a:t>
            </a:r>
            <a:r>
              <a:rPr lang="en-US" sz="2200" dirty="0" smtClean="0"/>
              <a:t> ~ god of war.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5181600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Neptune</a:t>
            </a:r>
            <a:r>
              <a:rPr lang="en-US" sz="2200" dirty="0" smtClean="0"/>
              <a:t> ~ god of sea.</a:t>
            </a:r>
            <a:endParaRPr lang="en-US" sz="2200" dirty="0"/>
          </a:p>
        </p:txBody>
      </p:sp>
      <p:sp>
        <p:nvSpPr>
          <p:cNvPr id="14" name="Rectangle 13"/>
          <p:cNvSpPr/>
          <p:nvPr/>
        </p:nvSpPr>
        <p:spPr>
          <a:xfrm>
            <a:off x="6172200" y="5867400"/>
            <a:ext cx="2971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Venus</a:t>
            </a:r>
            <a:r>
              <a:rPr lang="en-US" sz="2200" dirty="0" smtClean="0"/>
              <a:t> ~ goddess of love.</a:t>
            </a:r>
            <a:endParaRPr lang="en-US" sz="2200" dirty="0"/>
          </a:p>
        </p:txBody>
      </p:sp>
      <p:pic>
        <p:nvPicPr>
          <p:cNvPr id="15" name="Picture 14" descr="Roman Fami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09800"/>
            <a:ext cx="2590800" cy="1983082"/>
          </a:xfrm>
          <a:prstGeom prst="rect">
            <a:avLst/>
          </a:prstGeom>
        </p:spPr>
      </p:pic>
      <p:pic>
        <p:nvPicPr>
          <p:cNvPr id="18" name="Picture 17" descr="Jupi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5029200"/>
            <a:ext cx="1710137" cy="1600200"/>
          </a:xfrm>
          <a:prstGeom prst="rect">
            <a:avLst/>
          </a:prstGeom>
        </p:spPr>
      </p:pic>
      <p:pic>
        <p:nvPicPr>
          <p:cNvPr id="19" name="Picture 18" descr="Ma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5488709"/>
            <a:ext cx="1358996" cy="1369291"/>
          </a:xfrm>
          <a:prstGeom prst="rect">
            <a:avLst/>
          </a:prstGeom>
        </p:spPr>
      </p:pic>
      <p:pic>
        <p:nvPicPr>
          <p:cNvPr id="20" name="Picture 19" descr="Neptu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4876800"/>
            <a:ext cx="1153568" cy="1295400"/>
          </a:xfrm>
          <a:prstGeom prst="rect">
            <a:avLst/>
          </a:prstGeom>
        </p:spPr>
      </p:pic>
      <p:pic>
        <p:nvPicPr>
          <p:cNvPr id="21" name="Picture 20" descr="Venu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2400" y="5791200"/>
            <a:ext cx="1845925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Roman Conquest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91440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By 270 B.C., Rome drive out the Etruscans &amp; Greeks from Italian Peninsula and started a campaign to conquer other lands.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6764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Roman success was due to skillful diplomacy and a well trained army called a </a:t>
            </a:r>
            <a:r>
              <a:rPr lang="en-US" sz="2200" b="1" dirty="0" smtClean="0"/>
              <a:t>Legion</a:t>
            </a:r>
            <a:r>
              <a:rPr lang="en-US" sz="2200" dirty="0" smtClean="0"/>
              <a:t>.</a:t>
            </a:r>
          </a:p>
          <a:p>
            <a:endParaRPr lang="en-US" sz="800" dirty="0" smtClean="0"/>
          </a:p>
          <a:p>
            <a:r>
              <a:rPr lang="en-US" sz="2200" b="1" u="sng" dirty="0" smtClean="0"/>
              <a:t>Legion</a:t>
            </a:r>
            <a:r>
              <a:rPr lang="en-US" sz="2200" dirty="0" smtClean="0"/>
              <a:t> - military unit consisting of about 5,000 citizen soldiers.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276600"/>
            <a:ext cx="586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To unify their growing empire, Romans treated their defeated enemies nicely.  They allowed their captives to keep their own customs, money, and government.  </a:t>
            </a:r>
          </a:p>
          <a:p>
            <a:endParaRPr lang="en-US" sz="800" dirty="0" smtClean="0"/>
          </a:p>
          <a:p>
            <a:r>
              <a:rPr lang="en-US" sz="2200" dirty="0" smtClean="0"/>
              <a:t>They also gave captives full citizenship – making them loyal to Rome.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594360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Finally, they built the (</a:t>
            </a:r>
            <a:r>
              <a:rPr lang="en-US" sz="2200" b="1" dirty="0" smtClean="0"/>
              <a:t>Roman</a:t>
            </a:r>
            <a:r>
              <a:rPr lang="en-US" sz="2200" dirty="0" smtClean="0"/>
              <a:t>) </a:t>
            </a:r>
            <a:r>
              <a:rPr lang="en-US" sz="2200" b="1" dirty="0" smtClean="0"/>
              <a:t>roads</a:t>
            </a:r>
            <a:r>
              <a:rPr lang="en-US" sz="2200" dirty="0" smtClean="0"/>
              <a:t> to keep communication between the Empire and distant lands.</a:t>
            </a:r>
          </a:p>
        </p:txBody>
      </p:sp>
      <p:pic>
        <p:nvPicPr>
          <p:cNvPr id="8" name="Picture 7" descr="Roman Leg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1447800"/>
            <a:ext cx="2543175" cy="1800225"/>
          </a:xfrm>
          <a:prstGeom prst="rect">
            <a:avLst/>
          </a:prstGeom>
        </p:spPr>
      </p:pic>
      <p:pic>
        <p:nvPicPr>
          <p:cNvPr id="9" name="Picture 8" descr="Roman Legion 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447801"/>
            <a:ext cx="2552700" cy="3090768"/>
          </a:xfrm>
          <a:prstGeom prst="rect">
            <a:avLst/>
          </a:prstGeom>
        </p:spPr>
      </p:pic>
      <p:pic>
        <p:nvPicPr>
          <p:cNvPr id="11" name="Picture 10" descr="Roman R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4038600"/>
            <a:ext cx="2895600" cy="1958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Punic Wars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Rome’s conquest of the Italian Peninsula in 270 B.C. led to conflicts with a city-state in Northern Africa called </a:t>
            </a:r>
            <a:r>
              <a:rPr lang="en-US" sz="2200" b="1" dirty="0" smtClean="0"/>
              <a:t>Carthage.</a:t>
            </a:r>
          </a:p>
          <a:p>
            <a:endParaRPr lang="en-US" sz="800" b="1" dirty="0" smtClean="0"/>
          </a:p>
          <a:p>
            <a:r>
              <a:rPr lang="en-US" sz="2200" dirty="0" smtClean="0"/>
              <a:t>Between 264 B.C. and 146 B.C., Rome fought </a:t>
            </a:r>
            <a:r>
              <a:rPr lang="en-US" sz="2200" b="1" dirty="0" smtClean="0"/>
              <a:t>3</a:t>
            </a:r>
            <a:r>
              <a:rPr lang="en-US" sz="2200" dirty="0" smtClean="0"/>
              <a:t> wars against Carthage called the </a:t>
            </a:r>
            <a:r>
              <a:rPr lang="en-US" sz="2200" b="1" dirty="0" smtClean="0"/>
              <a:t>Punic Wars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5334000" y="990600"/>
            <a:ext cx="3411538" cy="25588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3733800"/>
            <a:ext cx="891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Punic War = Roman Wins and gains lands (Sicily, Sardinia, and Corsica)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41910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Punic War = Carthage wants revenge and appoints General </a:t>
            </a:r>
            <a:r>
              <a:rPr lang="en-US" sz="2200" b="1" dirty="0" smtClean="0"/>
              <a:t>Hannibal </a:t>
            </a:r>
            <a:r>
              <a:rPr lang="en-US" sz="2200" dirty="0" smtClean="0"/>
              <a:t>– but Rome Wins again!</a:t>
            </a:r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502920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3</a:t>
            </a:r>
            <a:r>
              <a:rPr lang="en-US" sz="2200" baseline="30000" dirty="0" smtClean="0"/>
              <a:t>rd</a:t>
            </a:r>
            <a:r>
              <a:rPr lang="en-US" sz="2200" dirty="0" smtClean="0"/>
              <a:t> Punic War = Rome wins and completely destroys Carthage. Rome now controls ALL of the Mediterranean.</a:t>
            </a:r>
            <a:endParaRPr lang="en-US" sz="2200" dirty="0"/>
          </a:p>
        </p:txBody>
      </p:sp>
      <p:pic>
        <p:nvPicPr>
          <p:cNvPr id="8" name="Picture 7" descr="Hanib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267200"/>
            <a:ext cx="2235200" cy="16782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32766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Punic Wars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6248400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Rome begins a policy of </a:t>
            </a:r>
            <a:r>
              <a:rPr lang="en-US" sz="2200" b="1" dirty="0" smtClean="0"/>
              <a:t>imperialism</a:t>
            </a:r>
            <a:r>
              <a:rPr lang="en-US" sz="2200" dirty="0" smtClean="0"/>
              <a:t> – controlling  foreign lands and people</a:t>
            </a:r>
            <a:r>
              <a:rPr lang="en-US" dirty="0" smtClean="0"/>
              <a:t>.   </a:t>
            </a:r>
            <a:endParaRPr lang="en-US" dirty="0"/>
          </a:p>
        </p:txBody>
      </p:sp>
      <p:pic>
        <p:nvPicPr>
          <p:cNvPr id="12" name="Picture 11" descr="Roman Expansi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75" y="914400"/>
            <a:ext cx="3857625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</TotalTime>
  <Words>929</Words>
  <Application>Microsoft Office PowerPoint</Application>
  <PresentationFormat>On-screen Show (4:3)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The Romans!</vt:lpstr>
      <vt:lpstr>Geography of Rome</vt:lpstr>
      <vt:lpstr>Early People of Rome</vt:lpstr>
      <vt:lpstr>The Roman Republic</vt:lpstr>
      <vt:lpstr>PowerPoint Presentation</vt:lpstr>
      <vt:lpstr>The Plebeians</vt:lpstr>
      <vt:lpstr>Life in the Roman Republic</vt:lpstr>
      <vt:lpstr>Roman Conquest</vt:lpstr>
      <vt:lpstr>The Punic Wars</vt:lpstr>
      <vt:lpstr>PowerPoint Presentation</vt:lpstr>
      <vt:lpstr>Fall of Roman Republic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the Roman Republic</dc:title>
  <dc:creator>AlyssaMartin</dc:creator>
  <cp:lastModifiedBy>wwestbrook</cp:lastModifiedBy>
  <cp:revision>51</cp:revision>
  <dcterms:created xsi:type="dcterms:W3CDTF">2013-09-26T11:16:11Z</dcterms:created>
  <dcterms:modified xsi:type="dcterms:W3CDTF">2019-02-11T14:35:09Z</dcterms:modified>
</cp:coreProperties>
</file>