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7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EC8D-79A2-4CE3-92D5-E85E63974D8B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FB44-0526-493D-A53E-39F7C7BC3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551" y="1600200"/>
            <a:ext cx="5930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 Spreads…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71600"/>
            <a:ext cx="5486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European countries soon caught on to the Industrial Revolution and learned from British experts how to industrialize.</a:t>
            </a:r>
          </a:p>
          <a:p>
            <a:r>
              <a:rPr lang="en-US" sz="2800" dirty="0" smtClean="0"/>
              <a:t>Belgium, Germany, France and the U.S. soon caught up with Great Britain.</a:t>
            </a:r>
          </a:p>
          <a:p>
            <a:pPr lvl="1"/>
            <a:r>
              <a:rPr lang="en-US" sz="2400" dirty="0" smtClean="0"/>
              <a:t>They had more supplies of coal and iron than Britain had.</a:t>
            </a:r>
          </a:p>
          <a:p>
            <a:r>
              <a:rPr lang="en-US" dirty="0" smtClean="0"/>
              <a:t>However, not all Europeans will Industrialize.</a:t>
            </a:r>
          </a:p>
          <a:p>
            <a:pPr lvl="1"/>
            <a:r>
              <a:rPr lang="en-US" dirty="0" smtClean="0"/>
              <a:t>Russia will not industrialize for another 100 years!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0"/>
            <a:ext cx="3383280" cy="2819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 Industrial Revolution (1880 – 1910)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638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late Industrial Revolution,</a:t>
            </a:r>
            <a:r>
              <a:rPr lang="en-US" b="1" dirty="0" smtClean="0"/>
              <a:t> coal </a:t>
            </a:r>
            <a:r>
              <a:rPr lang="en-US" dirty="0" smtClean="0"/>
              <a:t>and </a:t>
            </a:r>
            <a:r>
              <a:rPr lang="en-US" b="1" dirty="0" smtClean="0"/>
              <a:t>oil</a:t>
            </a:r>
            <a:r>
              <a:rPr lang="en-US" dirty="0" smtClean="0"/>
              <a:t> became the major sources of fuel to run machines.  </a:t>
            </a:r>
          </a:p>
          <a:p>
            <a:r>
              <a:rPr lang="en-US" b="1" dirty="0" smtClean="0"/>
              <a:t>Henry Bessemer </a:t>
            </a:r>
            <a:r>
              <a:rPr lang="en-US" dirty="0" smtClean="0"/>
              <a:t>created the </a:t>
            </a:r>
            <a:r>
              <a:rPr lang="en-US" b="1" dirty="0" smtClean="0"/>
              <a:t>Bessemer Process </a:t>
            </a:r>
            <a:r>
              <a:rPr lang="en-US" dirty="0" smtClean="0"/>
              <a:t>to purify iron ore and make </a:t>
            </a:r>
            <a:r>
              <a:rPr lang="en-US" b="1" dirty="0" smtClean="0"/>
              <a:t>Steel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Steel was lighter and more durable than Iron.</a:t>
            </a:r>
          </a:p>
          <a:p>
            <a:pPr lvl="1"/>
            <a:r>
              <a:rPr lang="en-US" dirty="0" smtClean="0"/>
              <a:t>This led to the development of skyscrapers!!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30924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Develops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9530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late Industrial Revolution, </a:t>
            </a:r>
            <a:r>
              <a:rPr lang="en-US" b="1" dirty="0" smtClean="0"/>
              <a:t>electricity</a:t>
            </a:r>
            <a:r>
              <a:rPr lang="en-US" dirty="0" smtClean="0"/>
              <a:t> developed to light homes, factories, and offices.  </a:t>
            </a:r>
          </a:p>
          <a:p>
            <a:pPr lvl="1"/>
            <a:r>
              <a:rPr lang="en-US" b="1" dirty="0" smtClean="0"/>
              <a:t>Thomas Edison </a:t>
            </a:r>
            <a:r>
              <a:rPr lang="en-US" dirty="0" smtClean="0"/>
              <a:t>will create the first electric </a:t>
            </a:r>
            <a:r>
              <a:rPr lang="en-US" b="1" dirty="0" smtClean="0"/>
              <a:t>light bulb.  </a:t>
            </a:r>
          </a:p>
          <a:p>
            <a:pPr lvl="1"/>
            <a:r>
              <a:rPr lang="en-US" b="1" dirty="0" smtClean="0"/>
              <a:t>Thomas Faraday </a:t>
            </a:r>
            <a:r>
              <a:rPr lang="en-US" dirty="0" smtClean="0"/>
              <a:t>created the first simple </a:t>
            </a:r>
            <a:r>
              <a:rPr lang="en-US" b="1" dirty="0" smtClean="0"/>
              <a:t>electric motor.</a:t>
            </a:r>
          </a:p>
          <a:p>
            <a:r>
              <a:rPr lang="en-US" dirty="0" smtClean="0"/>
              <a:t>Result:  People could work 24/7…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/>
              <a:t>People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581400" cy="49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Revolution</a:t>
            </a:r>
            <a:endParaRPr lang="en-US" dirty="0"/>
          </a:p>
        </p:txBody>
      </p:sp>
      <p:pic>
        <p:nvPicPr>
          <p:cNvPr id="4" name="Picture 8" descr="bell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600200"/>
            <a:ext cx="3759200" cy="2819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487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With the development of electricity came the development of new forms of rapid communication.</a:t>
            </a:r>
          </a:p>
          <a:p>
            <a:pPr lvl="1"/>
            <a:r>
              <a:rPr lang="en-US" b="1" dirty="0" smtClean="0"/>
              <a:t>Samuel Morse </a:t>
            </a:r>
            <a:r>
              <a:rPr lang="en-US" dirty="0" smtClean="0"/>
              <a:t>invents the </a:t>
            </a:r>
            <a:r>
              <a:rPr lang="en-US" b="1" dirty="0" smtClean="0"/>
              <a:t>telegraph</a:t>
            </a:r>
            <a:r>
              <a:rPr lang="en-US" dirty="0" smtClean="0"/>
              <a:t> and Morse Code.</a:t>
            </a:r>
          </a:p>
          <a:p>
            <a:pPr lvl="1"/>
            <a:r>
              <a:rPr lang="en-US" b="1" dirty="0" smtClean="0"/>
              <a:t>Alexander Graham Bell </a:t>
            </a:r>
            <a:r>
              <a:rPr lang="en-US" dirty="0" smtClean="0"/>
              <a:t>invents the </a:t>
            </a:r>
            <a:r>
              <a:rPr lang="en-US" b="1" dirty="0" smtClean="0"/>
              <a:t>1st telephone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Guglielmo</a:t>
            </a:r>
            <a:r>
              <a:rPr lang="en-US" b="1" dirty="0" smtClean="0"/>
              <a:t> Marconi</a:t>
            </a:r>
            <a:r>
              <a:rPr lang="en-US" dirty="0" smtClean="0"/>
              <a:t> invents the </a:t>
            </a:r>
            <a:r>
              <a:rPr lang="en-US" b="1" dirty="0" smtClean="0"/>
              <a:t>1st radio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47043"/>
            <a:ext cx="2667000" cy="281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 and Automobiles!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724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During the late industrial Revolution the </a:t>
            </a:r>
            <a:r>
              <a:rPr lang="en-US" b="1" dirty="0" smtClean="0"/>
              <a:t>internal combustion engine </a:t>
            </a:r>
            <a:r>
              <a:rPr lang="en-US" dirty="0" smtClean="0"/>
              <a:t>was invented and used to create cars and planes.</a:t>
            </a:r>
          </a:p>
          <a:p>
            <a:r>
              <a:rPr lang="en-US" dirty="0" smtClean="0"/>
              <a:t>Germany leads the way…</a:t>
            </a:r>
          </a:p>
          <a:p>
            <a:pPr lvl="1"/>
            <a:r>
              <a:rPr lang="en-US" b="1" dirty="0" err="1" smtClean="0"/>
              <a:t>Nickolaus</a:t>
            </a:r>
            <a:r>
              <a:rPr lang="en-US" b="1" dirty="0" smtClean="0"/>
              <a:t> Otto </a:t>
            </a:r>
            <a:r>
              <a:rPr lang="en-US" dirty="0" smtClean="0"/>
              <a:t>invented the gas powered internal combustion engine, which lead to the creation of automobiles.</a:t>
            </a:r>
          </a:p>
          <a:p>
            <a:pPr lvl="1"/>
            <a:r>
              <a:rPr lang="en-US" b="1" dirty="0" smtClean="0"/>
              <a:t>Karl Benz </a:t>
            </a:r>
            <a:r>
              <a:rPr lang="en-US" dirty="0" smtClean="0"/>
              <a:t>received the first patent for a three wheel auto.</a:t>
            </a:r>
          </a:p>
          <a:p>
            <a:pPr lvl="1"/>
            <a:r>
              <a:rPr lang="en-US" b="1" dirty="0" smtClean="0"/>
              <a:t>Gottlieb Daimler </a:t>
            </a:r>
            <a:r>
              <a:rPr lang="en-US" dirty="0" smtClean="0"/>
              <a:t>built a four wheel auto.</a:t>
            </a:r>
          </a:p>
          <a:p>
            <a:r>
              <a:rPr lang="en-US" dirty="0" smtClean="0"/>
              <a:t>And the U.S. joins…</a:t>
            </a:r>
          </a:p>
          <a:p>
            <a:pPr lvl="1"/>
            <a:r>
              <a:rPr lang="en-US" dirty="0" smtClean="0"/>
              <a:t>Henry Ford = 1st U.S. car – the Model T</a:t>
            </a:r>
          </a:p>
          <a:p>
            <a:pPr lvl="1"/>
            <a:r>
              <a:rPr lang="en-US" dirty="0" smtClean="0"/>
              <a:t>Wright Brothers = design and fly the 1st flimsy airplane at Kitty Hawk</a:t>
            </a:r>
          </a:p>
          <a:p>
            <a:endParaRPr lang="en-US" dirty="0"/>
          </a:p>
        </p:txBody>
      </p:sp>
      <p:pic>
        <p:nvPicPr>
          <p:cNvPr id="6" name="Picture 12" descr="1902-ol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371600"/>
            <a:ext cx="3564000" cy="2514600"/>
          </a:xfrm>
          <a:noFill/>
          <a:ln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886199" cy="248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Ways of Thinking!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However, with the changes brought about during the Industrial Revolution came new ways of thinking.  </a:t>
            </a:r>
          </a:p>
          <a:p>
            <a:pPr lvl="1"/>
            <a:r>
              <a:rPr lang="en-US" b="1" dirty="0" smtClean="0"/>
              <a:t>Thomas Malthus </a:t>
            </a:r>
            <a:r>
              <a:rPr lang="en-US" dirty="0" smtClean="0"/>
              <a:t>– tried to understand the staggering changes taking place during the industrial revolution.  Predicted that the </a:t>
            </a:r>
            <a:r>
              <a:rPr lang="en-US" b="1" dirty="0" smtClean="0"/>
              <a:t>population increase </a:t>
            </a:r>
            <a:r>
              <a:rPr lang="en-US" dirty="0" smtClean="0"/>
              <a:t>would result in  </a:t>
            </a:r>
            <a:r>
              <a:rPr lang="en-US" b="1" dirty="0" smtClean="0"/>
              <a:t>homelessness, poverty, inequality, and misery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Capitalism, Socialism, Communism</a:t>
            </a:r>
          </a:p>
          <a:p>
            <a:pPr lvl="1"/>
            <a:r>
              <a:rPr lang="en-US" b="1" u="sng" dirty="0" smtClean="0"/>
              <a:t>Capitalism (Adam Smith) </a:t>
            </a:r>
            <a:r>
              <a:rPr lang="en-US" dirty="0" smtClean="0"/>
              <a:t>– advocated a free market economy with </a:t>
            </a:r>
            <a:r>
              <a:rPr lang="en-US" b="1" dirty="0" smtClean="0"/>
              <a:t>laissez-faire</a:t>
            </a:r>
            <a:r>
              <a:rPr lang="en-US" dirty="0" smtClean="0"/>
              <a:t> (“hands off”) policies, and </a:t>
            </a:r>
            <a:r>
              <a:rPr lang="en-US" b="1" dirty="0" smtClean="0"/>
              <a:t>individual rights</a:t>
            </a:r>
            <a:r>
              <a:rPr lang="en-US" dirty="0" smtClean="0"/>
              <a:t>.</a:t>
            </a:r>
          </a:p>
          <a:p>
            <a:pPr lvl="1"/>
            <a:r>
              <a:rPr lang="en-US" b="1" u="sng" dirty="0" smtClean="0"/>
              <a:t>Socialism</a:t>
            </a:r>
            <a:r>
              <a:rPr lang="en-US" dirty="0" smtClean="0"/>
              <a:t>  - condemned the evils of capitalism and stated that </a:t>
            </a:r>
            <a:r>
              <a:rPr lang="en-US" b="1" dirty="0" smtClean="0"/>
              <a:t>society should own the means of production </a:t>
            </a:r>
            <a:r>
              <a:rPr lang="en-US" dirty="0" smtClean="0"/>
              <a:t>(not individuals)</a:t>
            </a:r>
          </a:p>
          <a:p>
            <a:pPr lvl="1"/>
            <a:r>
              <a:rPr lang="en-US" b="1" u="sng" dirty="0" smtClean="0"/>
              <a:t>Communism (Karl Marx) </a:t>
            </a:r>
            <a:r>
              <a:rPr lang="en-US" dirty="0" smtClean="0"/>
              <a:t>– radical form of socialism.  </a:t>
            </a:r>
            <a:r>
              <a:rPr lang="en-US" b="1" dirty="0" smtClean="0"/>
              <a:t>All production is owned by the community or government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1976437" cy="241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9000" y="3886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VS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735" y="4495800"/>
            <a:ext cx="2501265" cy="19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38281"/>
            <a:ext cx="3124200" cy="231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602480"/>
            <a:ext cx="3048000" cy="22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Industrialization</a:t>
            </a:r>
            <a:r>
              <a:rPr lang="en-US" dirty="0" smtClean="0"/>
              <a:t> - the process by which a society becomes technologically advanced, especially in terms of the means of production.</a:t>
            </a:r>
          </a:p>
          <a:p>
            <a:pPr lvl="1"/>
            <a:r>
              <a:rPr lang="en-US" dirty="0" smtClean="0"/>
              <a:t>Industrialization is usually accompanied by social and economic changes.</a:t>
            </a:r>
          </a:p>
          <a:p>
            <a:r>
              <a:rPr lang="en-US" b="1" u="sng" dirty="0" smtClean="0"/>
              <a:t>Industrial Revolution </a:t>
            </a:r>
            <a:r>
              <a:rPr lang="en-US" dirty="0" smtClean="0"/>
              <a:t>- a long slow process that occurred in Europe (1780s and 1880s) and in the United States (1880-1910) that involved the shift from using hand tools to the use of machines in manufacturing.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The 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Agricultural Revolution:</a:t>
            </a:r>
          </a:p>
          <a:p>
            <a:pPr lvl="1"/>
            <a:r>
              <a:rPr lang="en-US" dirty="0" smtClean="0"/>
              <a:t>Dutch built dams to protect their farmland from flooding.  They also used fertilizer to improve their soil.</a:t>
            </a:r>
          </a:p>
          <a:p>
            <a:pPr lvl="1"/>
            <a:r>
              <a:rPr lang="en-US" dirty="0" smtClean="0"/>
              <a:t>The British discovered new ways to produce more food, including the seed drill (a machine that plants seeds in rows) and new ways to breed stronger animals.  </a:t>
            </a:r>
          </a:p>
          <a:p>
            <a:r>
              <a:rPr lang="en-US" dirty="0" smtClean="0"/>
              <a:t>Result:  More FOOD!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695825"/>
            <a:ext cx="3657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Population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Population Explosion!</a:t>
            </a:r>
          </a:p>
          <a:p>
            <a:pPr lvl="1"/>
            <a:r>
              <a:rPr lang="en-US" dirty="0" smtClean="0"/>
              <a:t>Since women ate better, they had healthier and stronger babies.  </a:t>
            </a:r>
          </a:p>
          <a:p>
            <a:pPr lvl="1"/>
            <a:r>
              <a:rPr lang="en-US" dirty="0" smtClean="0"/>
              <a:t>At the same time, medical care improved and people lived longer lives.</a:t>
            </a:r>
          </a:p>
          <a:p>
            <a:r>
              <a:rPr lang="en-US" dirty="0" smtClean="0"/>
              <a:t>Result:  More demand for goods!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Energy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Energy Revolution:</a:t>
            </a:r>
          </a:p>
          <a:p>
            <a:pPr lvl="1"/>
            <a:r>
              <a:rPr lang="en-US" dirty="0" smtClean="0"/>
              <a:t>To make goods faster for the growing population, people began using giant water wheels to power new machines.</a:t>
            </a:r>
          </a:p>
          <a:p>
            <a:pPr lvl="1"/>
            <a:r>
              <a:rPr lang="en-US" dirty="0" smtClean="0"/>
              <a:t>They also used coal to power steam machines.</a:t>
            </a:r>
          </a:p>
          <a:p>
            <a:r>
              <a:rPr lang="en-US" dirty="0" smtClean="0"/>
              <a:t>Result: Faster Production of Goods and the Industrial Revolution!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1430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308" y="3886200"/>
            <a:ext cx="30736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Revolution Begins in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The Industrial Revolution began in Great Britain for 4 primary reasons: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Britain had plenty of </a:t>
            </a:r>
            <a:r>
              <a:rPr lang="en-US" u="sng" dirty="0" smtClean="0">
                <a:latin typeface="Georgia" pitchFamily="18" charset="0"/>
              </a:rPr>
              <a:t>natural resources</a:t>
            </a:r>
            <a:endParaRPr lang="en-US" dirty="0">
              <a:latin typeface="Georgia" pitchFamily="18" charset="0"/>
            </a:endParaRPr>
          </a:p>
          <a:p>
            <a:pPr lvl="1"/>
            <a:r>
              <a:rPr lang="en-US" dirty="0" smtClean="0">
                <a:latin typeface="Georgia" pitchFamily="18" charset="0"/>
              </a:rPr>
              <a:t>Britain had </a:t>
            </a:r>
            <a:r>
              <a:rPr lang="en-US" u="sng" dirty="0" smtClean="0">
                <a:latin typeface="Georgia" pitchFamily="18" charset="0"/>
              </a:rPr>
              <a:t>many workers </a:t>
            </a:r>
            <a:r>
              <a:rPr lang="en-US" dirty="0" smtClean="0">
                <a:latin typeface="Georgia" pitchFamily="18" charset="0"/>
              </a:rPr>
              <a:t>for the new mines and factories.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Britain’s </a:t>
            </a:r>
            <a:r>
              <a:rPr lang="en-US" u="sng" dirty="0" smtClean="0">
                <a:latin typeface="Georgia" pitchFamily="18" charset="0"/>
              </a:rPr>
              <a:t>colonial empire </a:t>
            </a:r>
            <a:r>
              <a:rPr lang="en-US" dirty="0" smtClean="0">
                <a:latin typeface="Georgia" pitchFamily="18" charset="0"/>
              </a:rPr>
              <a:t>made the </a:t>
            </a:r>
            <a:r>
              <a:rPr lang="en-US" u="sng" dirty="0" smtClean="0">
                <a:latin typeface="Georgia" pitchFamily="18" charset="0"/>
              </a:rPr>
              <a:t>economy</a:t>
            </a:r>
            <a:r>
              <a:rPr lang="en-US" dirty="0" smtClean="0">
                <a:latin typeface="Georgia" pitchFamily="18" charset="0"/>
              </a:rPr>
              <a:t> strong.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British middle class had money to invest as </a:t>
            </a:r>
            <a:r>
              <a:rPr lang="en-US" u="sng" dirty="0" smtClean="0">
                <a:latin typeface="Georgia" pitchFamily="18" charset="0"/>
              </a:rPr>
              <a:t>entrepreneurs</a:t>
            </a:r>
            <a:r>
              <a:rPr lang="en-US" dirty="0" smtClean="0">
                <a:latin typeface="Georgia" pitchFamily="18" charset="0"/>
              </a:rPr>
              <a:t> in mines, railroads, and factories.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Industrial Revolution (1780-1880)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During the early Industrial Revolution, </a:t>
            </a:r>
            <a:r>
              <a:rPr lang="en-US" b="1" dirty="0" smtClean="0">
                <a:latin typeface="Georgia" pitchFamily="18" charset="0"/>
              </a:rPr>
              <a:t>iron</a:t>
            </a:r>
            <a:r>
              <a:rPr lang="en-US" dirty="0" smtClean="0">
                <a:latin typeface="Georgia" pitchFamily="18" charset="0"/>
              </a:rPr>
              <a:t> and </a:t>
            </a:r>
            <a:r>
              <a:rPr lang="en-US" b="1" dirty="0" smtClean="0">
                <a:latin typeface="Georgia" pitchFamily="18" charset="0"/>
              </a:rPr>
              <a:t>coal </a:t>
            </a:r>
            <a:r>
              <a:rPr lang="en-US" dirty="0" smtClean="0">
                <a:latin typeface="Georgia" pitchFamily="18" charset="0"/>
              </a:rPr>
              <a:t>were very important as they produced the energy needed to run machines.  </a:t>
            </a:r>
          </a:p>
          <a:p>
            <a:r>
              <a:rPr lang="en-US" dirty="0" smtClean="0">
                <a:latin typeface="Georgia" pitchFamily="18" charset="0"/>
              </a:rPr>
              <a:t>The textile (fabric) industry was the first to use the inventions of the Industrial Revolution.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In the 1600s, women spun raw cotton into thread and then wove the thread into cloth at home.  </a:t>
            </a:r>
          </a:p>
          <a:p>
            <a:pPr lvl="2"/>
            <a:r>
              <a:rPr lang="en-US" b="1" dirty="0" smtClean="0">
                <a:latin typeface="Georgia" pitchFamily="18" charset="0"/>
              </a:rPr>
              <a:t>Cottage Industry</a:t>
            </a:r>
            <a:r>
              <a:rPr lang="en-US" dirty="0" smtClean="0">
                <a:latin typeface="Georgia" pitchFamily="18" charset="0"/>
              </a:rPr>
              <a:t> = work completed at home.</a:t>
            </a:r>
            <a:endParaRPr lang="en-US" b="1" dirty="0" smtClean="0">
              <a:latin typeface="Georgia" pitchFamily="18" charset="0"/>
            </a:endParaRPr>
          </a:p>
          <a:p>
            <a:pPr lvl="2"/>
            <a:r>
              <a:rPr lang="en-US" b="1" dirty="0" smtClean="0">
                <a:latin typeface="Georgia" pitchFamily="18" charset="0"/>
              </a:rPr>
              <a:t>Spinsters </a:t>
            </a:r>
            <a:r>
              <a:rPr lang="en-US" dirty="0" smtClean="0">
                <a:latin typeface="Georgia" pitchFamily="18" charset="0"/>
              </a:rPr>
              <a:t>= ladies who spun cotton.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By the 1700s, new machines allowed people to </a:t>
            </a:r>
            <a:r>
              <a:rPr lang="en-US" b="1" dirty="0" smtClean="0">
                <a:latin typeface="Georgia" pitchFamily="18" charset="0"/>
              </a:rPr>
              <a:t>make cloth much faster. 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Spinning Jenny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Flying Shuttle</a:t>
            </a:r>
          </a:p>
          <a:p>
            <a:endParaRPr lang="en-US" dirty="0"/>
          </a:p>
        </p:txBody>
      </p:sp>
      <p:pic>
        <p:nvPicPr>
          <p:cNvPr id="5" name="Picture 4" descr="The flying Shu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648200"/>
            <a:ext cx="2667000" cy="1942630"/>
          </a:xfrm>
          <a:prstGeom prst="rect">
            <a:avLst/>
          </a:prstGeom>
        </p:spPr>
      </p:pic>
      <p:pic>
        <p:nvPicPr>
          <p:cNvPr id="6" name="Picture 5" descr="Spinning J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572000"/>
            <a:ext cx="28289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602163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The new machines were too large and expensive to be used at home.  Instead, spinners and weavers worked in long sheds that became the </a:t>
            </a:r>
            <a:r>
              <a:rPr lang="en-US" sz="2400" b="1" dirty="0" smtClean="0">
                <a:latin typeface="Georgia" pitchFamily="18" charset="0"/>
              </a:rPr>
              <a:t>first factories</a:t>
            </a:r>
            <a:r>
              <a:rPr lang="en-US" sz="2400" dirty="0" smtClean="0">
                <a:latin typeface="Georgia" pitchFamily="18" charset="0"/>
              </a:rPr>
              <a:t>. </a:t>
            </a:r>
            <a:r>
              <a:rPr lang="en-US" dirty="0" smtClean="0">
                <a:latin typeface="Georgia" pitchFamily="18" charset="0"/>
              </a:rPr>
              <a:t> </a:t>
            </a:r>
          </a:p>
          <a:p>
            <a:endParaRPr lang="en-US" dirty="0"/>
          </a:p>
        </p:txBody>
      </p:sp>
      <p:pic>
        <p:nvPicPr>
          <p:cNvPr id="4" name="Picture 10" descr="caillebotte-facto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288" y="1600201"/>
            <a:ext cx="334491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71600"/>
            <a:ext cx="5410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As production increased, people needed a faster and cheaper means of transportation to move goods from place to place.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People built private roads called </a:t>
            </a:r>
            <a:r>
              <a:rPr lang="en-US" b="1" dirty="0" smtClean="0">
                <a:latin typeface="Georgia" pitchFamily="18" charset="0"/>
              </a:rPr>
              <a:t>turnpikes </a:t>
            </a:r>
            <a:r>
              <a:rPr lang="en-US" dirty="0" smtClean="0">
                <a:latin typeface="Georgia" pitchFamily="18" charset="0"/>
              </a:rPr>
              <a:t>and charged people who used them.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People also built </a:t>
            </a:r>
            <a:r>
              <a:rPr lang="en-US" b="1" dirty="0" smtClean="0">
                <a:latin typeface="Georgia" pitchFamily="18" charset="0"/>
              </a:rPr>
              <a:t>canals</a:t>
            </a:r>
            <a:r>
              <a:rPr lang="en-US" dirty="0" smtClean="0">
                <a:latin typeface="Georgia" pitchFamily="18" charset="0"/>
              </a:rPr>
              <a:t> and </a:t>
            </a:r>
            <a:r>
              <a:rPr lang="en-US" b="1" dirty="0" smtClean="0">
                <a:latin typeface="Georgia" pitchFamily="18" charset="0"/>
              </a:rPr>
              <a:t>stronger bridges</a:t>
            </a:r>
            <a:r>
              <a:rPr lang="en-US" dirty="0" smtClean="0">
                <a:latin typeface="Georgia" pitchFamily="18" charset="0"/>
              </a:rPr>
              <a:t>.  </a:t>
            </a:r>
          </a:p>
          <a:p>
            <a:r>
              <a:rPr lang="en-US" dirty="0" smtClean="0">
                <a:latin typeface="Georgia" pitchFamily="18" charset="0"/>
              </a:rPr>
              <a:t>The most important invention was the steam locomotive by </a:t>
            </a:r>
            <a:r>
              <a:rPr lang="en-US" b="1" dirty="0" smtClean="0">
                <a:latin typeface="Georgia" pitchFamily="18" charset="0"/>
              </a:rPr>
              <a:t>James Watt</a:t>
            </a:r>
            <a:r>
              <a:rPr lang="en-US" dirty="0" smtClean="0">
                <a:latin typeface="Georgia" pitchFamily="18" charset="0"/>
              </a:rPr>
              <a:t>, which made the growth of </a:t>
            </a:r>
            <a:r>
              <a:rPr lang="en-US" b="1" dirty="0" smtClean="0">
                <a:latin typeface="Georgia" pitchFamily="18" charset="0"/>
              </a:rPr>
              <a:t>railroads</a:t>
            </a:r>
            <a:r>
              <a:rPr lang="en-US" dirty="0" smtClean="0">
                <a:latin typeface="Georgia" pitchFamily="18" charset="0"/>
              </a:rPr>
              <a:t> possible.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First railroad (1830) ran between Liverpool and Manchester, England.</a:t>
            </a:r>
          </a:p>
          <a:p>
            <a:endParaRPr lang="en-US" dirty="0"/>
          </a:p>
        </p:txBody>
      </p:sp>
      <p:pic>
        <p:nvPicPr>
          <p:cNvPr id="4" name="Picture 7" descr="map of En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048000" cy="3810000"/>
          </a:xfrm>
          <a:prstGeom prst="rect">
            <a:avLst/>
          </a:prstGeom>
          <a:noFill/>
        </p:spPr>
      </p:pic>
      <p:pic>
        <p:nvPicPr>
          <p:cNvPr id="5" name="Picture 5" descr="Copy_of_DSCN2698_crop_so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352961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931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Office Theme</vt:lpstr>
      <vt:lpstr>The Industrial Revolution</vt:lpstr>
      <vt:lpstr>Industrialization</vt:lpstr>
      <vt:lpstr>#1 The Agricultural Revolution</vt:lpstr>
      <vt:lpstr>#2 Population Explosion</vt:lpstr>
      <vt:lpstr>#3 Energy Revolution</vt:lpstr>
      <vt:lpstr>Industrial Revolution Begins in Great Britain</vt:lpstr>
      <vt:lpstr>Early Industrial Revolution (1780-1880)</vt:lpstr>
      <vt:lpstr>First Factories</vt:lpstr>
      <vt:lpstr>Transportation Revolution</vt:lpstr>
      <vt:lpstr>The Industrial Revolution Spreads…</vt:lpstr>
      <vt:lpstr>Late Industrial Revolution (1880 – 1910)</vt:lpstr>
      <vt:lpstr>Electricity Develops</vt:lpstr>
      <vt:lpstr>Communication Revolution</vt:lpstr>
      <vt:lpstr>Planes and Automobiles!</vt:lpstr>
      <vt:lpstr>New Ways of Thinking!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AlyssaMartin</dc:creator>
  <cp:lastModifiedBy>wwestbrook</cp:lastModifiedBy>
  <cp:revision>8</cp:revision>
  <dcterms:created xsi:type="dcterms:W3CDTF">2011-04-30T17:17:30Z</dcterms:created>
  <dcterms:modified xsi:type="dcterms:W3CDTF">2019-06-05T13:58:03Z</dcterms:modified>
</cp:coreProperties>
</file>