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8" r:id="rId3"/>
    <p:sldId id="263" r:id="rId4"/>
    <p:sldId id="264" r:id="rId5"/>
    <p:sldId id="257" r:id="rId6"/>
    <p:sldId id="259" r:id="rId7"/>
    <p:sldId id="260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4E382-8B81-439C-AA45-79130A0E859A}" type="datetimeFigureOut">
              <a:rPr lang="en-US" smtClean="0"/>
              <a:pPr/>
              <a:t>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2B81-3E1E-41BF-80A3-2B6436C3D8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Hellenistic Age</a:t>
            </a:r>
            <a:endParaRPr lang="en-US" dirty="0"/>
          </a:p>
        </p:txBody>
      </p:sp>
      <p:pic>
        <p:nvPicPr>
          <p:cNvPr id="1026" name="Picture 2" descr="C:\Users\AlyssaMartin\Documents\Alyssa's Documents\Teaching Materials\World History\Unit 2 Emerging Civilizations\Miscellaneous\2.02 Ancient Greece\Alexander the Gre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918703" cy="503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xander the Great Battle of Is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598312"/>
            <a:ext cx="7966128" cy="58024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ander the Gre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8195094" cy="536222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Conflict in the Greek World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Persian Wars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499 B.C., the Ionian Greeks rebelled against Persian Rule.  The Greek city-states declared war against Persia - the Greek city-states win!!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2860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After the Persian Wars, Athens formed an </a:t>
            </a:r>
            <a:r>
              <a:rPr lang="en-US" sz="2200" b="1" dirty="0" smtClean="0"/>
              <a:t>alliance </a:t>
            </a:r>
            <a:r>
              <a:rPr lang="en-US" sz="2200" dirty="0" smtClean="0"/>
              <a:t>among the city-states called the </a:t>
            </a:r>
            <a:r>
              <a:rPr lang="en-US" sz="2200" b="1" dirty="0" smtClean="0"/>
              <a:t>Delian League</a:t>
            </a:r>
            <a:r>
              <a:rPr lang="en-US" sz="2200" dirty="0" smtClean="0"/>
              <a:t>.</a:t>
            </a:r>
          </a:p>
          <a:p>
            <a:endParaRPr lang="en-US" sz="800" dirty="0" smtClean="0"/>
          </a:p>
          <a:p>
            <a:r>
              <a:rPr lang="en-US" sz="2200" dirty="0" smtClean="0"/>
              <a:t>The Delian League was meant to unify the city-states, promote peace, and defend Greece from invaders.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886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The Peloponnesian Wars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886200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431 B.C., war broke out between Athens and Sparta because many Greeks disliked Athenian control.</a:t>
            </a:r>
          </a:p>
          <a:p>
            <a:endParaRPr lang="en-US" sz="800" dirty="0" smtClean="0"/>
          </a:p>
          <a:p>
            <a:r>
              <a:rPr lang="en-US" sz="2200" dirty="0" smtClean="0"/>
              <a:t>Who do you think will win???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626894"/>
            <a:ext cx="525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Sparta wins!! </a:t>
            </a:r>
          </a:p>
          <a:p>
            <a:endParaRPr lang="en-US" sz="800" dirty="0" smtClean="0"/>
          </a:p>
          <a:p>
            <a:r>
              <a:rPr lang="en-US" sz="2200" dirty="0" smtClean="0"/>
              <a:t>Signals the end of Athenian control of the Greek World</a:t>
            </a:r>
            <a:endParaRPr lang="en-US" sz="2200" dirty="0"/>
          </a:p>
        </p:txBody>
      </p:sp>
      <p:pic>
        <p:nvPicPr>
          <p:cNvPr id="11" name="Picture 10" descr="Persian Wa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2081213" cy="1844828"/>
          </a:xfrm>
          <a:prstGeom prst="rect">
            <a:avLst/>
          </a:prstGeom>
        </p:spPr>
      </p:pic>
      <p:pic>
        <p:nvPicPr>
          <p:cNvPr id="12" name="Picture 11" descr="Peloponnesian 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555819"/>
            <a:ext cx="3505200" cy="2302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Greek Achievements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Despite political trouble and wars, Greek thinkers, writers, and artists made many important achievements.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648200" y="160020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Philosophy and Government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9812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Athens philosophers used </a:t>
            </a:r>
            <a:r>
              <a:rPr lang="en-US" sz="2200" b="1" dirty="0" smtClean="0"/>
              <a:t>rhetoric, </a:t>
            </a:r>
            <a:r>
              <a:rPr lang="en-US" sz="2200" dirty="0" smtClean="0"/>
              <a:t>or skillful speaking, to advance their careers.  The 3 famous Greek philosophers were: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7432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Socrates</a:t>
            </a:r>
            <a:r>
              <a:rPr lang="en-US" sz="2200" dirty="0" smtClean="0"/>
              <a:t> ~ developed the </a:t>
            </a:r>
            <a:r>
              <a:rPr lang="en-US" sz="2200" b="1" dirty="0" smtClean="0"/>
              <a:t>Socratic method </a:t>
            </a:r>
            <a:r>
              <a:rPr lang="en-US" sz="2200" dirty="0" smtClean="0"/>
              <a:t>to find truth and self-knowledge.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581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Plato</a:t>
            </a:r>
            <a:r>
              <a:rPr lang="en-US" sz="2200" dirty="0" smtClean="0"/>
              <a:t> ~ described an ideal government in </a:t>
            </a:r>
            <a:r>
              <a:rPr lang="en-US" sz="2200" i="1" dirty="0" smtClean="0"/>
              <a:t>The Republic</a:t>
            </a:r>
            <a:r>
              <a:rPr lang="en-US" sz="2200" dirty="0" smtClean="0"/>
              <a:t> and advocated the rule of a philosopher-King.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44196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Aristotle</a:t>
            </a:r>
            <a:r>
              <a:rPr lang="en-US" sz="2200" dirty="0" smtClean="0"/>
              <a:t> ~ tried to find the best form of government and promoted the idea of the </a:t>
            </a:r>
            <a:r>
              <a:rPr lang="en-US" sz="2200" b="1" dirty="0" smtClean="0"/>
              <a:t>“golden mean” </a:t>
            </a:r>
            <a:r>
              <a:rPr lang="en-US" sz="2200" dirty="0" smtClean="0"/>
              <a:t>– a government that is not too extreme. </a:t>
            </a:r>
            <a:endParaRPr lang="en-US" sz="2200" dirty="0"/>
          </a:p>
        </p:txBody>
      </p:sp>
      <p:pic>
        <p:nvPicPr>
          <p:cNvPr id="10" name="Picture 9" descr="Plato and Arist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438400"/>
            <a:ext cx="1554104" cy="2133600"/>
          </a:xfrm>
          <a:prstGeom prst="rect">
            <a:avLst/>
          </a:prstGeom>
        </p:spPr>
      </p:pic>
      <p:pic>
        <p:nvPicPr>
          <p:cNvPr id="9" name="Picture 8" descr="Socra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2362200"/>
            <a:ext cx="1609608" cy="2209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28800" y="5486400"/>
            <a:ext cx="716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One of the greatest Greek rulers was</a:t>
            </a:r>
            <a:r>
              <a:rPr lang="en-US" sz="2200" b="1" dirty="0" smtClean="0"/>
              <a:t> Pericles, </a:t>
            </a:r>
            <a:r>
              <a:rPr lang="en-US" sz="2200" dirty="0" smtClean="0"/>
              <a:t>who helped poor Athenians participate in government by paying citizens for their government work.</a:t>
            </a:r>
            <a:endParaRPr lang="en-US" sz="2200" b="1" dirty="0"/>
          </a:p>
        </p:txBody>
      </p:sp>
      <p:pic>
        <p:nvPicPr>
          <p:cNvPr id="12" name="Picture 11" descr="Peric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277173"/>
            <a:ext cx="1151467" cy="1580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Art and Architecture</a:t>
            </a: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Greeks also made advances in art and architecture – promoting balance, order, and beauty.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greatest piece of Greek Architecture was the </a:t>
            </a:r>
            <a:r>
              <a:rPr lang="en-US" sz="2200" b="1" dirty="0" smtClean="0"/>
              <a:t>Parthenon</a:t>
            </a:r>
            <a:r>
              <a:rPr lang="en-US" sz="2200" dirty="0" smtClean="0"/>
              <a:t>, a temple for the Goddess Athena.</a:t>
            </a:r>
            <a:endParaRPr lang="en-US" sz="2200" dirty="0"/>
          </a:p>
        </p:txBody>
      </p:sp>
      <p:pic>
        <p:nvPicPr>
          <p:cNvPr id="9" name="Picture 8" descr="Aphrod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152400"/>
            <a:ext cx="1149138" cy="2614612"/>
          </a:xfrm>
          <a:prstGeom prst="rect">
            <a:avLst/>
          </a:prstGeom>
        </p:spPr>
      </p:pic>
      <p:pic>
        <p:nvPicPr>
          <p:cNvPr id="10" name="Picture 9" descr="Achil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04800"/>
            <a:ext cx="1710544" cy="1245952"/>
          </a:xfrm>
          <a:prstGeom prst="rect">
            <a:avLst/>
          </a:prstGeom>
        </p:spPr>
      </p:pic>
      <p:pic>
        <p:nvPicPr>
          <p:cNvPr id="6" name="Picture 5" descr="Parthenon I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371600"/>
            <a:ext cx="2133600" cy="142766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514600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Literature and Drama</a:t>
            </a:r>
            <a:endParaRPr 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7338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Tragedies </a:t>
            </a:r>
            <a:r>
              <a:rPr lang="en-US" sz="2200" dirty="0" smtClean="0"/>
              <a:t>~ plays that told stories of human suffering and ended in disaster.  </a:t>
            </a:r>
          </a:p>
          <a:p>
            <a:endParaRPr lang="en-US" sz="800" dirty="0" smtClean="0"/>
          </a:p>
          <a:p>
            <a:r>
              <a:rPr lang="en-US" sz="2200" dirty="0" smtClean="0"/>
              <a:t>Greatest </a:t>
            </a:r>
            <a:r>
              <a:rPr lang="en-US" sz="2200" smtClean="0"/>
              <a:t>playwrights </a:t>
            </a:r>
            <a:r>
              <a:rPr lang="en-US" sz="2200" smtClean="0"/>
              <a:t>were </a:t>
            </a:r>
            <a:r>
              <a:rPr lang="en-US" sz="2200" dirty="0" smtClean="0"/>
              <a:t>Sophocles, and Euripides.</a:t>
            </a:r>
            <a:endParaRPr lang="en-US" sz="2200" dirty="0"/>
          </a:p>
        </p:txBody>
      </p:sp>
      <p:pic>
        <p:nvPicPr>
          <p:cNvPr id="14" name="Picture 13" descr="greek_mas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46143" y="3657600"/>
            <a:ext cx="997857" cy="10305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29718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Greek writers composed </a:t>
            </a:r>
            <a:r>
              <a:rPr lang="en-US" sz="2200" b="1" dirty="0" smtClean="0"/>
              <a:t>tragedies</a:t>
            </a:r>
            <a:r>
              <a:rPr lang="en-US" sz="2200" dirty="0" smtClean="0"/>
              <a:t> and </a:t>
            </a:r>
            <a:r>
              <a:rPr lang="en-US" sz="2200" b="1" dirty="0" smtClean="0"/>
              <a:t>comedies. </a:t>
            </a:r>
            <a:r>
              <a:rPr lang="en-US" sz="2200" dirty="0" smtClean="0"/>
              <a:t>Actors played the roles wearing masks.  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219200" y="4953000"/>
            <a:ext cx="7924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Comedies</a:t>
            </a:r>
            <a:r>
              <a:rPr lang="en-US" sz="2200" dirty="0" smtClean="0"/>
              <a:t> ~ plays that were humorous and made fun of people and customs.</a:t>
            </a:r>
          </a:p>
          <a:p>
            <a:endParaRPr lang="en-US" sz="800" dirty="0" smtClean="0"/>
          </a:p>
          <a:p>
            <a:r>
              <a:rPr lang="en-US" sz="2200" dirty="0" smtClean="0"/>
              <a:t>The most famous comedian was Aristophanes.</a:t>
            </a:r>
            <a:endParaRPr lang="en-US" sz="2200" dirty="0"/>
          </a:p>
        </p:txBody>
      </p:sp>
      <p:pic>
        <p:nvPicPr>
          <p:cNvPr id="17" name="Picture 16" descr="drama-mas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4953000"/>
            <a:ext cx="950686" cy="1143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391400" y="6427113"/>
            <a:ext cx="144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History</a:t>
            </a:r>
            <a:endParaRPr lang="en-US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6400800"/>
            <a:ext cx="8915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Greek historian, Herodotus, was called the “father of history.”  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/>
      <p:bldP spid="12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Philip II Unites Greece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6764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338 B.C., Athens fell to the Macedonian army led by </a:t>
            </a:r>
            <a:r>
              <a:rPr lang="en-US" sz="2200" b="1" dirty="0" smtClean="0"/>
              <a:t>King Philip II – </a:t>
            </a:r>
            <a:r>
              <a:rPr lang="en-US" sz="2200" dirty="0" smtClean="0"/>
              <a:t>this marked the end of Ancient Greece.  </a:t>
            </a:r>
          </a:p>
          <a:p>
            <a:endParaRPr lang="en-US" sz="800" dirty="0" smtClean="0"/>
          </a:p>
          <a:p>
            <a:r>
              <a:rPr lang="en-US" sz="2200" dirty="0" smtClean="0"/>
              <a:t>King Philip united all of the Greek city-states under his rule for the first time in history!!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conflicts among the Greek city-states made them weak and vulnerable to invaders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Trojan War Image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295400"/>
            <a:ext cx="2209800" cy="1609608"/>
          </a:xfrm>
          <a:prstGeom prst="rect">
            <a:avLst/>
          </a:prstGeom>
        </p:spPr>
      </p:pic>
      <p:pic>
        <p:nvPicPr>
          <p:cNvPr id="5" name="Picture 4" descr="Philip II of Maced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295400"/>
            <a:ext cx="2190750" cy="15957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2766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King Philip dreamed of conquering the Persian Empire.  However, he was </a:t>
            </a:r>
            <a:r>
              <a:rPr lang="en-US" sz="2200" b="1" dirty="0" smtClean="0"/>
              <a:t>assassinated </a:t>
            </a:r>
            <a:r>
              <a:rPr lang="en-US" sz="2200" dirty="0" smtClean="0"/>
              <a:t>before he could pursue his dream.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41148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His son, </a:t>
            </a:r>
            <a:r>
              <a:rPr lang="en-US" sz="2200" b="1" dirty="0" smtClean="0"/>
              <a:t>Alexander the Great, </a:t>
            </a:r>
            <a:r>
              <a:rPr lang="en-US" sz="2200" dirty="0" smtClean="0"/>
              <a:t>became King at the 20 years old.  He would pursue and achieve his father’s dream.</a:t>
            </a:r>
          </a:p>
        </p:txBody>
      </p:sp>
      <p:pic>
        <p:nvPicPr>
          <p:cNvPr id="9" name="Picture 8" descr="ALex the Great-Gold Bust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304800" y="4114800"/>
            <a:ext cx="1662072" cy="2438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57400" y="5181600"/>
            <a:ext cx="6858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Alexander was very smart and was tutored by </a:t>
            </a:r>
            <a:r>
              <a:rPr lang="en-US" sz="2200" b="1" dirty="0" smtClean="0"/>
              <a:t>Aristotle</a:t>
            </a:r>
            <a:r>
              <a:rPr lang="en-US" sz="2200" dirty="0" smtClean="0"/>
              <a:t> in Greek literature, math and science.  </a:t>
            </a:r>
          </a:p>
          <a:p>
            <a:endParaRPr lang="en-US" sz="800" dirty="0" smtClean="0"/>
          </a:p>
          <a:p>
            <a:r>
              <a:rPr lang="en-US" sz="2200" dirty="0" smtClean="0"/>
              <a:t>He was also one of the greatest </a:t>
            </a:r>
            <a:r>
              <a:rPr lang="en-US" sz="2200" b="1" dirty="0" smtClean="0"/>
              <a:t>military geniuses</a:t>
            </a:r>
            <a:r>
              <a:rPr lang="en-US" sz="2200" dirty="0" smtClean="0"/>
              <a:t>!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Alexander the Great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Before becoming King, Alexander was one of the best soldiers in the Macedonian military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524000"/>
            <a:ext cx="6019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King, he began to organize the forces needed to conquer Persia. To do so, he developed the </a:t>
            </a:r>
            <a:r>
              <a:rPr lang="en-US" sz="2200" b="1" dirty="0" smtClean="0"/>
              <a:t>phalanx</a:t>
            </a:r>
            <a:r>
              <a:rPr lang="en-US" sz="2200" dirty="0" smtClean="0"/>
              <a:t>.</a:t>
            </a:r>
          </a:p>
          <a:p>
            <a:endParaRPr lang="en-US" sz="800" dirty="0" smtClean="0"/>
          </a:p>
          <a:p>
            <a:r>
              <a:rPr lang="en-US" sz="2200" b="1" dirty="0" smtClean="0"/>
              <a:t>Phalanx</a:t>
            </a:r>
            <a:r>
              <a:rPr lang="en-US" sz="2200" dirty="0" smtClean="0"/>
              <a:t> ~ a military strategy where soldiers carried overlapping shields and long spears.  </a:t>
            </a:r>
            <a:endParaRPr lang="en-US" sz="2200" dirty="0"/>
          </a:p>
        </p:txBody>
      </p:sp>
      <p:pic>
        <p:nvPicPr>
          <p:cNvPr id="6" name="Picture 4" descr="arm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00200"/>
            <a:ext cx="2895600" cy="19457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3581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Alexander the Great successfully defeated the Persian empire under </a:t>
            </a:r>
            <a:r>
              <a:rPr lang="en-US" sz="2200" b="1" dirty="0" smtClean="0"/>
              <a:t>Darius III.  </a:t>
            </a:r>
            <a:r>
              <a:rPr lang="en-US" sz="2200" dirty="0" smtClean="0"/>
              <a:t>This was a HUGE accomplishment because the Persian empire stretched from Egypt to India.  </a:t>
            </a:r>
          </a:p>
        </p:txBody>
      </p:sp>
      <p:pic>
        <p:nvPicPr>
          <p:cNvPr id="8" name="Picture 4" descr="Alex the Great - mosa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429000"/>
            <a:ext cx="2438400" cy="17842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" y="5181600"/>
            <a:ext cx="899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Afterwards, Alexander moved into </a:t>
            </a:r>
            <a:r>
              <a:rPr lang="en-US" sz="2200" b="1" dirty="0" smtClean="0"/>
              <a:t>India</a:t>
            </a:r>
            <a:r>
              <a:rPr lang="en-US" sz="2200" dirty="0" smtClean="0"/>
              <a:t>.  However, his troops were too tired to continue and they turned back.  </a:t>
            </a:r>
          </a:p>
          <a:p>
            <a:endParaRPr lang="en-US" sz="800" dirty="0" smtClean="0"/>
          </a:p>
          <a:p>
            <a:r>
              <a:rPr lang="en-US" sz="2200" dirty="0" smtClean="0"/>
              <a:t>On the way back to Greece, Alexander came down with a fever and died at the age of 33.</a:t>
            </a:r>
          </a:p>
          <a:p>
            <a:endParaRPr lang="en-US" dirty="0"/>
          </a:p>
        </p:txBody>
      </p:sp>
      <p:pic>
        <p:nvPicPr>
          <p:cNvPr id="10" name="Picture 9" descr="Persian Empir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352800"/>
            <a:ext cx="3048000" cy="1904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Alexander’s Empire</a:t>
            </a:r>
            <a:endParaRPr lang="en-US" dirty="0"/>
          </a:p>
        </p:txBody>
      </p:sp>
      <p:pic>
        <p:nvPicPr>
          <p:cNvPr id="3" name="Picture 7" descr="AlexanderTheGreat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533400" y="990600"/>
            <a:ext cx="7986092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Hellenistic 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668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Although Alexander's empire soon crumbled after his death, his legacy continued for hundreds of years – known as the </a:t>
            </a:r>
            <a:r>
              <a:rPr lang="en-US" sz="2200" b="1" dirty="0" smtClean="0"/>
              <a:t>Hellenistic Age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594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His most significant achievement was the </a:t>
            </a:r>
            <a:r>
              <a:rPr lang="en-US" sz="2200" b="1" dirty="0" smtClean="0"/>
              <a:t>spread of Greek culture</a:t>
            </a:r>
            <a:r>
              <a:rPr lang="en-US" sz="2200" dirty="0" smtClean="0"/>
              <a:t> across the Mediterranean and East.</a:t>
            </a:r>
          </a:p>
          <a:p>
            <a:endParaRPr lang="en-US" sz="800" dirty="0" smtClean="0"/>
          </a:p>
          <a:p>
            <a:r>
              <a:rPr lang="en-US" sz="2200" dirty="0" smtClean="0"/>
              <a:t>Alexander founded many cities across the empire.  The local people </a:t>
            </a:r>
            <a:r>
              <a:rPr lang="en-US" sz="2200" b="1" dirty="0" smtClean="0"/>
              <a:t>assimilated, </a:t>
            </a:r>
            <a:r>
              <a:rPr lang="en-US" sz="2200" dirty="0" smtClean="0"/>
              <a:t>or absorbed, Greek culture and ideas.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411480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addition, Alexander established the city of </a:t>
            </a:r>
            <a:r>
              <a:rPr lang="en-US" sz="2200" b="1" dirty="0" smtClean="0"/>
              <a:t>Alexandria</a:t>
            </a:r>
            <a:r>
              <a:rPr lang="en-US" sz="2200" dirty="0" smtClean="0"/>
              <a:t> (in Egypt) which would become a cultural capital with laboratories, libraries, lecture halls, and a zoo.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5626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Alexander’s empire also gave women more power – they were able to leave home and learn to read and write!</a:t>
            </a:r>
            <a:endParaRPr lang="en-US" sz="2200" dirty="0"/>
          </a:p>
        </p:txBody>
      </p:sp>
      <p:pic>
        <p:nvPicPr>
          <p:cNvPr id="8" name="Picture 7" descr="Alexandria Libr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7166" y="1828800"/>
            <a:ext cx="2899690" cy="2133599"/>
          </a:xfrm>
          <a:prstGeom prst="rect">
            <a:avLst/>
          </a:prstGeom>
        </p:spPr>
      </p:pic>
      <p:pic>
        <p:nvPicPr>
          <p:cNvPr id="9" name="Picture 8" descr="Alexandria light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419600"/>
            <a:ext cx="3470312" cy="2133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Advances of the Hellenistic Age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cities of the Hellenistic world made great advances in the arts and sciences.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Philosophy</a:t>
            </a:r>
            <a:endParaRPr lang="en-US" sz="2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1336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Zeno</a:t>
            </a:r>
            <a:r>
              <a:rPr lang="en-US" sz="2200" dirty="0" smtClean="0"/>
              <a:t> founded a new philosophy called </a:t>
            </a:r>
            <a:r>
              <a:rPr lang="en-US" sz="2200" b="1" dirty="0" smtClean="0"/>
              <a:t>Stoicism, </a:t>
            </a:r>
            <a:r>
              <a:rPr lang="en-US" sz="2200" dirty="0" smtClean="0"/>
              <a:t>which urged people to avoid desires and disappointments of life.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3528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Math and Science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8100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Pythagorean Theorem </a:t>
            </a:r>
            <a:r>
              <a:rPr lang="en-US" sz="2200" dirty="0" smtClean="0"/>
              <a:t>(a2+b2=c2):  (Pythagoras) formula to calculate the sides of a right triangle.</a:t>
            </a:r>
          </a:p>
          <a:p>
            <a:endParaRPr lang="en-US" sz="800" dirty="0" smtClean="0"/>
          </a:p>
          <a:p>
            <a:r>
              <a:rPr lang="en-US" sz="2200" b="1" dirty="0" smtClean="0"/>
              <a:t>Heliocentric Theory: </a:t>
            </a:r>
            <a:r>
              <a:rPr lang="en-US" sz="2200" dirty="0" smtClean="0"/>
              <a:t>(Aristarchus) theory that the sun was the center of the universe &amp; the earth revolved around the sun.</a:t>
            </a:r>
          </a:p>
          <a:p>
            <a:endParaRPr lang="en-US" sz="800" dirty="0" smtClean="0"/>
          </a:p>
          <a:p>
            <a:r>
              <a:rPr lang="en-US" sz="2200" b="1" dirty="0" smtClean="0"/>
              <a:t>Hippocratic Oath: </a:t>
            </a:r>
            <a:r>
              <a:rPr lang="en-US" sz="2200" dirty="0" smtClean="0"/>
              <a:t>(Hippocrates) set of ethical standards for doctors.</a:t>
            </a:r>
            <a:endParaRPr lang="en-US" sz="2200" dirty="0"/>
          </a:p>
        </p:txBody>
      </p:sp>
      <p:pic>
        <p:nvPicPr>
          <p:cNvPr id="8" name="Picture 7" descr="School of Ath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7563" y="1371600"/>
            <a:ext cx="3167849" cy="23621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62200" y="6088559"/>
            <a:ext cx="6629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This was also the </a:t>
            </a:r>
            <a:r>
              <a:rPr lang="en-US" sz="2200" b="1" dirty="0" smtClean="0"/>
              <a:t>golden age </a:t>
            </a:r>
            <a:r>
              <a:rPr lang="en-US" sz="2200" dirty="0" smtClean="0"/>
              <a:t>of Greek drama.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5638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Drama</a:t>
            </a:r>
            <a:endParaRPr lang="en-US" sz="2200" b="1" dirty="0"/>
          </a:p>
        </p:txBody>
      </p:sp>
      <p:pic>
        <p:nvPicPr>
          <p:cNvPr id="2050" name="Picture 2" descr="View Detai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943599"/>
            <a:ext cx="914401" cy="914401"/>
          </a:xfrm>
          <a:prstGeom prst="rect">
            <a:avLst/>
          </a:prstGeom>
          <a:noFill/>
        </p:spPr>
      </p:pic>
      <p:pic>
        <p:nvPicPr>
          <p:cNvPr id="2052" name="Picture 4" descr="View Detai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5943599"/>
            <a:ext cx="914401" cy="914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865</Words>
  <Application>Microsoft Macintosh PowerPoint</Application>
  <PresentationFormat>On-screen Show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Hellenistic Age</vt:lpstr>
      <vt:lpstr>Conflict in the Greek World</vt:lpstr>
      <vt:lpstr>Greek Achievements</vt:lpstr>
      <vt:lpstr>Slide 4</vt:lpstr>
      <vt:lpstr>Philip II Unites Greece</vt:lpstr>
      <vt:lpstr>Alexander the Great</vt:lpstr>
      <vt:lpstr>Alexander’s Empire</vt:lpstr>
      <vt:lpstr>The Hellenistic Age</vt:lpstr>
      <vt:lpstr>Advances of the Hellenistic Age</vt:lpstr>
      <vt:lpstr>Slide 10</vt:lpstr>
      <vt:lpstr>Slide 11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Hellenistic Age</dc:title>
  <dc:creator>AlyssaMartin</dc:creator>
  <cp:lastModifiedBy>Jessica Taylor</cp:lastModifiedBy>
  <cp:revision>37</cp:revision>
  <dcterms:created xsi:type="dcterms:W3CDTF">2013-02-15T12:18:00Z</dcterms:created>
  <dcterms:modified xsi:type="dcterms:W3CDTF">2013-02-15T12:20:57Z</dcterms:modified>
</cp:coreProperties>
</file>