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handoutMasterIdLst>
    <p:handoutMasterId r:id="rId25"/>
  </p:handoutMasterIdLst>
  <p:sldIdLst>
    <p:sldId id="284" r:id="rId3"/>
    <p:sldId id="262" r:id="rId4"/>
    <p:sldId id="264" r:id="rId5"/>
    <p:sldId id="265" r:id="rId6"/>
    <p:sldId id="266" r:id="rId7"/>
    <p:sldId id="267" r:id="rId8"/>
    <p:sldId id="268" r:id="rId9"/>
    <p:sldId id="261" r:id="rId10"/>
    <p:sldId id="258" r:id="rId11"/>
    <p:sldId id="259" r:id="rId12"/>
    <p:sldId id="260" r:id="rId13"/>
    <p:sldId id="269" r:id="rId14"/>
    <p:sldId id="271" r:id="rId15"/>
    <p:sldId id="273" r:id="rId16"/>
    <p:sldId id="275" r:id="rId17"/>
    <p:sldId id="276" r:id="rId18"/>
    <p:sldId id="277" r:id="rId19"/>
    <p:sldId id="278" r:id="rId20"/>
    <p:sldId id="279" r:id="rId21"/>
    <p:sldId id="280"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120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AE49A8-39E3-4724-B8B8-A924FB6DA86C}" type="datetimeFigureOut">
              <a:rPr lang="en-US" smtClean="0"/>
              <a:pPr/>
              <a:t>11/4/2016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CC6686-7F09-407A-A081-308E1FBAAB5B}" type="slidenum">
              <a:rPr lang="en-US" smtClean="0"/>
              <a:pPr/>
              <a:t>‹#›</a:t>
            </a:fld>
            <a:endParaRPr lang="en-US"/>
          </a:p>
        </p:txBody>
      </p:sp>
    </p:spTree>
    <p:extLst>
      <p:ext uri="{BB962C8B-B14F-4D97-AF65-F5344CB8AC3E}">
        <p14:creationId xmlns:p14="http://schemas.microsoft.com/office/powerpoint/2010/main" val="4030766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8769D7-ACBD-480F-ACE1-F9439BEA2226}" type="datetimeFigureOut">
              <a:rPr lang="en-US" smtClean="0"/>
              <a:pPr/>
              <a:t>11/4/2016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60953F-12C0-433F-835C-07640C3043EB}" type="slidenum">
              <a:rPr lang="en-US" smtClean="0"/>
              <a:pPr/>
              <a:t>‹#›</a:t>
            </a:fld>
            <a:endParaRPr lang="en-US"/>
          </a:p>
        </p:txBody>
      </p:sp>
    </p:spTree>
    <p:extLst>
      <p:ext uri="{BB962C8B-B14F-4D97-AF65-F5344CB8AC3E}">
        <p14:creationId xmlns:p14="http://schemas.microsoft.com/office/powerpoint/2010/main" val="706738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74F68D-43A4-47D7-A7F8-A706A79D0B28}"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1307708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583D44-C18F-47E7-B7B4-340ED00A21B9}" type="slidenum">
              <a:rPr lang="en-US" smtClean="0"/>
              <a:pPr fontAlgn="base">
                <a:spcBef>
                  <a:spcPct val="0"/>
                </a:spcBef>
                <a:spcAft>
                  <a:spcPct val="0"/>
                </a:spcAft>
                <a:defRPr/>
              </a:pPr>
              <a:t>6</a:t>
            </a:fld>
            <a:endParaRPr lang="en-US" smtClean="0"/>
          </a:p>
        </p:txBody>
      </p:sp>
    </p:spTree>
    <p:extLst>
      <p:ext uri="{BB962C8B-B14F-4D97-AF65-F5344CB8AC3E}">
        <p14:creationId xmlns:p14="http://schemas.microsoft.com/office/powerpoint/2010/main" val="2171981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2E137A-8DA3-4EE1-9A58-E7577F87D5E2}"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61C2F-71C3-48D5-990F-B82FE8F1B8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2E137A-8DA3-4EE1-9A58-E7577F87D5E2}"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61C2F-71C3-48D5-990F-B82FE8F1B8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2E137A-8DA3-4EE1-9A58-E7577F87D5E2}"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61C2F-71C3-48D5-990F-B82FE8F1B86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DAEA5BD-05FF-477F-BBBB-753576370466}"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F0CC3B8F-FD85-43B2-861D-27F8605BF825}"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41BEF04-E81F-449D-A34F-2CFB8CD3378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259DB4A-9BFB-404A-BEAF-217AFA8B47D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A74DD41-8839-4BD0-BF86-7D1EF31C8C66}"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72130E7-F932-41BF-8692-FAD6F6C7CE97}"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3D54021-B2E4-435A-B629-E23FB7F8C9F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7CF963D-6B2B-43E9-97A8-4C9EB720A68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2E137A-8DA3-4EE1-9A58-E7577F87D5E2}"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61C2F-71C3-48D5-990F-B82FE8F1B86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08C50AA-3445-460C-8DA2-7DB888814A4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326586D-7C8E-4C93-9C52-2F89D9F026BA}"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4DD2FC3-A359-424A-81DF-F6ECEBC2BAAF}"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D137CB6-4105-4F3B-8A26-366D2E4ABF7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C72C608-791C-45E6-AF24-7527A89BCFE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DAEA5BD-05FF-477F-BBBB-753576370466}"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F0CC3B8F-FD85-43B2-861D-27F8605BF82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2E137A-8DA3-4EE1-9A58-E7577F87D5E2}"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61C2F-71C3-48D5-990F-B82FE8F1B86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2E137A-8DA3-4EE1-9A58-E7577F87D5E2}"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61C2F-71C3-48D5-990F-B82FE8F1B8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2E137A-8DA3-4EE1-9A58-E7577F87D5E2}" type="datetimeFigureOut">
              <a:rPr lang="en-US" smtClean="0"/>
              <a:pPr/>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C61C2F-71C3-48D5-990F-B82FE8F1B8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2E137A-8DA3-4EE1-9A58-E7577F87D5E2}" type="datetimeFigureOut">
              <a:rPr lang="en-US" smtClean="0"/>
              <a:pPr/>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C61C2F-71C3-48D5-990F-B82FE8F1B8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E137A-8DA3-4EE1-9A58-E7577F87D5E2}" type="datetimeFigureOut">
              <a:rPr lang="en-US" smtClean="0"/>
              <a:pPr/>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C61C2F-71C3-48D5-990F-B82FE8F1B8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E137A-8DA3-4EE1-9A58-E7577F87D5E2}"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61C2F-71C3-48D5-990F-B82FE8F1B8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E137A-8DA3-4EE1-9A58-E7577F87D5E2}"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61C2F-71C3-48D5-990F-B82FE8F1B8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E137A-8DA3-4EE1-9A58-E7577F87D5E2}" type="datetimeFigureOut">
              <a:rPr lang="en-US" smtClean="0"/>
              <a:pPr/>
              <a:t>11/4/2016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61C2F-71C3-48D5-990F-B82FE8F1B8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4" r:id="rId12"/>
    <p:sldLayoutId id="2147483675"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8A426E9B-C47B-4357-89E9-C5EF3EB047FA}"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upload.wikimedia.org/wikipedia/commons/3/3b/Marie_Antoinette_Adult4.jpg"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latin typeface="Big Caslon Medium"/>
              </a:rPr>
              <a:t>The French Revolution </a:t>
            </a:r>
            <a:endParaRPr lang="en-US" dirty="0">
              <a:latin typeface="Big Caslon Medium"/>
            </a:endParaRPr>
          </a:p>
        </p:txBody>
      </p:sp>
      <p:pic>
        <p:nvPicPr>
          <p:cNvPr id="7" name="Picture 6"/>
          <p:cNvPicPr>
            <a:picLocks noChangeAspect="1"/>
          </p:cNvPicPr>
          <p:nvPr/>
        </p:nvPicPr>
        <p:blipFill>
          <a:blip r:embed="rId2"/>
          <a:stretch>
            <a:fillRect/>
          </a:stretch>
        </p:blipFill>
        <p:spPr>
          <a:xfrm>
            <a:off x="1752600" y="1600200"/>
            <a:ext cx="5821052" cy="436017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28600"/>
            <a:ext cx="8229600" cy="990600"/>
          </a:xfrm>
        </p:spPr>
        <p:txBody>
          <a:bodyPr>
            <a:normAutofit/>
          </a:bodyPr>
          <a:lstStyle/>
          <a:p>
            <a:r>
              <a:rPr lang="en-US" sz="4800" b="1" dirty="0"/>
              <a:t>The </a:t>
            </a:r>
            <a:r>
              <a:rPr lang="en-US" sz="4800" b="1" dirty="0" smtClean="0"/>
              <a:t>Second Estate</a:t>
            </a:r>
            <a:endParaRPr lang="en-US" sz="4800" b="1" dirty="0"/>
          </a:p>
        </p:txBody>
      </p:sp>
      <p:sp>
        <p:nvSpPr>
          <p:cNvPr id="15363" name="Rectangle 3"/>
          <p:cNvSpPr>
            <a:spLocks noGrp="1" noChangeArrowheads="1"/>
          </p:cNvSpPr>
          <p:nvPr>
            <p:ph type="body" idx="1"/>
          </p:nvPr>
        </p:nvSpPr>
        <p:spPr>
          <a:xfrm>
            <a:off x="457200" y="1295400"/>
            <a:ext cx="8229600" cy="3657600"/>
          </a:xfrm>
        </p:spPr>
        <p:txBody>
          <a:bodyPr>
            <a:normAutofit fontScale="92500" lnSpcReduction="10000"/>
          </a:bodyPr>
          <a:lstStyle/>
          <a:p>
            <a:r>
              <a:rPr lang="en-US" dirty="0"/>
              <a:t>The Second Estate consisted of the </a:t>
            </a:r>
            <a:r>
              <a:rPr lang="en-US" b="1" dirty="0"/>
              <a:t>Nobility</a:t>
            </a:r>
            <a:r>
              <a:rPr lang="en-US" dirty="0"/>
              <a:t>. </a:t>
            </a:r>
          </a:p>
          <a:p>
            <a:r>
              <a:rPr lang="en-US" dirty="0"/>
              <a:t>The Nobility were not a cohesive group, but they were allowed certain privileges: </a:t>
            </a:r>
            <a:endParaRPr lang="en-US" dirty="0" smtClean="0"/>
          </a:p>
          <a:p>
            <a:pPr lvl="1"/>
            <a:r>
              <a:rPr lang="en-US" dirty="0" smtClean="0"/>
              <a:t>Did </a:t>
            </a:r>
            <a:r>
              <a:rPr lang="en-US" smtClean="0"/>
              <a:t>not get taxed </a:t>
            </a:r>
            <a:r>
              <a:rPr lang="en-US" dirty="0"/>
              <a:t>to full extent</a:t>
            </a:r>
          </a:p>
          <a:p>
            <a:pPr lvl="1"/>
            <a:r>
              <a:rPr lang="en-US" dirty="0"/>
              <a:t>given the best jobs</a:t>
            </a:r>
          </a:p>
          <a:p>
            <a:pPr lvl="1"/>
            <a:r>
              <a:rPr lang="en-US" dirty="0"/>
              <a:t>hunting privilege</a:t>
            </a:r>
          </a:p>
          <a:p>
            <a:pPr lvl="1"/>
            <a:r>
              <a:rPr lang="en-US" dirty="0"/>
              <a:t>They owned 20% of the land, but they were only 1.5% of the population. </a:t>
            </a:r>
          </a:p>
        </p:txBody>
      </p:sp>
      <p:pic>
        <p:nvPicPr>
          <p:cNvPr id="4" name="Picture 5" descr="1700frenchfas2"/>
          <p:cNvPicPr>
            <a:picLocks noChangeAspect="1" noChangeArrowheads="1"/>
          </p:cNvPicPr>
          <p:nvPr/>
        </p:nvPicPr>
        <p:blipFill>
          <a:blip r:embed="rId2" cstate="print"/>
          <a:srcRect/>
          <a:stretch>
            <a:fillRect/>
          </a:stretch>
        </p:blipFill>
        <p:spPr bwMode="auto">
          <a:xfrm>
            <a:off x="2133600" y="4988193"/>
            <a:ext cx="4953000" cy="186980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7" dur="500"/>
                                        <p:tgtEl>
                                          <p:spTgt spid="1536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20" dur="500"/>
                                        <p:tgtEl>
                                          <p:spTgt spid="1536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animEffect transition="in" filter="blinds(horizontal)">
                                      <p:cBhvr>
                                        <p:cTn id="23" dur="500"/>
                                        <p:tgtEl>
                                          <p:spTgt spid="1536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15363">
                                            <p:txEl>
                                              <p:pRg st="5" end="5"/>
                                            </p:txEl>
                                          </p:spTgt>
                                        </p:tgtEl>
                                        <p:attrNameLst>
                                          <p:attrName>style.visibility</p:attrName>
                                        </p:attrNameLst>
                                      </p:cBhvr>
                                      <p:to>
                                        <p:strVal val="visible"/>
                                      </p:to>
                                    </p:set>
                                    <p:animEffect transition="in" filter="blinds(horizontal)">
                                      <p:cBhvr>
                                        <p:cTn id="26"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229600" cy="1143000"/>
          </a:xfrm>
        </p:spPr>
        <p:txBody>
          <a:bodyPr>
            <a:normAutofit/>
          </a:bodyPr>
          <a:lstStyle/>
          <a:p>
            <a:r>
              <a:rPr lang="en-US" sz="4800" b="1" dirty="0"/>
              <a:t>The </a:t>
            </a:r>
            <a:r>
              <a:rPr lang="en-US" sz="4800" b="1" dirty="0" smtClean="0"/>
              <a:t>Third Estate</a:t>
            </a:r>
            <a:endParaRPr lang="en-US" sz="4800" b="1" dirty="0"/>
          </a:p>
        </p:txBody>
      </p:sp>
      <p:sp>
        <p:nvSpPr>
          <p:cNvPr id="16387" name="Rectangle 3"/>
          <p:cNvSpPr>
            <a:spLocks noGrp="1" noChangeArrowheads="1"/>
          </p:cNvSpPr>
          <p:nvPr>
            <p:ph type="body" idx="1"/>
          </p:nvPr>
        </p:nvSpPr>
        <p:spPr>
          <a:xfrm>
            <a:off x="457200" y="1219200"/>
            <a:ext cx="8229600" cy="5135563"/>
          </a:xfrm>
        </p:spPr>
        <p:txBody>
          <a:bodyPr>
            <a:normAutofit/>
          </a:bodyPr>
          <a:lstStyle/>
          <a:p>
            <a:r>
              <a:rPr lang="en-US" sz="2800" dirty="0"/>
              <a:t>The third estate represented the </a:t>
            </a:r>
            <a:r>
              <a:rPr lang="en-US" sz="2800" b="1" dirty="0"/>
              <a:t>common people</a:t>
            </a:r>
            <a:r>
              <a:rPr lang="en-US" sz="2800" dirty="0"/>
              <a:t>, or anyone not in the first two groups.</a:t>
            </a:r>
          </a:p>
          <a:p>
            <a:r>
              <a:rPr lang="en-US" sz="2800" dirty="0"/>
              <a:t>It was the largest Estate, but it had the least amount of power.</a:t>
            </a:r>
          </a:p>
          <a:p>
            <a:r>
              <a:rPr lang="en-US" sz="2800" dirty="0"/>
              <a:t>The third estate was also the poorest, but paid heavy taxes. </a:t>
            </a:r>
          </a:p>
          <a:p>
            <a:r>
              <a:rPr lang="en-US" sz="2800" dirty="0"/>
              <a:t>Owned 70% of land, but 98% of population.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22"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normAutofit/>
          </a:bodyPr>
          <a:lstStyle/>
          <a:p>
            <a:r>
              <a:rPr lang="en-US" dirty="0" smtClean="0"/>
              <a:t>Cause #3: Economic </a:t>
            </a:r>
            <a:r>
              <a:rPr lang="en-US" dirty="0"/>
              <a:t>Problems</a:t>
            </a:r>
          </a:p>
        </p:txBody>
      </p:sp>
      <p:sp>
        <p:nvSpPr>
          <p:cNvPr id="12291" name="Rectangle 3"/>
          <p:cNvSpPr>
            <a:spLocks noGrp="1" noChangeArrowheads="1"/>
          </p:cNvSpPr>
          <p:nvPr>
            <p:ph type="body" idx="1"/>
          </p:nvPr>
        </p:nvSpPr>
        <p:spPr>
          <a:xfrm>
            <a:off x="228600" y="1447800"/>
            <a:ext cx="8686800" cy="4830763"/>
          </a:xfrm>
        </p:spPr>
        <p:txBody>
          <a:bodyPr>
            <a:normAutofit/>
          </a:bodyPr>
          <a:lstStyle/>
          <a:p>
            <a:pPr>
              <a:lnSpc>
                <a:spcPct val="90000"/>
              </a:lnSpc>
            </a:pPr>
            <a:r>
              <a:rPr lang="en-US" dirty="0"/>
              <a:t>The biggest problem:  Debt!</a:t>
            </a:r>
          </a:p>
          <a:p>
            <a:pPr>
              <a:lnSpc>
                <a:spcPct val="90000"/>
              </a:lnSpc>
            </a:pPr>
            <a:r>
              <a:rPr lang="en-US" dirty="0" smtClean="0"/>
              <a:t>The French debt was due to: </a:t>
            </a:r>
          </a:p>
          <a:p>
            <a:pPr lvl="1">
              <a:lnSpc>
                <a:spcPct val="90000"/>
              </a:lnSpc>
            </a:pPr>
            <a:r>
              <a:rPr lang="en-US" dirty="0" smtClean="0"/>
              <a:t>The French and Indian War</a:t>
            </a:r>
          </a:p>
          <a:p>
            <a:pPr lvl="1">
              <a:lnSpc>
                <a:spcPct val="90000"/>
              </a:lnSpc>
            </a:pPr>
            <a:r>
              <a:rPr lang="en-US" dirty="0" smtClean="0"/>
              <a:t>The </a:t>
            </a:r>
            <a:r>
              <a:rPr lang="en-US" dirty="0"/>
              <a:t>American </a:t>
            </a:r>
            <a:r>
              <a:rPr lang="en-US" dirty="0" smtClean="0"/>
              <a:t>Revolution</a:t>
            </a:r>
          </a:p>
          <a:p>
            <a:pPr lvl="1">
              <a:lnSpc>
                <a:spcPct val="90000"/>
              </a:lnSpc>
            </a:pPr>
            <a:r>
              <a:rPr lang="en-US" dirty="0" smtClean="0"/>
              <a:t> The </a:t>
            </a:r>
            <a:r>
              <a:rPr lang="en-US" dirty="0"/>
              <a:t>tax </a:t>
            </a:r>
            <a:r>
              <a:rPr lang="en-US" dirty="0" smtClean="0"/>
              <a:t>system</a:t>
            </a:r>
          </a:p>
          <a:p>
            <a:pPr lvl="1">
              <a:lnSpc>
                <a:spcPct val="90000"/>
              </a:lnSpc>
            </a:pPr>
            <a:r>
              <a:rPr lang="en-US" dirty="0" smtClean="0"/>
              <a:t>Economic decline </a:t>
            </a:r>
          </a:p>
          <a:p>
            <a:pPr lvl="1">
              <a:lnSpc>
                <a:spcPct val="90000"/>
              </a:lnSpc>
            </a:pPr>
            <a:r>
              <a:rPr lang="en-US" dirty="0" smtClean="0"/>
              <a:t>And </a:t>
            </a:r>
            <a:r>
              <a:rPr lang="en-US" dirty="0"/>
              <a:t>poor </a:t>
            </a:r>
            <a:r>
              <a:rPr lang="en-US" dirty="0" smtClean="0"/>
              <a:t>harvests</a:t>
            </a:r>
            <a:endParaRPr lang="en-US" dirty="0"/>
          </a:p>
          <a:p>
            <a:pPr>
              <a:lnSpc>
                <a:spcPct val="90000"/>
              </a:lnSpc>
            </a:pPr>
            <a:r>
              <a:rPr lang="en-US" b="1" dirty="0"/>
              <a:t>The results were high bread prices and high unemployment. </a:t>
            </a:r>
          </a:p>
          <a:p>
            <a:pPr>
              <a:lnSpc>
                <a:spcPct val="90000"/>
              </a:lnSpc>
              <a:buFont typeface="Wingdings" pitchFamily="2" charset="2"/>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5" dur="500"/>
                                        <p:tgtEl>
                                          <p:spTgt spid="12291">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18" dur="500"/>
                                        <p:tgtEl>
                                          <p:spTgt spid="12291">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2291">
                                            <p:txEl>
                                              <p:pRg st="4" end="4"/>
                                            </p:txEl>
                                          </p:spTgt>
                                        </p:tgtEl>
                                        <p:attrNameLst>
                                          <p:attrName>style.visibility</p:attrName>
                                        </p:attrNameLst>
                                      </p:cBhvr>
                                      <p:to>
                                        <p:strVal val="visible"/>
                                      </p:to>
                                    </p:set>
                                    <p:animEffect transition="in" filter="blinds(horizontal)">
                                      <p:cBhvr>
                                        <p:cTn id="21" dur="500"/>
                                        <p:tgtEl>
                                          <p:spTgt spid="12291">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12291">
                                            <p:txEl>
                                              <p:pRg st="5" end="5"/>
                                            </p:txEl>
                                          </p:spTgt>
                                        </p:tgtEl>
                                        <p:attrNameLst>
                                          <p:attrName>style.visibility</p:attrName>
                                        </p:attrNameLst>
                                      </p:cBhvr>
                                      <p:to>
                                        <p:strVal val="visible"/>
                                      </p:to>
                                    </p:set>
                                    <p:animEffect transition="in" filter="blinds(horizontal)">
                                      <p:cBhvr>
                                        <p:cTn id="24" dur="500"/>
                                        <p:tgtEl>
                                          <p:spTgt spid="12291">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12291">
                                            <p:txEl>
                                              <p:pRg st="6" end="6"/>
                                            </p:txEl>
                                          </p:spTgt>
                                        </p:tgtEl>
                                        <p:attrNameLst>
                                          <p:attrName>style.visibility</p:attrName>
                                        </p:attrNameLst>
                                      </p:cBhvr>
                                      <p:to>
                                        <p:strVal val="visible"/>
                                      </p:to>
                                    </p:set>
                                    <p:animEffect transition="in" filter="blinds(horizontal)">
                                      <p:cBhvr>
                                        <p:cTn id="27" dur="500"/>
                                        <p:tgtEl>
                                          <p:spTgt spid="1229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291">
                                            <p:txEl>
                                              <p:pRg st="7" end="7"/>
                                            </p:txEl>
                                          </p:spTgt>
                                        </p:tgtEl>
                                        <p:attrNameLst>
                                          <p:attrName>style.visibility</p:attrName>
                                        </p:attrNameLst>
                                      </p:cBhvr>
                                      <p:to>
                                        <p:strVal val="visible"/>
                                      </p:to>
                                    </p:set>
                                    <p:animEffect transition="in" filter="blinds(horizontal)">
                                      <p:cBhvr>
                                        <p:cTn id="32" dur="500"/>
                                        <p:tgtEl>
                                          <p:spTgt spid="122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n-US" dirty="0"/>
              <a:t>Reform?</a:t>
            </a:r>
          </a:p>
        </p:txBody>
      </p:sp>
      <p:sp>
        <p:nvSpPr>
          <p:cNvPr id="13315" name="Rectangle 3"/>
          <p:cNvSpPr>
            <a:spLocks noGrp="1" noChangeArrowheads="1"/>
          </p:cNvSpPr>
          <p:nvPr>
            <p:ph type="body" idx="1"/>
          </p:nvPr>
        </p:nvSpPr>
        <p:spPr>
          <a:xfrm>
            <a:off x="152400" y="1447800"/>
            <a:ext cx="5562600" cy="5181600"/>
          </a:xfrm>
        </p:spPr>
        <p:txBody>
          <a:bodyPr>
            <a:normAutofit fontScale="92500"/>
          </a:bodyPr>
          <a:lstStyle/>
          <a:p>
            <a:r>
              <a:rPr lang="en-US" b="1" dirty="0" smtClean="0"/>
              <a:t>Jacques Necker </a:t>
            </a:r>
            <a:r>
              <a:rPr lang="en-US" dirty="0" smtClean="0"/>
              <a:t>~ He </a:t>
            </a:r>
            <a:r>
              <a:rPr lang="en-US" dirty="0"/>
              <a:t>proposed cutting Royal spending, reforming the government, and abolishing tariffs. </a:t>
            </a:r>
            <a:endParaRPr lang="en-US" dirty="0" smtClean="0"/>
          </a:p>
          <a:p>
            <a:r>
              <a:rPr lang="en-US" dirty="0" smtClean="0"/>
              <a:t>But just as Necker was about to make changes…</a:t>
            </a:r>
          </a:p>
          <a:p>
            <a:r>
              <a:rPr lang="en-US" dirty="0" smtClean="0"/>
              <a:t>YOU’RE FIRED!!!</a:t>
            </a:r>
          </a:p>
          <a:p>
            <a:pPr lvl="1"/>
            <a:r>
              <a:rPr lang="en-US" dirty="0" smtClean="0"/>
              <a:t>Necker was </a:t>
            </a:r>
            <a:r>
              <a:rPr lang="en-US" dirty="0"/>
              <a:t>fired when he proposed that the land held by the Church and the Nobility should be taxed.</a:t>
            </a:r>
          </a:p>
          <a:p>
            <a:pPr>
              <a:buFont typeface="Wingdings" pitchFamily="2" charset="2"/>
              <a:buNone/>
            </a:pPr>
            <a:endParaRPr lang="en-US" dirty="0"/>
          </a:p>
        </p:txBody>
      </p:sp>
      <p:pic>
        <p:nvPicPr>
          <p:cNvPr id="4" name="Picture 5" descr="necker"/>
          <p:cNvPicPr>
            <a:picLocks noChangeAspect="1" noChangeArrowheads="1"/>
          </p:cNvPicPr>
          <p:nvPr/>
        </p:nvPicPr>
        <p:blipFill>
          <a:blip r:embed="rId2" cstate="print"/>
          <a:srcRect/>
          <a:stretch>
            <a:fillRect/>
          </a:stretch>
        </p:blipFill>
        <p:spPr bwMode="auto">
          <a:xfrm>
            <a:off x="5943600" y="1447800"/>
            <a:ext cx="2679700" cy="278209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12" dur="500"/>
                                        <p:tgtEl>
                                          <p:spTgt spid="13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7" dur="500"/>
                                        <p:tgtEl>
                                          <p:spTgt spid="133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22" dur="500"/>
                                        <p:tgtEl>
                                          <p:spTgt spid="133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27"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04800"/>
            <a:ext cx="8229600" cy="1143000"/>
          </a:xfrm>
        </p:spPr>
        <p:txBody>
          <a:bodyPr>
            <a:normAutofit/>
          </a:bodyPr>
          <a:lstStyle/>
          <a:p>
            <a:r>
              <a:rPr lang="en-US" sz="4800" dirty="0"/>
              <a:t>What should the King do?</a:t>
            </a:r>
          </a:p>
        </p:txBody>
      </p:sp>
      <p:sp>
        <p:nvSpPr>
          <p:cNvPr id="13315" name="Rectangle 3"/>
          <p:cNvSpPr>
            <a:spLocks noGrp="1" noChangeArrowheads="1"/>
          </p:cNvSpPr>
          <p:nvPr>
            <p:ph type="body" idx="1"/>
          </p:nvPr>
        </p:nvSpPr>
        <p:spPr>
          <a:xfrm>
            <a:off x="457200" y="1981200"/>
            <a:ext cx="8229600" cy="4297363"/>
          </a:xfrm>
        </p:spPr>
        <p:txBody>
          <a:bodyPr/>
          <a:lstStyle/>
          <a:p>
            <a:pPr algn="ctr">
              <a:buFontTx/>
              <a:buNone/>
            </a:pPr>
            <a:r>
              <a:rPr lang="en-US" dirty="0">
                <a:latin typeface="+mj-lt"/>
              </a:rPr>
              <a:t>All classes are upset over the economic situation, but they each want very different solutions. The third estate is starting to get overtly angry, which in the future will lead to riots and a very violent future. </a:t>
            </a:r>
            <a:r>
              <a:rPr lang="en-US" b="1" dirty="0">
                <a:latin typeface="+mj-lt"/>
              </a:rPr>
              <a:t>So what should the king do???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1143000"/>
          </a:xfrm>
        </p:spPr>
        <p:txBody>
          <a:bodyPr>
            <a:normAutofit/>
          </a:bodyPr>
          <a:lstStyle/>
          <a:p>
            <a:r>
              <a:rPr lang="en-US" sz="4800" dirty="0"/>
              <a:t>The King’s Decision</a:t>
            </a:r>
          </a:p>
        </p:txBody>
      </p:sp>
      <p:sp>
        <p:nvSpPr>
          <p:cNvPr id="17411" name="Rectangle 3"/>
          <p:cNvSpPr>
            <a:spLocks noGrp="1" noChangeArrowheads="1"/>
          </p:cNvSpPr>
          <p:nvPr>
            <p:ph type="body" sz="half" idx="1"/>
          </p:nvPr>
        </p:nvSpPr>
        <p:spPr>
          <a:xfrm>
            <a:off x="304800" y="1066800"/>
            <a:ext cx="8534400" cy="1524000"/>
          </a:xfrm>
        </p:spPr>
        <p:txBody>
          <a:bodyPr>
            <a:normAutofit/>
          </a:bodyPr>
          <a:lstStyle/>
          <a:p>
            <a:r>
              <a:rPr lang="en-US" sz="2800" dirty="0"/>
              <a:t>After many urges the King finally summoned the </a:t>
            </a:r>
            <a:r>
              <a:rPr lang="en-US" sz="2800" b="1" dirty="0"/>
              <a:t>Estates General </a:t>
            </a:r>
            <a:r>
              <a:rPr lang="en-US" sz="2800" dirty="0"/>
              <a:t>to solve the nation’s problems, the Estates General met May 1789.</a:t>
            </a:r>
          </a:p>
        </p:txBody>
      </p:sp>
      <p:sp>
        <p:nvSpPr>
          <p:cNvPr id="17412" name="Rectangle 4"/>
          <p:cNvSpPr>
            <a:spLocks noGrp="1" noChangeArrowheads="1"/>
          </p:cNvSpPr>
          <p:nvPr>
            <p:ph sz="half" idx="2"/>
          </p:nvPr>
        </p:nvSpPr>
        <p:spPr/>
        <p:txBody>
          <a:bodyPr/>
          <a:lstStyle/>
          <a:p>
            <a:endParaRPr lang="en-US" sz="2800"/>
          </a:p>
        </p:txBody>
      </p:sp>
      <p:pic>
        <p:nvPicPr>
          <p:cNvPr id="17413" name="Picture 5" descr="00012C27"/>
          <p:cNvPicPr>
            <a:picLocks noChangeAspect="1" noChangeArrowheads="1"/>
          </p:cNvPicPr>
          <p:nvPr/>
        </p:nvPicPr>
        <p:blipFill>
          <a:blip r:embed="rId2" cstate="print"/>
          <a:srcRect/>
          <a:stretch>
            <a:fillRect/>
          </a:stretch>
        </p:blipFill>
        <p:spPr bwMode="auto">
          <a:xfrm>
            <a:off x="457200" y="2667000"/>
            <a:ext cx="8305800" cy="4191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413"/>
                                        </p:tgtEl>
                                        <p:attrNameLst>
                                          <p:attrName>style.visibility</p:attrName>
                                        </p:attrNameLst>
                                      </p:cBhvr>
                                      <p:to>
                                        <p:strVal val="visible"/>
                                      </p:to>
                                    </p:set>
                                    <p:animEffect transition="in" filter="blinds(horizontal)">
                                      <p:cBhvr>
                                        <p:cTn id="12"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r>
              <a:rPr lang="en-US" dirty="0"/>
              <a:t>May-July 1789</a:t>
            </a:r>
          </a:p>
        </p:txBody>
      </p:sp>
      <p:sp>
        <p:nvSpPr>
          <p:cNvPr id="19459" name="Rectangle 3"/>
          <p:cNvSpPr>
            <a:spLocks noGrp="1" noChangeArrowheads="1"/>
          </p:cNvSpPr>
          <p:nvPr>
            <p:ph type="body" idx="1"/>
          </p:nvPr>
        </p:nvSpPr>
        <p:spPr/>
        <p:txBody>
          <a:bodyPr>
            <a:normAutofit fontScale="92500"/>
          </a:bodyPr>
          <a:lstStyle/>
          <a:p>
            <a:r>
              <a:rPr lang="en-US" dirty="0"/>
              <a:t>The </a:t>
            </a:r>
            <a:r>
              <a:rPr lang="en-US" b="1" dirty="0"/>
              <a:t>Estates General </a:t>
            </a:r>
            <a:r>
              <a:rPr lang="en-US" dirty="0"/>
              <a:t>had not been called in 175 </a:t>
            </a:r>
            <a:r>
              <a:rPr lang="en-US" dirty="0" smtClean="0"/>
              <a:t>years (not since Louis XIV!). </a:t>
            </a:r>
          </a:p>
          <a:p>
            <a:r>
              <a:rPr lang="en-US" dirty="0" smtClean="0"/>
              <a:t>As </a:t>
            </a:r>
            <a:r>
              <a:rPr lang="en-US" dirty="0"/>
              <a:t>an Absolute Monarch the King was the government, but Louis XVI gave in when the atmosphere was becoming more dangerous.</a:t>
            </a:r>
          </a:p>
          <a:p>
            <a:r>
              <a:rPr lang="en-US" dirty="0"/>
              <a:t>The third Estate wanted the votes to be counted by head, or individually, as opposed to by body.</a:t>
            </a:r>
          </a:p>
          <a:p>
            <a:r>
              <a:rPr lang="en-US" dirty="0"/>
              <a:t>When they voted by body the first two estates always won 2-1.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linds(horizontal)">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blinds(horizontal)">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blinds(horizontal)">
                                      <p:cBhvr>
                                        <p:cTn id="17" dur="5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blinds(horizontal)">
                                      <p:cBhvr>
                                        <p:cTn id="22"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152400"/>
            <a:ext cx="8229600" cy="1143000"/>
          </a:xfrm>
        </p:spPr>
        <p:txBody>
          <a:bodyPr>
            <a:normAutofit/>
          </a:bodyPr>
          <a:lstStyle/>
          <a:p>
            <a:r>
              <a:rPr lang="en-US" sz="4800" dirty="0"/>
              <a:t>Tennis Court Oath</a:t>
            </a:r>
          </a:p>
        </p:txBody>
      </p:sp>
      <p:sp>
        <p:nvSpPr>
          <p:cNvPr id="20483" name="Rectangle 3"/>
          <p:cNvSpPr>
            <a:spLocks noGrp="1" noChangeArrowheads="1"/>
          </p:cNvSpPr>
          <p:nvPr>
            <p:ph type="body" sz="half" idx="1"/>
          </p:nvPr>
        </p:nvSpPr>
        <p:spPr>
          <a:xfrm>
            <a:off x="228600" y="1371600"/>
            <a:ext cx="4572000" cy="4754563"/>
          </a:xfrm>
        </p:spPr>
        <p:txBody>
          <a:bodyPr/>
          <a:lstStyle/>
          <a:p>
            <a:r>
              <a:rPr lang="en-US" sz="2800" dirty="0"/>
              <a:t>The King agreed to </a:t>
            </a:r>
            <a:r>
              <a:rPr lang="en-US" sz="2800" b="1" dirty="0"/>
              <a:t>double</a:t>
            </a:r>
            <a:r>
              <a:rPr lang="en-US" sz="2800" dirty="0"/>
              <a:t> the Third Estate, but would </a:t>
            </a:r>
            <a:r>
              <a:rPr lang="en-US" sz="2800" b="1" dirty="0"/>
              <a:t>not</a:t>
            </a:r>
            <a:r>
              <a:rPr lang="en-US" sz="2800" dirty="0"/>
              <a:t> change the voting system.</a:t>
            </a:r>
          </a:p>
          <a:p>
            <a:r>
              <a:rPr lang="en-US" sz="2800" dirty="0"/>
              <a:t>In response the delegates of the Third Estate walked out declaring themselves to be the </a:t>
            </a:r>
            <a:r>
              <a:rPr lang="en-US" sz="2800" b="1" dirty="0"/>
              <a:t>National Assembly</a:t>
            </a:r>
            <a:r>
              <a:rPr lang="en-US" sz="2800" dirty="0"/>
              <a:t>.</a:t>
            </a:r>
          </a:p>
        </p:txBody>
      </p:sp>
      <p:pic>
        <p:nvPicPr>
          <p:cNvPr id="20484" name="Picture 4" descr="tenniscourtoath"/>
          <p:cNvPicPr>
            <a:picLocks noGrp="1" noChangeAspect="1" noChangeArrowheads="1"/>
          </p:cNvPicPr>
          <p:nvPr>
            <p:ph sz="half" idx="2"/>
          </p:nvPr>
        </p:nvPicPr>
        <p:blipFill>
          <a:blip r:embed="rId2" cstate="print"/>
          <a:srcRect/>
          <a:stretch>
            <a:fillRect/>
          </a:stretch>
        </p:blipFill>
        <p:spPr>
          <a:xfrm>
            <a:off x="4876800" y="1447800"/>
            <a:ext cx="4038600" cy="3733800"/>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blinds(horizontal)">
                                      <p:cBhvr>
                                        <p:cTn id="12" dur="5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28600"/>
            <a:ext cx="8229600" cy="1143000"/>
          </a:xfrm>
        </p:spPr>
        <p:txBody>
          <a:bodyPr>
            <a:normAutofit/>
          </a:bodyPr>
          <a:lstStyle/>
          <a:p>
            <a:r>
              <a:rPr lang="en-US" sz="4800" dirty="0"/>
              <a:t>Tennis Court Oath</a:t>
            </a:r>
          </a:p>
        </p:txBody>
      </p:sp>
      <p:sp>
        <p:nvSpPr>
          <p:cNvPr id="21507" name="Rectangle 3"/>
          <p:cNvSpPr>
            <a:spLocks noGrp="1" noChangeArrowheads="1"/>
          </p:cNvSpPr>
          <p:nvPr>
            <p:ph type="body" idx="1"/>
          </p:nvPr>
        </p:nvSpPr>
        <p:spPr>
          <a:xfrm>
            <a:off x="457200" y="1524000"/>
            <a:ext cx="8229600" cy="5059363"/>
          </a:xfrm>
        </p:spPr>
        <p:txBody>
          <a:bodyPr/>
          <a:lstStyle/>
          <a:p>
            <a:r>
              <a:rPr lang="en-US" sz="2800" dirty="0"/>
              <a:t>A few days later they found their meeting place locked and guarded.</a:t>
            </a:r>
          </a:p>
          <a:p>
            <a:r>
              <a:rPr lang="en-US" sz="2800" dirty="0"/>
              <a:t>So they went to a near-by tennis court and there they pledged to each other never to separate until they established a just constitution. </a:t>
            </a:r>
          </a:p>
          <a:p>
            <a:r>
              <a:rPr lang="en-US" sz="2800" dirty="0"/>
              <a:t>The King had to accept the Assembly when members of the first two Estates joined.</a:t>
            </a:r>
          </a:p>
          <a:p>
            <a:r>
              <a:rPr lang="en-US" sz="2800" dirty="0"/>
              <a:t>However as the Estates General could not solve the problem, uprisings in Paris were occurring and the King placed troops in Paris. As it turned into July the city was in turmoil.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blinds(horizontal)">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blinds(horizontal)">
                                      <p:cBhvr>
                                        <p:cTn id="17" dur="500"/>
                                        <p:tgtEl>
                                          <p:spTgt spid="21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blinds(horizontal)">
                                      <p:cBhvr>
                                        <p:cTn id="22" dur="5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229600" cy="1143000"/>
          </a:xfrm>
        </p:spPr>
        <p:txBody>
          <a:bodyPr>
            <a:normAutofit/>
          </a:bodyPr>
          <a:lstStyle/>
          <a:p>
            <a:r>
              <a:rPr lang="en-US" sz="4800" dirty="0" smtClean="0"/>
              <a:t>Cause #4 Enlightenment Ideas</a:t>
            </a:r>
            <a:endParaRPr lang="en-US" sz="4800" dirty="0"/>
          </a:p>
        </p:txBody>
      </p:sp>
      <p:sp>
        <p:nvSpPr>
          <p:cNvPr id="19459" name="Rectangle 3"/>
          <p:cNvSpPr>
            <a:spLocks noGrp="1" noChangeArrowheads="1"/>
          </p:cNvSpPr>
          <p:nvPr>
            <p:ph type="body" idx="1"/>
          </p:nvPr>
        </p:nvSpPr>
        <p:spPr>
          <a:xfrm>
            <a:off x="4572000" y="1066800"/>
            <a:ext cx="4343400" cy="5562600"/>
          </a:xfrm>
        </p:spPr>
        <p:txBody>
          <a:bodyPr>
            <a:normAutofit/>
          </a:bodyPr>
          <a:lstStyle/>
          <a:p>
            <a:pPr>
              <a:lnSpc>
                <a:spcPct val="90000"/>
              </a:lnSpc>
            </a:pPr>
            <a:r>
              <a:rPr lang="en-US" b="1" dirty="0">
                <a:latin typeface="+mj-lt"/>
              </a:rPr>
              <a:t>Enlightenment</a:t>
            </a:r>
            <a:r>
              <a:rPr lang="en-US" dirty="0">
                <a:latin typeface="+mj-lt"/>
              </a:rPr>
              <a:t> ideas that influenced the American Revolution have spread to French newspapers</a:t>
            </a:r>
          </a:p>
          <a:p>
            <a:pPr lvl="1">
              <a:lnSpc>
                <a:spcPct val="90000"/>
              </a:lnSpc>
            </a:pPr>
            <a:r>
              <a:rPr lang="en-US" dirty="0" smtClean="0">
                <a:latin typeface="+mj-lt"/>
              </a:rPr>
              <a:t>Jean-Paul Marat</a:t>
            </a:r>
            <a:endParaRPr lang="en-US" dirty="0">
              <a:latin typeface="+mj-lt"/>
            </a:endParaRPr>
          </a:p>
          <a:p>
            <a:pPr>
              <a:lnSpc>
                <a:spcPct val="90000"/>
              </a:lnSpc>
            </a:pPr>
            <a:r>
              <a:rPr lang="en-US" dirty="0" smtClean="0">
                <a:latin typeface="+mj-lt"/>
              </a:rPr>
              <a:t>Peasants </a:t>
            </a:r>
            <a:r>
              <a:rPr lang="en-US" dirty="0">
                <a:latin typeface="+mj-lt"/>
              </a:rPr>
              <a:t>were starving, and they remember they had paid for the American Revolution…ideas were planted</a:t>
            </a:r>
          </a:p>
        </p:txBody>
      </p:sp>
      <p:pic>
        <p:nvPicPr>
          <p:cNvPr id="19461" name="Picture 5" descr="marat"/>
          <p:cNvPicPr>
            <a:picLocks noChangeAspect="1" noChangeArrowheads="1"/>
          </p:cNvPicPr>
          <p:nvPr/>
        </p:nvPicPr>
        <p:blipFill>
          <a:blip r:embed="rId2" cstate="print"/>
          <a:srcRect/>
          <a:stretch>
            <a:fillRect/>
          </a:stretch>
        </p:blipFill>
        <p:spPr bwMode="auto">
          <a:xfrm>
            <a:off x="304800" y="990600"/>
            <a:ext cx="4110038" cy="5486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linds(horizontal)">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blinds(horizontal)">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blinds(horizontal)">
                                      <p:cBhvr>
                                        <p:cTn id="17"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p:txBody>
          <a:bodyPr>
            <a:normAutofit/>
          </a:bodyPr>
          <a:lstStyle/>
          <a:p>
            <a:pPr eaLnBrk="1" hangingPunct="1"/>
            <a:r>
              <a:rPr lang="en-US" sz="4800" dirty="0" smtClean="0"/>
              <a:t>France Before the Revolution</a:t>
            </a:r>
          </a:p>
        </p:txBody>
      </p:sp>
      <p:sp>
        <p:nvSpPr>
          <p:cNvPr id="3076" name="Content Placeholder 12"/>
          <p:cNvSpPr>
            <a:spLocks noGrp="1"/>
          </p:cNvSpPr>
          <p:nvPr>
            <p:ph idx="1"/>
          </p:nvPr>
        </p:nvSpPr>
        <p:spPr>
          <a:xfrm>
            <a:off x="304800" y="1371600"/>
            <a:ext cx="5029200" cy="5257800"/>
          </a:xfrm>
        </p:spPr>
        <p:txBody>
          <a:bodyPr>
            <a:normAutofit fontScale="92500" lnSpcReduction="20000"/>
          </a:bodyPr>
          <a:lstStyle/>
          <a:p>
            <a:pPr marL="228600" indent="-228600">
              <a:spcBef>
                <a:spcPct val="0"/>
              </a:spcBef>
              <a:spcAft>
                <a:spcPct val="50000"/>
              </a:spcAft>
              <a:buFontTx/>
              <a:buChar char="•"/>
            </a:pPr>
            <a:r>
              <a:rPr lang="en-US" b="1" dirty="0" smtClean="0"/>
              <a:t>Absolute monarch</a:t>
            </a:r>
            <a:r>
              <a:rPr lang="en-US" dirty="0" smtClean="0"/>
              <a:t> = ruler whose power not limited by having to consult with nobles, common people or their representatives</a:t>
            </a:r>
          </a:p>
          <a:p>
            <a:pPr marL="628650" lvl="1" indent="-228600">
              <a:spcBef>
                <a:spcPct val="0"/>
              </a:spcBef>
              <a:spcAft>
                <a:spcPct val="50000"/>
              </a:spcAft>
              <a:buFontTx/>
              <a:buChar char="•"/>
            </a:pPr>
            <a:r>
              <a:rPr lang="en-US" dirty="0" smtClean="0"/>
              <a:t>Absolute monarchs believed they ruled by </a:t>
            </a:r>
            <a:r>
              <a:rPr lang="en-US" b="1" dirty="0" smtClean="0"/>
              <a:t>divine right</a:t>
            </a:r>
            <a:endParaRPr lang="en-US" dirty="0" smtClean="0"/>
          </a:p>
          <a:p>
            <a:pPr marL="628650" lvl="1" indent="-228600">
              <a:spcBef>
                <a:spcPct val="0"/>
              </a:spcBef>
              <a:spcAft>
                <a:spcPct val="50000"/>
              </a:spcAft>
              <a:buFontTx/>
              <a:buChar char="•"/>
            </a:pPr>
            <a:r>
              <a:rPr lang="en-US" b="1" dirty="0" smtClean="0"/>
              <a:t>Divine Right </a:t>
            </a:r>
            <a:r>
              <a:rPr lang="en-US" dirty="0" smtClean="0"/>
              <a:t>= Monarchs received power from God, must not be challenged</a:t>
            </a:r>
          </a:p>
          <a:p>
            <a:r>
              <a:rPr lang="en-US" sz="2800" dirty="0" smtClean="0">
                <a:cs typeface="FrankRuehl" pitchFamily="34" charset="-79"/>
              </a:rPr>
              <a:t>Remember Louis XIV – the ultimate absolute monarch???</a:t>
            </a:r>
          </a:p>
          <a:p>
            <a:pPr eaLnBrk="1" hangingPunct="1">
              <a:buFont typeface="Arial" charset="0"/>
              <a:buNone/>
            </a:pPr>
            <a:endParaRPr lang="en-US" sz="2800" b="1" dirty="0" smtClean="0">
              <a:solidFill>
                <a:srgbClr val="2006BA"/>
              </a:solidFill>
            </a:endParaRPr>
          </a:p>
          <a:p>
            <a:pPr eaLnBrk="1" hangingPunct="1">
              <a:buFont typeface="Arial" charset="0"/>
              <a:buNone/>
            </a:pPr>
            <a:endParaRPr lang="en-US" dirty="0" smtClean="0"/>
          </a:p>
          <a:p>
            <a:pPr eaLnBrk="1" hangingPunct="1"/>
            <a:endParaRPr lang="en-US" dirty="0" smtClean="0"/>
          </a:p>
        </p:txBody>
      </p:sp>
      <p:pic>
        <p:nvPicPr>
          <p:cNvPr id="6" name="Picture 5" descr="Louis XIV 2.jpg"/>
          <p:cNvPicPr>
            <a:picLocks noChangeAspect="1"/>
          </p:cNvPicPr>
          <p:nvPr/>
        </p:nvPicPr>
        <p:blipFill>
          <a:blip r:embed="rId2" cstate="print"/>
          <a:stretch>
            <a:fillRect/>
          </a:stretch>
        </p:blipFill>
        <p:spPr>
          <a:xfrm>
            <a:off x="5567680" y="1295400"/>
            <a:ext cx="3265311" cy="4953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animEffect transition="in" filter="blinds(horizontal)">
                                      <p:cBhvr>
                                        <p:cTn id="7" dur="500"/>
                                        <p:tgtEl>
                                          <p:spTgt spid="30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76">
                                            <p:txEl>
                                              <p:pRg st="1" end="1"/>
                                            </p:txEl>
                                          </p:spTgt>
                                        </p:tgtEl>
                                        <p:attrNameLst>
                                          <p:attrName>style.visibility</p:attrName>
                                        </p:attrNameLst>
                                      </p:cBhvr>
                                      <p:to>
                                        <p:strVal val="visible"/>
                                      </p:to>
                                    </p:set>
                                    <p:animEffect transition="in" filter="blinds(horizontal)">
                                      <p:cBhvr>
                                        <p:cTn id="12" dur="500"/>
                                        <p:tgtEl>
                                          <p:spTgt spid="3076">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076">
                                            <p:txEl>
                                              <p:pRg st="2" end="2"/>
                                            </p:txEl>
                                          </p:spTgt>
                                        </p:tgtEl>
                                        <p:attrNameLst>
                                          <p:attrName>style.visibility</p:attrName>
                                        </p:attrNameLst>
                                      </p:cBhvr>
                                      <p:to>
                                        <p:strVal val="visible"/>
                                      </p:to>
                                    </p:set>
                                    <p:animEffect transition="in" filter="blinds(horizontal)">
                                      <p:cBhvr>
                                        <p:cTn id="15" dur="500"/>
                                        <p:tgtEl>
                                          <p:spTgt spid="307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076">
                                            <p:txEl>
                                              <p:pRg st="3" end="3"/>
                                            </p:txEl>
                                          </p:spTgt>
                                        </p:tgtEl>
                                        <p:attrNameLst>
                                          <p:attrName>style.visibility</p:attrName>
                                        </p:attrNameLst>
                                      </p:cBhvr>
                                      <p:to>
                                        <p:strVal val="visible"/>
                                      </p:to>
                                    </p:set>
                                    <p:animEffect transition="in" filter="blinds(horizontal)">
                                      <p:cBhvr>
                                        <p:cTn id="20" dur="500"/>
                                        <p:tgtEl>
                                          <p:spTgt spid="30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1600200"/>
          </a:xfrm>
        </p:spPr>
        <p:txBody>
          <a:bodyPr>
            <a:normAutofit/>
          </a:bodyPr>
          <a:lstStyle/>
          <a:p>
            <a:r>
              <a:rPr lang="en-US" sz="4800" dirty="0" smtClean="0"/>
              <a:t>Influence from American revolution:</a:t>
            </a:r>
            <a:endParaRPr lang="en-US" sz="4800" dirty="0"/>
          </a:p>
        </p:txBody>
      </p:sp>
      <p:sp>
        <p:nvSpPr>
          <p:cNvPr id="22531" name="Rectangle 3"/>
          <p:cNvSpPr>
            <a:spLocks noGrp="1" noChangeArrowheads="1"/>
          </p:cNvSpPr>
          <p:nvPr>
            <p:ph type="body" idx="1"/>
          </p:nvPr>
        </p:nvSpPr>
        <p:spPr>
          <a:xfrm>
            <a:off x="152400" y="1600200"/>
            <a:ext cx="5029200" cy="5105400"/>
          </a:xfrm>
        </p:spPr>
        <p:txBody>
          <a:bodyPr/>
          <a:lstStyle/>
          <a:p>
            <a:pPr marL="609600" indent="-609600">
              <a:lnSpc>
                <a:spcPct val="90000"/>
              </a:lnSpc>
              <a:buFontTx/>
              <a:buAutoNum type="arabicPeriod"/>
            </a:pPr>
            <a:r>
              <a:rPr lang="en-US" dirty="0"/>
              <a:t>Peasants were starving and thought Louis XVI had thrown away money helping colonists when he should have helped them</a:t>
            </a:r>
          </a:p>
          <a:p>
            <a:pPr marL="609600" indent="-609600">
              <a:lnSpc>
                <a:spcPct val="90000"/>
              </a:lnSpc>
              <a:buFontTx/>
              <a:buAutoNum type="arabicPeriod"/>
            </a:pPr>
            <a:r>
              <a:rPr lang="en-US" dirty="0" smtClean="0"/>
              <a:t>Revolution was possible after </a:t>
            </a:r>
            <a:r>
              <a:rPr lang="en-US" dirty="0"/>
              <a:t>the Americans pulled it off</a:t>
            </a:r>
          </a:p>
          <a:p>
            <a:pPr marL="609600" indent="-609600">
              <a:lnSpc>
                <a:spcPct val="90000"/>
              </a:lnSpc>
              <a:buFontTx/>
              <a:buAutoNum type="arabicPeriod"/>
            </a:pPr>
            <a:endParaRPr lang="en-US" dirty="0">
              <a:latin typeface="Footlight MT Light" pitchFamily="18" charset="0"/>
            </a:endParaRPr>
          </a:p>
        </p:txBody>
      </p:sp>
      <p:pic>
        <p:nvPicPr>
          <p:cNvPr id="22533" name="Picture 5" descr="image"/>
          <p:cNvPicPr>
            <a:picLocks noChangeAspect="1" noChangeArrowheads="1"/>
          </p:cNvPicPr>
          <p:nvPr/>
        </p:nvPicPr>
        <p:blipFill>
          <a:blip r:embed="rId2" cstate="print"/>
          <a:srcRect/>
          <a:stretch>
            <a:fillRect/>
          </a:stretch>
        </p:blipFill>
        <p:spPr bwMode="auto">
          <a:xfrm>
            <a:off x="5441950" y="1524000"/>
            <a:ext cx="3530600" cy="51244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linds(horizontal)">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blinds(horizontal)">
                                      <p:cBhvr>
                                        <p:cTn id="12" dur="5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Four Causes of the French Revolution</a:t>
            </a:r>
            <a:endParaRPr lang="en-US" dirty="0"/>
          </a:p>
        </p:txBody>
      </p:sp>
      <p:sp>
        <p:nvSpPr>
          <p:cNvPr id="5" name="TextBox 4"/>
          <p:cNvSpPr txBox="1"/>
          <p:nvPr/>
        </p:nvSpPr>
        <p:spPr>
          <a:xfrm>
            <a:off x="152400" y="914400"/>
            <a:ext cx="8763000" cy="1200329"/>
          </a:xfrm>
          <a:prstGeom prst="rect">
            <a:avLst/>
          </a:prstGeom>
          <a:noFill/>
        </p:spPr>
        <p:txBody>
          <a:bodyPr wrap="square" rtlCol="0">
            <a:spAutoFit/>
          </a:bodyPr>
          <a:lstStyle/>
          <a:p>
            <a:r>
              <a:rPr lang="en-US" sz="2400" dirty="0" smtClean="0"/>
              <a:t>You will create an illustration representing the 4 causes of the French revolution.  Be sure your illustrations are detailed and thoroughly explain each cause of the French Revolution!!</a:t>
            </a:r>
            <a:endParaRPr lang="en-US" sz="2400" dirty="0"/>
          </a:p>
        </p:txBody>
      </p:sp>
      <p:graphicFrame>
        <p:nvGraphicFramePr>
          <p:cNvPr id="7" name="Content Placeholder 6"/>
          <p:cNvGraphicFramePr>
            <a:graphicFrameLocks noGrp="1"/>
          </p:cNvGraphicFramePr>
          <p:nvPr>
            <p:ph idx="1"/>
          </p:nvPr>
        </p:nvGraphicFramePr>
        <p:xfrm>
          <a:off x="457200" y="2362200"/>
          <a:ext cx="8229600" cy="2918145"/>
        </p:xfrm>
        <a:graphic>
          <a:graphicData uri="http://schemas.openxmlformats.org/drawingml/2006/table">
            <a:tbl>
              <a:tblPr firstRow="1" bandRow="1">
                <a:tableStyleId>{5940675A-B579-460E-94D1-54222C63F5DA}</a:tableStyleId>
              </a:tblPr>
              <a:tblGrid>
                <a:gridCol w="4114800"/>
                <a:gridCol w="4114800"/>
              </a:tblGrid>
              <a:tr h="1455106">
                <a:tc>
                  <a:txBody>
                    <a:bodyPr/>
                    <a:lstStyle/>
                    <a:p>
                      <a:r>
                        <a:rPr lang="en-US" dirty="0" smtClean="0"/>
                        <a:t>Cause #1</a:t>
                      </a:r>
                    </a:p>
                    <a:p>
                      <a:endParaRPr lang="en-US" dirty="0" smtClean="0"/>
                    </a:p>
                    <a:p>
                      <a:endParaRPr lang="en-US" dirty="0" smtClean="0"/>
                    </a:p>
                    <a:p>
                      <a:endParaRPr lang="en-US" dirty="0"/>
                    </a:p>
                  </a:txBody>
                  <a:tcPr/>
                </a:tc>
                <a:tc>
                  <a:txBody>
                    <a:bodyPr/>
                    <a:lstStyle/>
                    <a:p>
                      <a:r>
                        <a:rPr lang="en-US" dirty="0" smtClean="0"/>
                        <a:t>Cause #2</a:t>
                      </a:r>
                      <a:endParaRPr lang="en-US" dirty="0"/>
                    </a:p>
                  </a:txBody>
                  <a:tcPr/>
                </a:tc>
              </a:tr>
              <a:tr h="1135693">
                <a:tc>
                  <a:txBody>
                    <a:bodyPr/>
                    <a:lstStyle/>
                    <a:p>
                      <a:r>
                        <a:rPr lang="en-US" dirty="0" smtClean="0"/>
                        <a:t>Cause #3</a:t>
                      </a:r>
                    </a:p>
                    <a:p>
                      <a:endParaRPr lang="en-US" dirty="0" smtClean="0"/>
                    </a:p>
                    <a:p>
                      <a:endParaRPr lang="en-US" dirty="0" smtClean="0"/>
                    </a:p>
                    <a:p>
                      <a:endParaRPr lang="en-US" dirty="0" smtClean="0"/>
                    </a:p>
                    <a:p>
                      <a:endParaRPr lang="en-US" dirty="0"/>
                    </a:p>
                  </a:txBody>
                  <a:tcPr/>
                </a:tc>
                <a:tc>
                  <a:txBody>
                    <a:bodyPr/>
                    <a:lstStyle/>
                    <a:p>
                      <a:r>
                        <a:rPr lang="en-US" dirty="0" smtClean="0"/>
                        <a:t>Cause #4</a:t>
                      </a:r>
                      <a:endParaRPr lang="en-US"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rtlCol="0">
            <a:normAutofit fontScale="90000"/>
          </a:bodyPr>
          <a:lstStyle/>
          <a:p>
            <a:pPr eaLnBrk="1" fontAlgn="auto" hangingPunct="1">
              <a:spcAft>
                <a:spcPts val="0"/>
              </a:spcAft>
              <a:defRPr/>
            </a:pPr>
            <a:r>
              <a:rPr lang="en-US" sz="4800" dirty="0" smtClean="0"/>
              <a:t>Cause #1:  The French Monarchy</a:t>
            </a:r>
            <a:r>
              <a:rPr lang="en-US" sz="4800" b="1" dirty="0" smtClean="0"/>
              <a:t/>
            </a:r>
            <a:br>
              <a:rPr lang="en-US" sz="4800" b="1" dirty="0" smtClean="0"/>
            </a:br>
            <a:r>
              <a:rPr lang="en-US" sz="4800" dirty="0" smtClean="0"/>
              <a:t>(1775-1793)</a:t>
            </a:r>
          </a:p>
        </p:txBody>
      </p:sp>
      <p:sp>
        <p:nvSpPr>
          <p:cNvPr id="4101" name="TextBox 7"/>
          <p:cNvSpPr txBox="1">
            <a:spLocks noChangeArrowheads="1"/>
          </p:cNvSpPr>
          <p:nvPr/>
        </p:nvSpPr>
        <p:spPr bwMode="auto">
          <a:xfrm>
            <a:off x="1066800" y="1524000"/>
            <a:ext cx="3733800" cy="400110"/>
          </a:xfrm>
          <a:prstGeom prst="rect">
            <a:avLst/>
          </a:prstGeom>
          <a:noFill/>
          <a:ln w="9525">
            <a:noFill/>
            <a:miter lim="800000"/>
            <a:headEnd/>
            <a:tailEnd/>
          </a:ln>
        </p:spPr>
        <p:txBody>
          <a:bodyPr>
            <a:spAutoFit/>
          </a:bodyPr>
          <a:lstStyle/>
          <a:p>
            <a:pPr algn="ctr"/>
            <a:r>
              <a:rPr lang="en-US" sz="2000" b="1" dirty="0"/>
              <a:t>King Louis </a:t>
            </a:r>
            <a:r>
              <a:rPr lang="en-US" sz="2000" b="1" dirty="0" smtClean="0"/>
              <a:t>XVI</a:t>
            </a:r>
            <a:endParaRPr lang="en-US" sz="2000" b="1" dirty="0"/>
          </a:p>
        </p:txBody>
      </p:sp>
      <p:pic>
        <p:nvPicPr>
          <p:cNvPr id="4102" name="Picture 10" descr="Louis XVI.jpg"/>
          <p:cNvPicPr>
            <a:picLocks noChangeAspect="1"/>
          </p:cNvPicPr>
          <p:nvPr/>
        </p:nvPicPr>
        <p:blipFill>
          <a:blip r:embed="rId2" cstate="print"/>
          <a:srcRect/>
          <a:stretch>
            <a:fillRect/>
          </a:stretch>
        </p:blipFill>
        <p:spPr bwMode="auto">
          <a:xfrm>
            <a:off x="914400" y="1957356"/>
            <a:ext cx="3574880" cy="4748244"/>
          </a:xfrm>
          <a:prstGeom prst="rect">
            <a:avLst/>
          </a:prstGeom>
          <a:noFill/>
          <a:ln w="9525">
            <a:noFill/>
            <a:miter lim="800000"/>
            <a:headEnd/>
            <a:tailEnd/>
          </a:ln>
        </p:spPr>
      </p:pic>
      <p:pic>
        <p:nvPicPr>
          <p:cNvPr id="4103" name="Picture 2" descr="File:Marie Antoinette Adult4.jpg">
            <a:hlinkClick r:id="rId3"/>
          </p:cNvPr>
          <p:cNvPicPr>
            <a:picLocks noGrp="1" noChangeAspect="1" noChangeArrowheads="1"/>
          </p:cNvPicPr>
          <p:nvPr>
            <p:ph idx="1"/>
          </p:nvPr>
        </p:nvPicPr>
        <p:blipFill>
          <a:blip r:embed="rId4" cstate="print"/>
          <a:srcRect/>
          <a:stretch>
            <a:fillRect/>
          </a:stretch>
        </p:blipFill>
        <p:spPr>
          <a:xfrm>
            <a:off x="4953000" y="1931829"/>
            <a:ext cx="3352800" cy="4734084"/>
          </a:xfrm>
        </p:spPr>
      </p:pic>
      <p:sp>
        <p:nvSpPr>
          <p:cNvPr id="8" name="Rectangle 7"/>
          <p:cNvSpPr/>
          <p:nvPr/>
        </p:nvSpPr>
        <p:spPr>
          <a:xfrm>
            <a:off x="5029200" y="1524000"/>
            <a:ext cx="3048000" cy="369332"/>
          </a:xfrm>
          <a:prstGeom prst="rect">
            <a:avLst/>
          </a:prstGeom>
        </p:spPr>
        <p:txBody>
          <a:bodyPr wrap="square">
            <a:spAutoFit/>
          </a:bodyPr>
          <a:lstStyle/>
          <a:p>
            <a:pPr algn="ctr"/>
            <a:r>
              <a:rPr lang="en-US" b="1" dirty="0" smtClean="0">
                <a:solidFill>
                  <a:srgbClr val="2006BA"/>
                </a:solidFill>
                <a:latin typeface="Lucida Handwriting" pitchFamily="66" charset="0"/>
              </a:rPr>
              <a:t> </a:t>
            </a:r>
            <a:r>
              <a:rPr lang="en-US" b="1" dirty="0" smtClean="0"/>
              <a:t>Queen Marie Antoinette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additive="base">
                                        <p:cTn id="7" dur="500" fill="hold"/>
                                        <p:tgtEl>
                                          <p:spTgt spid="4102"/>
                                        </p:tgtEl>
                                        <p:attrNameLst>
                                          <p:attrName>ppt_x</p:attrName>
                                        </p:attrNameLst>
                                      </p:cBhvr>
                                      <p:tavLst>
                                        <p:tav tm="0">
                                          <p:val>
                                            <p:strVal val="#ppt_x"/>
                                          </p:val>
                                        </p:tav>
                                        <p:tav tm="100000">
                                          <p:val>
                                            <p:strVal val="#ppt_x"/>
                                          </p:val>
                                        </p:tav>
                                      </p:tavLst>
                                    </p:anim>
                                    <p:anim calcmode="lin" valueType="num">
                                      <p:cBhvr additive="base">
                                        <p:cTn id="8" dur="500" fill="hold"/>
                                        <p:tgtEl>
                                          <p:spTgt spid="41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01"/>
                                        </p:tgtEl>
                                        <p:attrNameLst>
                                          <p:attrName>style.visibility</p:attrName>
                                        </p:attrNameLst>
                                      </p:cBhvr>
                                      <p:to>
                                        <p:strVal val="visible"/>
                                      </p:to>
                                    </p:set>
                                    <p:anim calcmode="lin" valueType="num">
                                      <p:cBhvr additive="base">
                                        <p:cTn id="13" dur="500" fill="hold"/>
                                        <p:tgtEl>
                                          <p:spTgt spid="4101"/>
                                        </p:tgtEl>
                                        <p:attrNameLst>
                                          <p:attrName>ppt_x</p:attrName>
                                        </p:attrNameLst>
                                      </p:cBhvr>
                                      <p:tavLst>
                                        <p:tav tm="0">
                                          <p:val>
                                            <p:strVal val="#ppt_x"/>
                                          </p:val>
                                        </p:tav>
                                        <p:tav tm="100000">
                                          <p:val>
                                            <p:strVal val="#ppt_x"/>
                                          </p:val>
                                        </p:tav>
                                      </p:tavLst>
                                    </p:anim>
                                    <p:anim calcmode="lin" valueType="num">
                                      <p:cBhvr additive="base">
                                        <p:cTn id="14" dur="500" fill="hold"/>
                                        <p:tgtEl>
                                          <p:spTgt spid="410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103"/>
                                        </p:tgtEl>
                                        <p:attrNameLst>
                                          <p:attrName>style.visibility</p:attrName>
                                        </p:attrNameLst>
                                      </p:cBhvr>
                                      <p:to>
                                        <p:strVal val="visible"/>
                                      </p:to>
                                    </p:set>
                                    <p:anim calcmode="lin" valueType="num">
                                      <p:cBhvr additive="base">
                                        <p:cTn id="19" dur="500" fill="hold"/>
                                        <p:tgtEl>
                                          <p:spTgt spid="4103"/>
                                        </p:tgtEl>
                                        <p:attrNameLst>
                                          <p:attrName>ppt_x</p:attrName>
                                        </p:attrNameLst>
                                      </p:cBhvr>
                                      <p:tavLst>
                                        <p:tav tm="0">
                                          <p:val>
                                            <p:strVal val="#ppt_x"/>
                                          </p:val>
                                        </p:tav>
                                        <p:tav tm="100000">
                                          <p:val>
                                            <p:strVal val="#ppt_x"/>
                                          </p:val>
                                        </p:tav>
                                      </p:tavLst>
                                    </p:anim>
                                    <p:anim calcmode="lin" valueType="num">
                                      <p:cBhvr additive="base">
                                        <p:cTn id="20" dur="500" fill="hold"/>
                                        <p:tgtEl>
                                          <p:spTgt spid="410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6"/>
          <p:cNvSpPr>
            <a:spLocks noGrp="1"/>
          </p:cNvSpPr>
          <p:nvPr>
            <p:ph type="title"/>
          </p:nvPr>
        </p:nvSpPr>
        <p:spPr/>
        <p:txBody>
          <a:bodyPr/>
          <a:lstStyle/>
          <a:p>
            <a:pPr eaLnBrk="1" hangingPunct="1"/>
            <a:r>
              <a:rPr lang="en-US" sz="4800" dirty="0" smtClean="0"/>
              <a:t>King Louis XVI</a:t>
            </a:r>
          </a:p>
        </p:txBody>
      </p:sp>
      <p:pic>
        <p:nvPicPr>
          <p:cNvPr id="5126" name="Content Placeholder 10" descr="240px-Louis16-1775.jpg"/>
          <p:cNvPicPr>
            <a:picLocks noGrp="1" noChangeAspect="1"/>
          </p:cNvPicPr>
          <p:nvPr>
            <p:ph sz="half" idx="1"/>
          </p:nvPr>
        </p:nvPicPr>
        <p:blipFill>
          <a:blip r:embed="rId2" cstate="print"/>
          <a:stretch>
            <a:fillRect/>
          </a:stretch>
        </p:blipFill>
        <p:spPr>
          <a:xfrm>
            <a:off x="533400" y="1447800"/>
            <a:ext cx="3886200" cy="4938713"/>
          </a:xfrm>
        </p:spPr>
      </p:pic>
      <p:sp>
        <p:nvSpPr>
          <p:cNvPr id="7" name="Content Placeholder 6"/>
          <p:cNvSpPr>
            <a:spLocks noGrp="1"/>
          </p:cNvSpPr>
          <p:nvPr>
            <p:ph sz="half" idx="2"/>
          </p:nvPr>
        </p:nvSpPr>
        <p:spPr/>
        <p:txBody>
          <a:bodyPr>
            <a:normAutofit/>
          </a:bodyPr>
          <a:lstStyle/>
          <a:p>
            <a:pPr>
              <a:buFont typeface="Arial" charset="0"/>
              <a:buChar char="•"/>
            </a:pPr>
            <a:r>
              <a:rPr lang="en-US" dirty="0">
                <a:latin typeface="Calibri" pitchFamily="34" charset="0"/>
              </a:rPr>
              <a:t>Became King of France at age </a:t>
            </a:r>
            <a:r>
              <a:rPr lang="en-US" dirty="0" smtClean="0">
                <a:latin typeface="Calibri" pitchFamily="34" charset="0"/>
              </a:rPr>
              <a:t>20.</a:t>
            </a:r>
          </a:p>
          <a:p>
            <a:pPr>
              <a:buFont typeface="Arial" charset="0"/>
              <a:buChar char="•"/>
            </a:pPr>
            <a:r>
              <a:rPr lang="en-US" dirty="0" smtClean="0">
                <a:latin typeface="Calibri" pitchFamily="34" charset="0"/>
              </a:rPr>
              <a:t>Married </a:t>
            </a:r>
            <a:r>
              <a:rPr lang="en-US" dirty="0">
                <a:latin typeface="Calibri" pitchFamily="34" charset="0"/>
              </a:rPr>
              <a:t>to Marie Antoinette (of Austria</a:t>
            </a:r>
            <a:r>
              <a:rPr lang="en-US" dirty="0" smtClean="0">
                <a:latin typeface="Calibri" pitchFamily="34" charset="0"/>
              </a:rPr>
              <a:t>).</a:t>
            </a:r>
          </a:p>
          <a:p>
            <a:pPr>
              <a:buFont typeface="Arial" charset="0"/>
              <a:buChar char="•"/>
            </a:pPr>
            <a:r>
              <a:rPr lang="en-US" b="1" dirty="0" smtClean="0">
                <a:latin typeface="Calibri" pitchFamily="34" charset="0"/>
              </a:rPr>
              <a:t>Weak</a:t>
            </a:r>
            <a:r>
              <a:rPr lang="en-US" dirty="0" smtClean="0">
                <a:latin typeface="Calibri" pitchFamily="34" charset="0"/>
              </a:rPr>
              <a:t> </a:t>
            </a:r>
            <a:r>
              <a:rPr lang="en-US" dirty="0">
                <a:latin typeface="Calibri" pitchFamily="34" charset="0"/>
              </a:rPr>
              <a:t>and </a:t>
            </a:r>
            <a:r>
              <a:rPr lang="en-US" b="1" dirty="0">
                <a:latin typeface="Calibri" pitchFamily="34" charset="0"/>
              </a:rPr>
              <a:t>indecisive </a:t>
            </a:r>
            <a:r>
              <a:rPr lang="en-US" dirty="0" smtClean="0">
                <a:latin typeface="Calibri" pitchFamily="34" charset="0"/>
              </a:rPr>
              <a:t>ruler.</a:t>
            </a:r>
          </a:p>
          <a:p>
            <a:pPr>
              <a:buFont typeface="Arial" charset="0"/>
              <a:buChar char="•"/>
            </a:pPr>
            <a:r>
              <a:rPr lang="en-US" dirty="0" smtClean="0">
                <a:latin typeface="Calibri" pitchFamily="34" charset="0"/>
              </a:rPr>
              <a:t>Easily </a:t>
            </a:r>
            <a:r>
              <a:rPr lang="en-US" dirty="0">
                <a:latin typeface="Calibri" pitchFamily="34" charset="0"/>
              </a:rPr>
              <a:t>influenced by his </a:t>
            </a:r>
            <a:r>
              <a:rPr lang="en-US" dirty="0" smtClean="0">
                <a:latin typeface="Calibri" pitchFamily="34" charset="0"/>
              </a:rPr>
              <a:t>wife.</a:t>
            </a:r>
          </a:p>
          <a:p>
            <a:pPr>
              <a:buFont typeface="Arial" charset="0"/>
              <a:buChar char="•"/>
            </a:pPr>
            <a:r>
              <a:rPr lang="en-US" dirty="0" smtClean="0">
                <a:latin typeface="Calibri" pitchFamily="34" charset="0"/>
              </a:rPr>
              <a:t>No </a:t>
            </a:r>
            <a:r>
              <a:rPr lang="en-US" dirty="0">
                <a:latin typeface="Calibri" pitchFamily="34" charset="0"/>
              </a:rPr>
              <a:t>leadership skills.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linds(horizont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linds(horizontal)">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rtlCol="0">
            <a:normAutofit/>
          </a:bodyPr>
          <a:lstStyle/>
          <a:p>
            <a:pPr eaLnBrk="1" fontAlgn="auto" hangingPunct="1">
              <a:spcAft>
                <a:spcPts val="0"/>
              </a:spcAft>
              <a:defRPr/>
            </a:pPr>
            <a:r>
              <a:rPr lang="en-US" sz="4800" dirty="0" smtClean="0"/>
              <a:t>Queen Marie Antoinette</a:t>
            </a:r>
          </a:p>
        </p:txBody>
      </p:sp>
      <p:sp>
        <p:nvSpPr>
          <p:cNvPr id="8" name="Content Placeholder 7"/>
          <p:cNvSpPr>
            <a:spLocks noGrp="1"/>
          </p:cNvSpPr>
          <p:nvPr>
            <p:ph sz="half" idx="1"/>
          </p:nvPr>
        </p:nvSpPr>
        <p:spPr/>
        <p:txBody>
          <a:bodyPr>
            <a:normAutofit lnSpcReduction="10000"/>
          </a:bodyPr>
          <a:lstStyle/>
          <a:p>
            <a:r>
              <a:rPr lang="en-US" dirty="0" smtClean="0">
                <a:latin typeface="Calibri" pitchFamily="34" charset="0"/>
              </a:rPr>
              <a:t>Married Louis XVI at age 14.</a:t>
            </a:r>
          </a:p>
          <a:p>
            <a:r>
              <a:rPr lang="en-US" dirty="0" smtClean="0">
                <a:latin typeface="Calibri" pitchFamily="34" charset="0"/>
              </a:rPr>
              <a:t>Daughter of Austrian Emperor Francis I and </a:t>
            </a:r>
            <a:r>
              <a:rPr lang="en-US" b="1" dirty="0" smtClean="0">
                <a:latin typeface="Calibri" pitchFamily="34" charset="0"/>
              </a:rPr>
              <a:t>Maria Theresa</a:t>
            </a:r>
            <a:r>
              <a:rPr lang="en-US" dirty="0" smtClean="0">
                <a:latin typeface="Calibri" pitchFamily="34" charset="0"/>
              </a:rPr>
              <a:t>.</a:t>
            </a:r>
          </a:p>
          <a:p>
            <a:r>
              <a:rPr lang="en-US" dirty="0" smtClean="0">
                <a:latin typeface="Calibri" pitchFamily="34" charset="0"/>
              </a:rPr>
              <a:t>Marriage was an </a:t>
            </a:r>
            <a:r>
              <a:rPr lang="en-US" u="sng" dirty="0" smtClean="0">
                <a:latin typeface="Calibri" pitchFamily="34" charset="0"/>
              </a:rPr>
              <a:t>alliance</a:t>
            </a:r>
            <a:r>
              <a:rPr lang="en-US" dirty="0" smtClean="0">
                <a:latin typeface="Calibri" pitchFamily="34" charset="0"/>
              </a:rPr>
              <a:t> between France and Austria.</a:t>
            </a:r>
          </a:p>
          <a:p>
            <a:r>
              <a:rPr lang="en-US" dirty="0" smtClean="0">
                <a:latin typeface="Calibri" pitchFamily="34" charset="0"/>
              </a:rPr>
              <a:t>Big spender and spoiled brat.</a:t>
            </a:r>
          </a:p>
          <a:p>
            <a:endParaRPr lang="en-US" dirty="0"/>
          </a:p>
        </p:txBody>
      </p:sp>
      <p:sp>
        <p:nvSpPr>
          <p:cNvPr id="10" name="Content Placeholder 9"/>
          <p:cNvSpPr>
            <a:spLocks noGrp="1"/>
          </p:cNvSpPr>
          <p:nvPr>
            <p:ph sz="half" idx="2"/>
          </p:nvPr>
        </p:nvSpPr>
        <p:spPr/>
        <p:txBody>
          <a:bodyPr>
            <a:normAutofit lnSpcReduction="10000"/>
          </a:bodyPr>
          <a:lstStyle/>
          <a:p>
            <a:endParaRPr lang="en-US"/>
          </a:p>
        </p:txBody>
      </p:sp>
      <p:pic>
        <p:nvPicPr>
          <p:cNvPr id="6150" name="Picture 7" descr="180px-Marie_Antoinette_by_Joseph_Ducreux.jpg"/>
          <p:cNvPicPr>
            <a:picLocks noChangeAspect="1"/>
          </p:cNvPicPr>
          <p:nvPr/>
        </p:nvPicPr>
        <p:blipFill>
          <a:blip r:embed="rId3" cstate="print"/>
          <a:srcRect/>
          <a:stretch>
            <a:fillRect/>
          </a:stretch>
        </p:blipFill>
        <p:spPr bwMode="auto">
          <a:xfrm>
            <a:off x="4800600" y="1371600"/>
            <a:ext cx="3798888" cy="52117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linds(horizontal)">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rtlCol="0">
            <a:normAutofit/>
          </a:bodyPr>
          <a:lstStyle/>
          <a:p>
            <a:pPr eaLnBrk="1" fontAlgn="auto" hangingPunct="1">
              <a:spcAft>
                <a:spcPts val="0"/>
              </a:spcAft>
              <a:defRPr/>
            </a:pPr>
            <a:r>
              <a:rPr lang="en-US" sz="4800" dirty="0" smtClean="0"/>
              <a:t>Queen Marie Antoinette</a:t>
            </a:r>
          </a:p>
        </p:txBody>
      </p:sp>
      <p:sp>
        <p:nvSpPr>
          <p:cNvPr id="8" name="Content Placeholder 7"/>
          <p:cNvSpPr>
            <a:spLocks noGrp="1"/>
          </p:cNvSpPr>
          <p:nvPr>
            <p:ph sz="half" idx="1"/>
          </p:nvPr>
        </p:nvSpPr>
        <p:spPr>
          <a:xfrm>
            <a:off x="228600" y="1600200"/>
            <a:ext cx="4114800" cy="4724400"/>
          </a:xfrm>
        </p:spPr>
        <p:txBody>
          <a:bodyPr>
            <a:normAutofit/>
          </a:bodyPr>
          <a:lstStyle/>
          <a:p>
            <a:pPr>
              <a:buFont typeface="Arial" charset="0"/>
              <a:buChar char="•"/>
            </a:pPr>
            <a:r>
              <a:rPr lang="en-US" dirty="0" smtClean="0">
                <a:latin typeface="Calibri" pitchFamily="34" charset="0"/>
              </a:rPr>
              <a:t>Hated to be bored.</a:t>
            </a:r>
          </a:p>
          <a:p>
            <a:pPr>
              <a:buFont typeface="Arial" charset="0"/>
              <a:buChar char="•"/>
            </a:pPr>
            <a:r>
              <a:rPr lang="en-US" dirty="0" smtClean="0">
                <a:latin typeface="Calibri" pitchFamily="34" charset="0"/>
              </a:rPr>
              <a:t>Loved fashion (clothing and tall hair-dos).</a:t>
            </a:r>
          </a:p>
          <a:p>
            <a:pPr>
              <a:buFont typeface="Arial" charset="0"/>
              <a:buChar char="•"/>
            </a:pPr>
            <a:r>
              <a:rPr lang="en-US" dirty="0" smtClean="0">
                <a:latin typeface="Calibri" pitchFamily="34" charset="0"/>
              </a:rPr>
              <a:t>Gambler.</a:t>
            </a:r>
          </a:p>
          <a:p>
            <a:pPr>
              <a:buFont typeface="Arial" charset="0"/>
              <a:buChar char="•"/>
            </a:pPr>
            <a:r>
              <a:rPr lang="en-US" smtClean="0">
                <a:latin typeface="Calibri" pitchFamily="34" charset="0"/>
              </a:rPr>
              <a:t>Loved extravagance</a:t>
            </a:r>
            <a:r>
              <a:rPr lang="en-US" dirty="0" smtClean="0">
                <a:latin typeface="Calibri" pitchFamily="34" charset="0"/>
              </a:rPr>
              <a:t>.</a:t>
            </a:r>
          </a:p>
          <a:p>
            <a:pPr>
              <a:buFont typeface="Arial" charset="0"/>
              <a:buChar char="•"/>
            </a:pPr>
            <a:r>
              <a:rPr lang="en-US" dirty="0" smtClean="0">
                <a:latin typeface="Calibri" pitchFamily="34" charset="0"/>
              </a:rPr>
              <a:t>Like to play peasant in her “peasant village”.</a:t>
            </a:r>
          </a:p>
          <a:p>
            <a:endParaRPr lang="en-US" dirty="0"/>
          </a:p>
        </p:txBody>
      </p:sp>
      <p:sp>
        <p:nvSpPr>
          <p:cNvPr id="10" name="Content Placeholder 9"/>
          <p:cNvSpPr>
            <a:spLocks noGrp="1"/>
          </p:cNvSpPr>
          <p:nvPr>
            <p:ph sz="half" idx="2"/>
          </p:nvPr>
        </p:nvSpPr>
        <p:spPr/>
        <p:txBody>
          <a:bodyPr>
            <a:normAutofit/>
          </a:bodyPr>
          <a:lstStyle/>
          <a:p>
            <a:endParaRPr lang="en-US"/>
          </a:p>
        </p:txBody>
      </p:sp>
      <p:pic>
        <p:nvPicPr>
          <p:cNvPr id="7174" name="Picture 14" descr="Marie Antoinette with children.jpg"/>
          <p:cNvPicPr>
            <a:picLocks noChangeAspect="1"/>
          </p:cNvPicPr>
          <p:nvPr/>
        </p:nvPicPr>
        <p:blipFill>
          <a:blip r:embed="rId3" cstate="print"/>
          <a:srcRect/>
          <a:stretch>
            <a:fillRect/>
          </a:stretch>
        </p:blipFill>
        <p:spPr bwMode="auto">
          <a:xfrm>
            <a:off x="4343400" y="1447800"/>
            <a:ext cx="4564063" cy="510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linds(horizont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linds(horizontal)">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rtlCol="0">
            <a:normAutofit fontScale="90000"/>
          </a:bodyPr>
          <a:lstStyle/>
          <a:p>
            <a:pPr eaLnBrk="1" fontAlgn="auto" hangingPunct="1">
              <a:spcAft>
                <a:spcPts val="0"/>
              </a:spcAft>
              <a:defRPr/>
            </a:pPr>
            <a:r>
              <a:rPr lang="en-US" b="1" dirty="0" smtClean="0"/>
              <a:t>Life at the </a:t>
            </a:r>
            <a:br>
              <a:rPr lang="en-US" b="1" dirty="0" smtClean="0"/>
            </a:br>
            <a:r>
              <a:rPr lang="en-US" b="1" dirty="0" smtClean="0"/>
              <a:t>Palace of Versailles</a:t>
            </a:r>
          </a:p>
        </p:txBody>
      </p:sp>
      <p:pic>
        <p:nvPicPr>
          <p:cNvPr id="8197" name="Picture 11" descr="versailles.jpg"/>
          <p:cNvPicPr>
            <a:picLocks noChangeAspect="1"/>
          </p:cNvPicPr>
          <p:nvPr/>
        </p:nvPicPr>
        <p:blipFill>
          <a:blip r:embed="rId2" cstate="print"/>
          <a:srcRect/>
          <a:stretch>
            <a:fillRect/>
          </a:stretch>
        </p:blipFill>
        <p:spPr bwMode="auto">
          <a:xfrm>
            <a:off x="1219200" y="1752600"/>
            <a:ext cx="6629400" cy="4341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normAutofit fontScale="90000"/>
          </a:bodyPr>
          <a:lstStyle/>
          <a:p>
            <a:pPr eaLnBrk="1" hangingPunct="1"/>
            <a:r>
              <a:rPr lang="en-US" dirty="0" smtClean="0"/>
              <a:t>Cause #2: French Society and the Three Estates</a:t>
            </a:r>
          </a:p>
        </p:txBody>
      </p:sp>
      <p:sp>
        <p:nvSpPr>
          <p:cNvPr id="14340" name="Content Placeholder 12"/>
          <p:cNvSpPr>
            <a:spLocks noGrp="1"/>
          </p:cNvSpPr>
          <p:nvPr>
            <p:ph idx="1"/>
          </p:nvPr>
        </p:nvSpPr>
        <p:spPr>
          <a:xfrm>
            <a:off x="609600" y="1524000"/>
            <a:ext cx="7924800" cy="5105400"/>
          </a:xfrm>
        </p:spPr>
        <p:txBody>
          <a:bodyPr/>
          <a:lstStyle/>
          <a:p>
            <a:pPr eaLnBrk="1" hangingPunct="1">
              <a:buFont typeface="Arial" charset="0"/>
              <a:buNone/>
            </a:pPr>
            <a:r>
              <a:rPr lang="en-US" sz="3600" b="1" dirty="0" smtClean="0"/>
              <a:t>Three Estates</a:t>
            </a:r>
          </a:p>
          <a:p>
            <a:pPr eaLnBrk="1" hangingPunct="1"/>
            <a:r>
              <a:rPr lang="en-US" sz="2800" dirty="0" smtClean="0"/>
              <a:t>France’s social system, called the </a:t>
            </a:r>
            <a:r>
              <a:rPr lang="en-US" sz="2800" b="1" dirty="0" smtClean="0"/>
              <a:t>Old Regime</a:t>
            </a:r>
            <a:r>
              <a:rPr lang="en-US" sz="2800" dirty="0" smtClean="0"/>
              <a:t>, had its roots in the Middle Ages (feudalism).</a:t>
            </a:r>
          </a:p>
          <a:p>
            <a:pPr eaLnBrk="1" hangingPunct="1"/>
            <a:r>
              <a:rPr lang="en-US" sz="2800" dirty="0" smtClean="0"/>
              <a:t>France was divided up into 3 social classes called the “estates”:</a:t>
            </a:r>
          </a:p>
          <a:p>
            <a:pPr lvl="1" eaLnBrk="1" hangingPunct="1">
              <a:buFont typeface="Arial" charset="0"/>
              <a:buAutoNum type="arabicPeriod"/>
            </a:pPr>
            <a:r>
              <a:rPr lang="en-US" sz="2400" dirty="0" smtClean="0"/>
              <a:t>The </a:t>
            </a:r>
            <a:r>
              <a:rPr lang="en-US" sz="2400" b="1" dirty="0" smtClean="0"/>
              <a:t>First Estate </a:t>
            </a:r>
            <a:r>
              <a:rPr lang="en-US" sz="2400" dirty="0" smtClean="0"/>
              <a:t>(Clergy)</a:t>
            </a:r>
          </a:p>
          <a:p>
            <a:pPr lvl="1" eaLnBrk="1" hangingPunct="1">
              <a:buFont typeface="Arial" charset="0"/>
              <a:buAutoNum type="arabicPeriod"/>
            </a:pPr>
            <a:r>
              <a:rPr lang="en-US" sz="2400" dirty="0" smtClean="0"/>
              <a:t>The </a:t>
            </a:r>
            <a:r>
              <a:rPr lang="en-US" sz="2400" b="1" dirty="0" smtClean="0"/>
              <a:t>Second Estate </a:t>
            </a:r>
            <a:r>
              <a:rPr lang="en-US" sz="2400" dirty="0" smtClean="0"/>
              <a:t>(Nobility)</a:t>
            </a:r>
          </a:p>
          <a:p>
            <a:pPr lvl="1" eaLnBrk="1" hangingPunct="1">
              <a:buFont typeface="Arial" charset="0"/>
              <a:buAutoNum type="arabicPeriod"/>
            </a:pPr>
            <a:r>
              <a:rPr lang="en-US" sz="2400" dirty="0" smtClean="0"/>
              <a:t>The </a:t>
            </a:r>
            <a:r>
              <a:rPr lang="en-US" sz="2400" b="1" dirty="0" smtClean="0"/>
              <a:t>Third Estate </a:t>
            </a:r>
            <a:r>
              <a:rPr lang="en-US" sz="2400" dirty="0" smtClean="0"/>
              <a:t>(Peasants, Bourgeoisie, and the Working Class)</a:t>
            </a:r>
          </a:p>
          <a:p>
            <a:pPr lvl="1" eaLnBrk="1" hangingPunct="1">
              <a:buFont typeface="Arial" charset="0"/>
              <a:buAutoNum type="arabicPeriod"/>
            </a:pPr>
            <a:endParaRPr lang="en-US" sz="2400" b="1" dirty="0" smtClean="0">
              <a:solidFill>
                <a:srgbClr val="2006BA"/>
              </a:solidFill>
            </a:endParaRPr>
          </a:p>
          <a:p>
            <a:pPr eaLnBrk="1" hangingPunct="1"/>
            <a:endParaRPr lang="en-US" sz="1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40">
                                            <p:txEl>
                                              <p:pRg st="1" end="1"/>
                                            </p:txEl>
                                          </p:spTgt>
                                        </p:tgtEl>
                                        <p:attrNameLst>
                                          <p:attrName>style.visibility</p:attrName>
                                        </p:attrNameLst>
                                      </p:cBhvr>
                                      <p:to>
                                        <p:strVal val="visible"/>
                                      </p:to>
                                    </p:set>
                                    <p:anim calcmode="lin" valueType="num">
                                      <p:cBhvr additive="base">
                                        <p:cTn id="7" dur="5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40">
                                            <p:txEl>
                                              <p:pRg st="2" end="2"/>
                                            </p:txEl>
                                          </p:spTgt>
                                        </p:tgtEl>
                                        <p:attrNameLst>
                                          <p:attrName>style.visibility</p:attrName>
                                        </p:attrNameLst>
                                      </p:cBhvr>
                                      <p:to>
                                        <p:strVal val="visible"/>
                                      </p:to>
                                    </p:set>
                                    <p:anim calcmode="lin" valueType="num">
                                      <p:cBhvr additive="base">
                                        <p:cTn id="13" dur="5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40">
                                            <p:txEl>
                                              <p:pRg st="3" end="3"/>
                                            </p:txEl>
                                          </p:spTgt>
                                        </p:tgtEl>
                                        <p:attrNameLst>
                                          <p:attrName>style.visibility</p:attrName>
                                        </p:attrNameLst>
                                      </p:cBhvr>
                                      <p:to>
                                        <p:strVal val="visible"/>
                                      </p:to>
                                    </p:set>
                                    <p:anim calcmode="lin" valueType="num">
                                      <p:cBhvr additive="base">
                                        <p:cTn id="19" dur="500" fill="hold"/>
                                        <p:tgtEl>
                                          <p:spTgt spid="1434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4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340">
                                            <p:txEl>
                                              <p:pRg st="4" end="4"/>
                                            </p:txEl>
                                          </p:spTgt>
                                        </p:tgtEl>
                                        <p:attrNameLst>
                                          <p:attrName>style.visibility</p:attrName>
                                        </p:attrNameLst>
                                      </p:cBhvr>
                                      <p:to>
                                        <p:strVal val="visible"/>
                                      </p:to>
                                    </p:set>
                                    <p:anim calcmode="lin" valueType="num">
                                      <p:cBhvr additive="base">
                                        <p:cTn id="25" dur="500" fill="hold"/>
                                        <p:tgtEl>
                                          <p:spTgt spid="1434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4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340">
                                            <p:txEl>
                                              <p:pRg st="5" end="5"/>
                                            </p:txEl>
                                          </p:spTgt>
                                        </p:tgtEl>
                                        <p:attrNameLst>
                                          <p:attrName>style.visibility</p:attrName>
                                        </p:attrNameLst>
                                      </p:cBhvr>
                                      <p:to>
                                        <p:strVal val="visible"/>
                                      </p:to>
                                    </p:set>
                                    <p:anim calcmode="lin" valueType="num">
                                      <p:cBhvr additive="base">
                                        <p:cTn id="31" dur="500" fill="hold"/>
                                        <p:tgtEl>
                                          <p:spTgt spid="1434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4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228600"/>
            <a:ext cx="8229600" cy="1143000"/>
          </a:xfrm>
        </p:spPr>
        <p:txBody>
          <a:bodyPr>
            <a:normAutofit/>
          </a:bodyPr>
          <a:lstStyle/>
          <a:p>
            <a:r>
              <a:rPr lang="en-US" sz="4800" b="1" dirty="0"/>
              <a:t>The </a:t>
            </a:r>
            <a:r>
              <a:rPr lang="en-US" sz="4800" b="1" dirty="0" smtClean="0"/>
              <a:t>First Estate</a:t>
            </a:r>
            <a:endParaRPr lang="en-US" sz="4800" b="1" dirty="0"/>
          </a:p>
        </p:txBody>
      </p:sp>
      <p:sp>
        <p:nvSpPr>
          <p:cNvPr id="14339" name="Rectangle 3"/>
          <p:cNvSpPr>
            <a:spLocks noGrp="1" noChangeArrowheads="1"/>
          </p:cNvSpPr>
          <p:nvPr>
            <p:ph type="body" idx="1"/>
          </p:nvPr>
        </p:nvSpPr>
        <p:spPr>
          <a:xfrm>
            <a:off x="152400" y="1371600"/>
            <a:ext cx="5410200" cy="5486400"/>
          </a:xfrm>
        </p:spPr>
        <p:txBody>
          <a:bodyPr/>
          <a:lstStyle/>
          <a:p>
            <a:r>
              <a:rPr lang="en-US" dirty="0"/>
              <a:t>The first Estate was the </a:t>
            </a:r>
            <a:r>
              <a:rPr lang="en-US" b="1" dirty="0"/>
              <a:t>Clergy</a:t>
            </a:r>
            <a:r>
              <a:rPr lang="en-US" dirty="0"/>
              <a:t>.</a:t>
            </a:r>
          </a:p>
          <a:p>
            <a:r>
              <a:rPr lang="en-US" dirty="0"/>
              <a:t>Members of the Clergy and the churches: </a:t>
            </a:r>
          </a:p>
          <a:p>
            <a:pPr lvl="1"/>
            <a:r>
              <a:rPr lang="en-US" dirty="0"/>
              <a:t>did not pay taxes </a:t>
            </a:r>
          </a:p>
          <a:p>
            <a:pPr lvl="1"/>
            <a:r>
              <a:rPr lang="en-US" dirty="0"/>
              <a:t>collected tithes (taxes) </a:t>
            </a:r>
          </a:p>
          <a:p>
            <a:pPr lvl="1"/>
            <a:r>
              <a:rPr lang="en-US" dirty="0"/>
              <a:t>owned 10% of all lands but only .5% of the population</a:t>
            </a:r>
          </a:p>
        </p:txBody>
      </p:sp>
      <p:pic>
        <p:nvPicPr>
          <p:cNvPr id="4" name="Picture 3" descr="HOmage to King.jpg"/>
          <p:cNvPicPr>
            <a:picLocks noChangeAspect="1"/>
          </p:cNvPicPr>
          <p:nvPr/>
        </p:nvPicPr>
        <p:blipFill>
          <a:blip r:embed="rId2" cstate="print"/>
          <a:stretch>
            <a:fillRect/>
          </a:stretch>
        </p:blipFill>
        <p:spPr>
          <a:xfrm>
            <a:off x="5334000" y="1447800"/>
            <a:ext cx="3518935" cy="4495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7" dur="500"/>
                                        <p:tgtEl>
                                          <p:spTgt spid="14339">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20" dur="500"/>
                                        <p:tgtEl>
                                          <p:spTgt spid="14339">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23" dur="5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795</TotalTime>
  <Words>902</Words>
  <Application>Microsoft Office PowerPoint</Application>
  <PresentationFormat>On-screen Show (4:3)</PresentationFormat>
  <Paragraphs>102</Paragraphs>
  <Slides>21</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21</vt:i4>
      </vt:variant>
    </vt:vector>
  </HeadingPairs>
  <TitlesOfParts>
    <vt:vector size="30" baseType="lpstr">
      <vt:lpstr>Arial</vt:lpstr>
      <vt:lpstr>Big Caslon Medium</vt:lpstr>
      <vt:lpstr>Calibri</vt:lpstr>
      <vt:lpstr>Footlight MT Light</vt:lpstr>
      <vt:lpstr>FrankRuehl</vt:lpstr>
      <vt:lpstr>Lucida Handwriting</vt:lpstr>
      <vt:lpstr>Wingdings</vt:lpstr>
      <vt:lpstr>Office Theme</vt:lpstr>
      <vt:lpstr>Default Design</vt:lpstr>
      <vt:lpstr>The French Revolution </vt:lpstr>
      <vt:lpstr>France Before the Revolution</vt:lpstr>
      <vt:lpstr>Cause #1:  The French Monarchy (1775-1793)</vt:lpstr>
      <vt:lpstr>King Louis XVI</vt:lpstr>
      <vt:lpstr>Queen Marie Antoinette</vt:lpstr>
      <vt:lpstr>Queen Marie Antoinette</vt:lpstr>
      <vt:lpstr>Life at the  Palace of Versailles</vt:lpstr>
      <vt:lpstr>Cause #2: French Society and the Three Estates</vt:lpstr>
      <vt:lpstr>The First Estate</vt:lpstr>
      <vt:lpstr>The Second Estate</vt:lpstr>
      <vt:lpstr>The Third Estate</vt:lpstr>
      <vt:lpstr>Cause #3: Economic Problems</vt:lpstr>
      <vt:lpstr>Reform?</vt:lpstr>
      <vt:lpstr>What should the King do?</vt:lpstr>
      <vt:lpstr>The King’s Decision</vt:lpstr>
      <vt:lpstr>May-July 1789</vt:lpstr>
      <vt:lpstr>Tennis Court Oath</vt:lpstr>
      <vt:lpstr>Tennis Court Oath</vt:lpstr>
      <vt:lpstr>Cause #4 Enlightenment Ideas</vt:lpstr>
      <vt:lpstr>Influence from American revolution:</vt:lpstr>
      <vt:lpstr>Four Causes of the French Revolution</vt:lpstr>
    </vt:vector>
  </TitlesOfParts>
  <Company>Lenovo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French Revolution  1788-1799</dc:title>
  <dc:creator>AlyssaMartin</dc:creator>
  <cp:lastModifiedBy>wwestbrook</cp:lastModifiedBy>
  <cp:revision>20</cp:revision>
  <dcterms:created xsi:type="dcterms:W3CDTF">2012-11-28T12:16:46Z</dcterms:created>
  <dcterms:modified xsi:type="dcterms:W3CDTF">2016-11-04T11:16:40Z</dcterms:modified>
</cp:coreProperties>
</file>