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DDE0-4A48-4DD6-AE08-9CBB40094D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1EAE-870D-44EF-B1D0-CD2F30D37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pic>
        <p:nvPicPr>
          <p:cNvPr id="4" name="Picture 3" descr="Roman R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965871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Roman Empire Timeline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3716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Directions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:  Pick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most important events from today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s notes and make a timeline showing the events that led to the fall of the Roman Empire.  For each event, include the: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 year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a name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a brief description (and a symbol for extra credit).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Finally, at the end I want you to star the top 3 events that you believe led to the collapse of the Roman Empire.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Your timeline should start at 180 AD and end at 476 AD!!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oman Empire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2438400"/>
            <a:ext cx="19907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Quick Recap!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509 B.C., the Romans drove out the Etruscans from the Italian Peninsula and established the </a:t>
            </a:r>
            <a:r>
              <a:rPr lang="en-US" sz="2200" b="1" dirty="0" smtClean="0"/>
              <a:t>Roman Republic</a:t>
            </a:r>
            <a:r>
              <a:rPr lang="en-US" sz="2200" dirty="0" smtClean="0"/>
              <a:t>.  </a:t>
            </a:r>
          </a:p>
          <a:p>
            <a:endParaRPr lang="en-US" sz="800" dirty="0"/>
          </a:p>
          <a:p>
            <a:r>
              <a:rPr lang="en-US" sz="2200" dirty="0" smtClean="0"/>
              <a:t>Under the Roman Republic, an indirect democracy was established by the </a:t>
            </a:r>
            <a:r>
              <a:rPr lang="en-US" sz="2200" b="1" dirty="0" smtClean="0"/>
              <a:t>patricians</a:t>
            </a:r>
            <a:r>
              <a:rPr lang="en-US" sz="2200" dirty="0" smtClean="0"/>
              <a:t> (rich people) and eventually the </a:t>
            </a:r>
            <a:r>
              <a:rPr lang="en-US" sz="2200" b="1" dirty="0" smtClean="0"/>
              <a:t>plebeians</a:t>
            </a:r>
            <a:r>
              <a:rPr lang="en-US" sz="2200" dirty="0" smtClean="0"/>
              <a:t> (middle class people) gained more power.  </a:t>
            </a:r>
          </a:p>
          <a:p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581400" y="28194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However, after the </a:t>
            </a:r>
            <a:r>
              <a:rPr lang="en-US" sz="2200" b="1" dirty="0" smtClean="0"/>
              <a:t>Punic Wars </a:t>
            </a:r>
            <a:r>
              <a:rPr lang="en-US" sz="2200" dirty="0" smtClean="0"/>
              <a:t>many people became homeless and this led to Civil Wars.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5814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Julius Caesar </a:t>
            </a:r>
            <a:r>
              <a:rPr lang="en-US" sz="2200" dirty="0" smtClean="0"/>
              <a:t>arose from the Civil Wars and forced the Senate to make him </a:t>
            </a:r>
            <a:r>
              <a:rPr lang="en-US" sz="2200" b="1" dirty="0" smtClean="0"/>
              <a:t>Dictator</a:t>
            </a:r>
            <a:r>
              <a:rPr lang="en-US" sz="2200" dirty="0" smtClean="0"/>
              <a:t> of Rome, but this did not last long because he was assassinated.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49785"/>
            <a:ext cx="586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Roman Empire was established under </a:t>
            </a:r>
            <a:r>
              <a:rPr lang="en-US" sz="2200" b="1" dirty="0" smtClean="0"/>
              <a:t>Augustus</a:t>
            </a:r>
            <a:r>
              <a:rPr lang="en-US" sz="2200" dirty="0" smtClean="0"/>
              <a:t> and this began a period called the </a:t>
            </a:r>
            <a:r>
              <a:rPr lang="en-US" sz="2200" b="1" dirty="0" smtClean="0"/>
              <a:t>Pax Romana</a:t>
            </a:r>
            <a:r>
              <a:rPr lang="en-US" sz="2200" dirty="0" smtClean="0"/>
              <a:t>.</a:t>
            </a:r>
          </a:p>
          <a:p>
            <a:endParaRPr lang="en-US" sz="800" dirty="0"/>
          </a:p>
        </p:txBody>
      </p:sp>
      <p:pic>
        <p:nvPicPr>
          <p:cNvPr id="8" name="Picture 7" descr="Augus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876800"/>
            <a:ext cx="1443096" cy="1981200"/>
          </a:xfrm>
          <a:prstGeom prst="rect">
            <a:avLst/>
          </a:prstGeom>
        </p:spPr>
      </p:pic>
      <p:pic>
        <p:nvPicPr>
          <p:cNvPr id="9" name="Picture 8" descr="Calig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876800"/>
            <a:ext cx="1651000" cy="1981200"/>
          </a:xfrm>
          <a:prstGeom prst="rect">
            <a:avLst/>
          </a:prstGeom>
        </p:spPr>
      </p:pic>
      <p:pic>
        <p:nvPicPr>
          <p:cNvPr id="10" name="Picture 9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859694"/>
            <a:ext cx="1524000" cy="1998306"/>
          </a:xfrm>
          <a:prstGeom prst="rect">
            <a:avLst/>
          </a:prstGeom>
        </p:spPr>
      </p:pic>
      <p:pic>
        <p:nvPicPr>
          <p:cNvPr id="11" name="Picture 10" descr="Roman Sen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7389" y="838200"/>
            <a:ext cx="2456611" cy="1676400"/>
          </a:xfrm>
          <a:prstGeom prst="rect">
            <a:avLst/>
          </a:prstGeom>
        </p:spPr>
      </p:pic>
      <p:pic>
        <p:nvPicPr>
          <p:cNvPr id="13" name="Picture 12" descr="Hanib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971800"/>
            <a:ext cx="2514600" cy="1888012"/>
          </a:xfrm>
          <a:prstGeom prst="rect">
            <a:avLst/>
          </a:prstGeom>
        </p:spPr>
      </p:pic>
      <p:pic>
        <p:nvPicPr>
          <p:cNvPr id="14" name="Picture 13" descr="Gracchus Broth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2895600"/>
            <a:ext cx="2005013" cy="1950556"/>
          </a:xfrm>
          <a:prstGeom prst="rect">
            <a:avLst/>
          </a:prstGeom>
        </p:spPr>
      </p:pic>
      <p:pic>
        <p:nvPicPr>
          <p:cNvPr id="15" name="Picture 14" descr="Julius Caesar King of Ro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200" y="2895600"/>
            <a:ext cx="1595438" cy="1977091"/>
          </a:xfrm>
          <a:prstGeom prst="rect">
            <a:avLst/>
          </a:prstGeom>
        </p:spPr>
      </p:pic>
      <p:pic>
        <p:nvPicPr>
          <p:cNvPr id="12" name="Picture 11" descr="Death of Caesar I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3558190" cy="198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88559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Pax Romana also witnessed some pretty terrible emperors…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and Economic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After the death of Emperor </a:t>
            </a:r>
            <a:r>
              <a:rPr lang="en-US" sz="2200" b="1" dirty="0" smtClean="0"/>
              <a:t>Marcus Aurelius </a:t>
            </a:r>
            <a:r>
              <a:rPr lang="en-US" sz="2200" dirty="0" smtClean="0"/>
              <a:t>in 180 AD, the golden age of the Pax Romana ended.  For the next 100 years, political and economic turmoil plagued the Roman Empire.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819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During this time, Emperor after Emperor is overthrown by </a:t>
            </a:r>
            <a:r>
              <a:rPr lang="en-US" sz="2200" b="1" dirty="0" smtClean="0"/>
              <a:t>tyrants</a:t>
            </a:r>
            <a:r>
              <a:rPr lang="en-US" sz="2200" dirty="0" smtClean="0"/>
              <a:t> or military generals who seized power with their troops.  </a:t>
            </a:r>
          </a:p>
          <a:p>
            <a:endParaRPr lang="en-US" sz="800" dirty="0"/>
          </a:p>
          <a:p>
            <a:r>
              <a:rPr lang="en-US" sz="2200" dirty="0" smtClean="0"/>
              <a:t>These tyrants usually only ruled for a few months.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4196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one 50 year period, at least 26 Emperors reigned.  Only one died of natural causes…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257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Political violence and instability had become the rule!!!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228600" y="6088559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At the same time, the empire was shaken by terrible social and economic troubles including </a:t>
            </a:r>
            <a:r>
              <a:rPr lang="en-US" sz="2200" b="1" dirty="0" smtClean="0"/>
              <a:t>high taxes</a:t>
            </a:r>
            <a:r>
              <a:rPr lang="en-US" sz="2200" dirty="0" smtClean="0"/>
              <a:t>, </a:t>
            </a:r>
            <a:r>
              <a:rPr lang="en-US" sz="2200" b="1" dirty="0" smtClean="0"/>
              <a:t>unemployment</a:t>
            </a:r>
            <a:r>
              <a:rPr lang="en-US" sz="2200" dirty="0" smtClean="0"/>
              <a:t> and </a:t>
            </a:r>
            <a:r>
              <a:rPr lang="en-US" sz="2200" b="1" dirty="0" smtClean="0"/>
              <a:t>homelessness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9" name="Picture 8" descr="Marcus Aurel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295400"/>
            <a:ext cx="1895475" cy="2409825"/>
          </a:xfrm>
          <a:prstGeom prst="rect">
            <a:avLst/>
          </a:prstGeom>
        </p:spPr>
      </p:pic>
      <p:pic>
        <p:nvPicPr>
          <p:cNvPr id="10" name="Picture 9" descr="Roman civil w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419600"/>
            <a:ext cx="289203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Divides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284 AD, </a:t>
            </a:r>
            <a:r>
              <a:rPr lang="en-US" sz="2200" b="1" dirty="0" smtClean="0"/>
              <a:t>Emperor Diocletian </a:t>
            </a:r>
            <a:r>
              <a:rPr lang="en-US" sz="2200" dirty="0" smtClean="0"/>
              <a:t>set out to restore order.  </a:t>
            </a:r>
          </a:p>
          <a:p>
            <a:endParaRPr lang="en-US" sz="800" dirty="0"/>
          </a:p>
          <a:p>
            <a:r>
              <a:rPr lang="en-US" sz="2200" dirty="0" smtClean="0"/>
              <a:t>To better handle the challenges facing the huge empire, he divided it into 2 parts</a:t>
            </a:r>
            <a:r>
              <a:rPr lang="en-US" sz="2200" dirty="0"/>
              <a:t> </a:t>
            </a:r>
            <a:r>
              <a:rPr lang="en-US" sz="2200" dirty="0" smtClean="0"/>
              <a:t>the </a:t>
            </a:r>
            <a:r>
              <a:rPr lang="en-US" sz="2200" b="1" dirty="0" smtClean="0"/>
              <a:t>Eastern Roman Empire </a:t>
            </a:r>
            <a:r>
              <a:rPr lang="en-US" sz="2200" dirty="0" smtClean="0"/>
              <a:t>and the </a:t>
            </a:r>
            <a:r>
              <a:rPr lang="en-US" sz="2200" b="1" dirty="0" smtClean="0"/>
              <a:t>Western Roman Empire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124200"/>
            <a:ext cx="403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Diocletian ruled the wealthier Eastern Roman Empire and appointed a </a:t>
            </a:r>
            <a:r>
              <a:rPr lang="en-US" sz="2200" b="1" dirty="0" smtClean="0"/>
              <a:t>co-emperor</a:t>
            </a:r>
            <a:r>
              <a:rPr lang="en-US" sz="2200" dirty="0" smtClean="0"/>
              <a:t>, Maximian, to rule the Western Roman Empire.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072896"/>
            <a:ext cx="403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Diocletian also took steps to improve the Empire’s economy</a:t>
            </a:r>
            <a:r>
              <a:rPr lang="en-US" sz="2200" dirty="0"/>
              <a:t> </a:t>
            </a:r>
            <a:r>
              <a:rPr lang="en-US" sz="2200" dirty="0" smtClean="0"/>
              <a:t>by fixing the prices of goods to slow inflation (the rise of prices)…but it was too late!</a:t>
            </a:r>
            <a:endParaRPr lang="en-US" sz="2200" dirty="0"/>
          </a:p>
        </p:txBody>
      </p:sp>
      <p:pic>
        <p:nvPicPr>
          <p:cNvPr id="11" name="Picture 10" descr="Dioclet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990600"/>
            <a:ext cx="1600200" cy="2133600"/>
          </a:xfrm>
          <a:prstGeom prst="rect">
            <a:avLst/>
          </a:prstGeom>
        </p:spPr>
      </p:pic>
      <p:pic>
        <p:nvPicPr>
          <p:cNvPr id="12" name="Picture 11" descr="ROman Empire 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4775200" cy="3581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743200" y="4419600"/>
            <a:ext cx="1905000" cy="2133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" y="3657600"/>
            <a:ext cx="2438400" cy="2438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Constantine’s Reforms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312 AD, talented general </a:t>
            </a:r>
            <a:r>
              <a:rPr lang="en-US" sz="2200" b="1" dirty="0" smtClean="0"/>
              <a:t>Constantine</a:t>
            </a:r>
            <a:r>
              <a:rPr lang="en-US" sz="2200" dirty="0" smtClean="0"/>
              <a:t> gained the throne.  As emperor, Constantine continued Diocletian’s reforms.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6324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Constantine changed European History in 2 Important Ways: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#1 He issued the </a:t>
            </a:r>
            <a:r>
              <a:rPr lang="en-US" sz="2200" b="1" dirty="0" smtClean="0"/>
              <a:t>Edict of Milan </a:t>
            </a:r>
            <a:r>
              <a:rPr lang="en-US" sz="2200" dirty="0" smtClean="0"/>
              <a:t>in 313 to end the persecution of Christians in the Roman Empire.  This allowed freedom of religion to all citizens.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734342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#2 He established a new capital and named it </a:t>
            </a:r>
            <a:r>
              <a:rPr lang="en-US" sz="2200" b="1" dirty="0" smtClean="0"/>
              <a:t>Constantinople.  </a:t>
            </a:r>
            <a:r>
              <a:rPr lang="en-US" sz="2200" dirty="0" smtClean="0"/>
              <a:t>Constantinople was called the “New Rome” and was located in the </a:t>
            </a:r>
            <a:r>
              <a:rPr lang="en-US" sz="2200" b="1" dirty="0" smtClean="0"/>
              <a:t>Eastern Roman Empire</a:t>
            </a:r>
            <a:r>
              <a:rPr lang="en-US" sz="2200" dirty="0" smtClean="0"/>
              <a:t>.  It would become the new center of Roman Power!!!  </a:t>
            </a:r>
            <a:endParaRPr lang="en-US" sz="2200" dirty="0"/>
          </a:p>
        </p:txBody>
      </p:sp>
      <p:pic>
        <p:nvPicPr>
          <p:cNvPr id="7" name="Picture 6" descr="Constant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219200"/>
            <a:ext cx="2316480" cy="3311843"/>
          </a:xfrm>
          <a:prstGeom prst="rect">
            <a:avLst/>
          </a:prstGeom>
        </p:spPr>
      </p:pic>
      <p:pic>
        <p:nvPicPr>
          <p:cNvPr id="8" name="Picture 7" descr="Constantin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0"/>
            <a:ext cx="391287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Invaders!</a:t>
            </a:r>
            <a:endParaRPr lang="en-US" dirty="0"/>
          </a:p>
        </p:txBody>
      </p:sp>
      <p:pic>
        <p:nvPicPr>
          <p:cNvPr id="4" name="Picture 3" descr="Invasions of the Roman Emp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6746" y="3352800"/>
            <a:ext cx="5005241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2192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centuries, Rome had faced attacks from the Germanic peoples who lived North.  However, around 200 AD a chain of invaders would overwhelm Rome.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Wars in East Asia sent a nomadic people, called the </a:t>
            </a:r>
            <a:r>
              <a:rPr lang="en-US" sz="2200" b="1" dirty="0" smtClean="0"/>
              <a:t>Huns</a:t>
            </a:r>
            <a:r>
              <a:rPr lang="en-US" sz="2200" dirty="0" smtClean="0"/>
              <a:t>, migrating towards Europe.  The Huns reached Europe in 370 AD and fought the Germanic tribes.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6576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Visigoths, Ostrogoths, Vandals, Franks, Angles, Saxons, and Goths</a:t>
            </a:r>
            <a:r>
              <a:rPr lang="en-US" sz="2200" dirty="0" smtClean="0"/>
              <a:t> all began to invade the Roman Empire.</a:t>
            </a:r>
          </a:p>
          <a:p>
            <a:endParaRPr lang="en-US" sz="800" dirty="0"/>
          </a:p>
          <a:p>
            <a:r>
              <a:rPr lang="en-US" sz="2200" dirty="0" smtClean="0"/>
              <a:t>The Roman legions were unable to protect Rome.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is Sacked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378 AD, the Roman army suffered a stunning defeat when it was trying to keep the Visigoths out of Adrianople.  </a:t>
            </a:r>
          </a:p>
          <a:p>
            <a:endParaRPr lang="en-US" sz="800" dirty="0"/>
          </a:p>
          <a:p>
            <a:r>
              <a:rPr lang="en-US" sz="2200" dirty="0" smtClean="0"/>
              <a:t>This illustrated that Roman power was fading!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5146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410 AD, the Visigoth General </a:t>
            </a:r>
            <a:r>
              <a:rPr lang="en-US" sz="2200" b="1" dirty="0" smtClean="0"/>
              <a:t>Alaric</a:t>
            </a:r>
            <a:r>
              <a:rPr lang="en-US" sz="2200" dirty="0" smtClean="0"/>
              <a:t> overran Italy and plundered the city of Rome.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Meanwhile, the</a:t>
            </a:r>
            <a:r>
              <a:rPr lang="en-US" sz="2200" b="1" dirty="0" smtClean="0"/>
              <a:t> Vandals </a:t>
            </a:r>
            <a:r>
              <a:rPr lang="en-US" sz="2200" dirty="0" smtClean="0"/>
              <a:t>moved through Gaul and Spain into North Africa. Gradually, the Germanic tribes began to take over the western Roman empire.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434 AD, </a:t>
            </a:r>
            <a:r>
              <a:rPr lang="en-US" sz="2200" b="1" dirty="0" smtClean="0"/>
              <a:t>Attila the Hun </a:t>
            </a:r>
            <a:r>
              <a:rPr lang="en-US" sz="2200" dirty="0" smtClean="0"/>
              <a:t>(aka “The Scourge of God”, invaded Europe sending more Germanic tribes into the Roman Empire. 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885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Finally, in 476 </a:t>
            </a:r>
            <a:r>
              <a:rPr lang="en-US" sz="2200" b="1" dirty="0" err="1" smtClean="0"/>
              <a:t>Odace</a:t>
            </a:r>
            <a:r>
              <a:rPr lang="en-US" sz="2200" dirty="0" err="1" smtClean="0"/>
              <a:t>r</a:t>
            </a:r>
            <a:r>
              <a:rPr lang="en-US" sz="2200" dirty="0" smtClean="0"/>
              <a:t>, a Germanic leader, over threw the Roman Emperor – this was the official </a:t>
            </a:r>
            <a:r>
              <a:rPr lang="en-US" sz="2200" b="1" dirty="0" smtClean="0"/>
              <a:t>“Fall of Rome”</a:t>
            </a:r>
            <a:endParaRPr lang="en-US" sz="2200" b="1" dirty="0"/>
          </a:p>
        </p:txBody>
      </p:sp>
      <p:pic>
        <p:nvPicPr>
          <p:cNvPr id="8" name="Picture 7" descr="Attila the H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2850" y="3962400"/>
            <a:ext cx="1581150" cy="2895600"/>
          </a:xfrm>
          <a:prstGeom prst="rect">
            <a:avLst/>
          </a:prstGeom>
        </p:spPr>
      </p:pic>
      <p:pic>
        <p:nvPicPr>
          <p:cNvPr id="10" name="Picture 9" descr="Roman civil w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0"/>
            <a:ext cx="28098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Many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Fall of the Roman Empire was a MAJOR TURNING POINT in World History!!!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/>
              <a:t>So why did Rome Fall?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5181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#1  Military Attacks</a:t>
            </a:r>
          </a:p>
          <a:p>
            <a:endParaRPr lang="en-US" sz="800" dirty="0"/>
          </a:p>
          <a:p>
            <a:r>
              <a:rPr lang="en-US" sz="2200" dirty="0" smtClean="0"/>
              <a:t>Rome could not protect itself from invaders because the legions were too weak and Rome hired </a:t>
            </a:r>
            <a:r>
              <a:rPr lang="en-US" sz="2200" b="1" dirty="0" smtClean="0"/>
              <a:t>mercenaries</a:t>
            </a:r>
            <a:r>
              <a:rPr lang="en-US" sz="2200" dirty="0" smtClean="0"/>
              <a:t> (foreign soldiers) to defend its borders.</a:t>
            </a:r>
          </a:p>
        </p:txBody>
      </p:sp>
      <p:pic>
        <p:nvPicPr>
          <p:cNvPr id="7" name="Picture 6" descr="Invasions of the Roman Emp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438400"/>
            <a:ext cx="3523494" cy="2467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4648200"/>
            <a:ext cx="6324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#2 Political Troubles</a:t>
            </a:r>
          </a:p>
          <a:p>
            <a:endParaRPr lang="en-US" sz="800" dirty="0"/>
          </a:p>
          <a:p>
            <a:r>
              <a:rPr lang="en-US" sz="2200" dirty="0" smtClean="0"/>
              <a:t>Government was more oppressive and authoritarian and lost support of people.  Corrupt politicians undermined loyalty to Rome.  Dividing Empire also weakened Rome.</a:t>
            </a:r>
            <a:endParaRPr lang="en-US" sz="2200" dirty="0"/>
          </a:p>
        </p:txBody>
      </p:sp>
      <p:pic>
        <p:nvPicPr>
          <p:cNvPr id="9" name="Picture 8" descr="ROman Empire 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0"/>
            <a:ext cx="2641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632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#3 Economic Weakness</a:t>
            </a:r>
          </a:p>
          <a:p>
            <a:endParaRPr lang="en-US" sz="800" dirty="0"/>
          </a:p>
          <a:p>
            <a:r>
              <a:rPr lang="en-US" sz="2200" dirty="0" smtClean="0"/>
              <a:t>Heavy taxes, reliance on slave labor, lack of new technology, and poverty led to a failing economy.</a:t>
            </a:r>
            <a:endParaRPr lang="en-US" sz="2200" dirty="0"/>
          </a:p>
        </p:txBody>
      </p:sp>
      <p:pic>
        <p:nvPicPr>
          <p:cNvPr id="4" name="Picture 3" descr="Roman Labor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28600"/>
            <a:ext cx="2844800" cy="288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579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#4 Social Decay</a:t>
            </a:r>
          </a:p>
          <a:p>
            <a:endParaRPr lang="en-US" sz="800" dirty="0"/>
          </a:p>
          <a:p>
            <a:r>
              <a:rPr lang="en-US" sz="2200" dirty="0" smtClean="0"/>
              <a:t>Decline of patriotism, discipline and devotion to the Roman Empire  led to the collapse.  Providing “bread and circuses” may have also undermined self-reliance.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3657600"/>
            <a:ext cx="457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Did Rome Fall?</a:t>
            </a:r>
          </a:p>
          <a:p>
            <a:endParaRPr lang="en-US" sz="2200" dirty="0"/>
          </a:p>
          <a:p>
            <a:r>
              <a:rPr lang="en-US" sz="2200" dirty="0" smtClean="0"/>
              <a:t>The Roman Empire did not disappear off the map in 476 AD.  </a:t>
            </a:r>
          </a:p>
          <a:p>
            <a:endParaRPr lang="en-US" sz="800" dirty="0"/>
          </a:p>
          <a:p>
            <a:r>
              <a:rPr lang="en-US" sz="2200" dirty="0" smtClean="0"/>
              <a:t>The Eastern Roman Empire continued to exist for another 1000 years under a new name called the </a:t>
            </a:r>
            <a:r>
              <a:rPr lang="en-US" sz="2200" b="1" dirty="0" smtClean="0"/>
              <a:t>Byzantine Empire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8" name="Picture 7" descr="Byzantine Emp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3803219" cy="2819400"/>
          </a:xfrm>
          <a:prstGeom prst="rect">
            <a:avLst/>
          </a:prstGeom>
        </p:spPr>
      </p:pic>
      <p:pic>
        <p:nvPicPr>
          <p:cNvPr id="7" name="Picture 6" descr="Byzantine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0000"/>
            <a:ext cx="387434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936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Berlin Sans FB</vt:lpstr>
      <vt:lpstr>Calibri</vt:lpstr>
      <vt:lpstr>Times New Roman</vt:lpstr>
      <vt:lpstr>Office Theme</vt:lpstr>
      <vt:lpstr>The Fall of the Roman Empire</vt:lpstr>
      <vt:lpstr>Quick Recap!</vt:lpstr>
      <vt:lpstr>Political and Economic Problems</vt:lpstr>
      <vt:lpstr>The Empire Divides</vt:lpstr>
      <vt:lpstr>Constantine’s Reforms</vt:lpstr>
      <vt:lpstr>Invaders!</vt:lpstr>
      <vt:lpstr>Rome is Sacked</vt:lpstr>
      <vt:lpstr>Too Many Problems</vt:lpstr>
      <vt:lpstr>PowerPoint Presentation</vt:lpstr>
      <vt:lpstr>Fall of Roman Empire Timeline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Rome</dc:title>
  <dc:creator>AlyssaMartin</dc:creator>
  <cp:lastModifiedBy>wwestbrook</cp:lastModifiedBy>
  <cp:revision>21</cp:revision>
  <dcterms:created xsi:type="dcterms:W3CDTF">2010-09-26T15:40:58Z</dcterms:created>
  <dcterms:modified xsi:type="dcterms:W3CDTF">2017-09-27T11:14:42Z</dcterms:modified>
</cp:coreProperties>
</file>