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4" r:id="rId8"/>
    <p:sldId id="262" r:id="rId9"/>
    <p:sldId id="263" r:id="rId10"/>
    <p:sldId id="265" r:id="rId11"/>
    <p:sldId id="266" r:id="rId12"/>
    <p:sldId id="267" r:id="rId13"/>
    <p:sldId id="279" r:id="rId14"/>
    <p:sldId id="268" r:id="rId15"/>
    <p:sldId id="269" r:id="rId16"/>
    <p:sldId id="270" r:id="rId17"/>
    <p:sldId id="271" r:id="rId18"/>
    <p:sldId id="272" r:id="rId19"/>
    <p:sldId id="273" r:id="rId20"/>
    <p:sldId id="274" r:id="rId21"/>
    <p:sldId id="275" r:id="rId22"/>
    <p:sldId id="276"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07103D9-9145-4F50-8FEF-A94487E848FE}" type="datetimeFigureOut">
              <a:rPr lang="en-US" smtClean="0"/>
              <a:pPr/>
              <a:t>9/3/2014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71800DA-0DD6-4556-9DC1-482F120E9DA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7103D9-9145-4F50-8FEF-A94487E848FE}" type="datetimeFigureOut">
              <a:rPr lang="en-US" smtClean="0"/>
              <a:pPr/>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1800DA-0DD6-4556-9DC1-482F120E9DA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7103D9-9145-4F50-8FEF-A94487E848FE}" type="datetimeFigureOut">
              <a:rPr lang="en-US" smtClean="0"/>
              <a:pPr/>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1800DA-0DD6-4556-9DC1-482F120E9DA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E07103D9-9145-4F50-8FEF-A94487E848FE}" type="datetimeFigureOut">
              <a:rPr lang="en-US" smtClean="0"/>
              <a:pPr/>
              <a:t>9/3/2014</a:t>
            </a:fld>
            <a:endParaRPr lang="en-US"/>
          </a:p>
        </p:txBody>
      </p:sp>
      <p:sp>
        <p:nvSpPr>
          <p:cNvPr id="9" name="Slide Number Placeholder 8"/>
          <p:cNvSpPr>
            <a:spLocks noGrp="1"/>
          </p:cNvSpPr>
          <p:nvPr>
            <p:ph type="sldNum" sz="quarter" idx="15"/>
          </p:nvPr>
        </p:nvSpPr>
        <p:spPr/>
        <p:txBody>
          <a:bodyPr rtlCol="0"/>
          <a:lstStyle/>
          <a:p>
            <a:fld id="{871800DA-0DD6-4556-9DC1-482F120E9DA0}"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07103D9-9145-4F50-8FEF-A94487E848FE}" type="datetimeFigureOut">
              <a:rPr lang="en-US" smtClean="0"/>
              <a:pPr/>
              <a:t>9/3/2014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71800DA-0DD6-4556-9DC1-482F120E9DA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07103D9-9145-4F50-8FEF-A94487E848FE}" type="datetimeFigureOut">
              <a:rPr lang="en-US" smtClean="0"/>
              <a:pPr/>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1800DA-0DD6-4556-9DC1-482F120E9DA0}"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07103D9-9145-4F50-8FEF-A94487E848FE}" type="datetimeFigureOut">
              <a:rPr lang="en-US" smtClean="0"/>
              <a:pPr/>
              <a:t>9/3/2014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1800DA-0DD6-4556-9DC1-482F120E9DA0}"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E07103D9-9145-4F50-8FEF-A94487E848FE}" type="datetimeFigureOut">
              <a:rPr lang="en-US" smtClean="0"/>
              <a:pPr/>
              <a:t>9/3/2014</a:t>
            </a:fld>
            <a:endParaRPr lang="en-US"/>
          </a:p>
        </p:txBody>
      </p:sp>
      <p:sp>
        <p:nvSpPr>
          <p:cNvPr id="7" name="Slide Number Placeholder 6"/>
          <p:cNvSpPr>
            <a:spLocks noGrp="1"/>
          </p:cNvSpPr>
          <p:nvPr>
            <p:ph type="sldNum" sz="quarter" idx="11"/>
          </p:nvPr>
        </p:nvSpPr>
        <p:spPr/>
        <p:txBody>
          <a:bodyPr rtlCol="0"/>
          <a:lstStyle/>
          <a:p>
            <a:fld id="{871800DA-0DD6-4556-9DC1-482F120E9DA0}"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7103D9-9145-4F50-8FEF-A94487E848FE}" type="datetimeFigureOut">
              <a:rPr lang="en-US" smtClean="0"/>
              <a:pPr/>
              <a:t>9/3/2014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1800DA-0DD6-4556-9DC1-482F120E9DA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E07103D9-9145-4F50-8FEF-A94487E848FE}" type="datetimeFigureOut">
              <a:rPr lang="en-US" smtClean="0"/>
              <a:pPr/>
              <a:t>9/3/2014</a:t>
            </a:fld>
            <a:endParaRPr lang="en-US"/>
          </a:p>
        </p:txBody>
      </p:sp>
      <p:sp>
        <p:nvSpPr>
          <p:cNvPr id="22" name="Slide Number Placeholder 21"/>
          <p:cNvSpPr>
            <a:spLocks noGrp="1"/>
          </p:cNvSpPr>
          <p:nvPr>
            <p:ph type="sldNum" sz="quarter" idx="15"/>
          </p:nvPr>
        </p:nvSpPr>
        <p:spPr/>
        <p:txBody>
          <a:bodyPr rtlCol="0"/>
          <a:lstStyle/>
          <a:p>
            <a:fld id="{871800DA-0DD6-4556-9DC1-482F120E9DA0}"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07103D9-9145-4F50-8FEF-A94487E848FE}" type="datetimeFigureOut">
              <a:rPr lang="en-US" smtClean="0"/>
              <a:pPr/>
              <a:t>9/3/2014</a:t>
            </a:fld>
            <a:endParaRPr lang="en-US"/>
          </a:p>
        </p:txBody>
      </p:sp>
      <p:sp>
        <p:nvSpPr>
          <p:cNvPr id="18" name="Slide Number Placeholder 17"/>
          <p:cNvSpPr>
            <a:spLocks noGrp="1"/>
          </p:cNvSpPr>
          <p:nvPr>
            <p:ph type="sldNum" sz="quarter" idx="11"/>
          </p:nvPr>
        </p:nvSpPr>
        <p:spPr/>
        <p:txBody>
          <a:bodyPr rtlCol="0"/>
          <a:lstStyle/>
          <a:p>
            <a:fld id="{871800DA-0DD6-4556-9DC1-482F120E9DA0}"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07103D9-9145-4F50-8FEF-A94487E848FE}" type="datetimeFigureOut">
              <a:rPr lang="en-US" smtClean="0"/>
              <a:pPr/>
              <a:t>9/3/2014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71800DA-0DD6-4556-9DC1-482F120E9DA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Essence of Sociology </a:t>
            </a:r>
            <a:endParaRPr lang="en-US" dirty="0"/>
          </a:p>
        </p:txBody>
      </p:sp>
      <p:sp>
        <p:nvSpPr>
          <p:cNvPr id="3" name="Subtitle 2"/>
          <p:cNvSpPr>
            <a:spLocks noGrp="1"/>
          </p:cNvSpPr>
          <p:nvPr>
            <p:ph type="subTitle" idx="1"/>
          </p:nvPr>
        </p:nvSpPr>
        <p:spPr/>
        <p:txBody>
          <a:bodyPr/>
          <a:lstStyle/>
          <a:p>
            <a:r>
              <a:rPr lang="en-US" dirty="0" smtClean="0"/>
              <a:t>An Introduction to Sociology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and Development of Sociology </a:t>
            </a:r>
            <a:endParaRPr lang="en-US" dirty="0"/>
          </a:p>
        </p:txBody>
      </p:sp>
      <p:sp>
        <p:nvSpPr>
          <p:cNvPr id="3" name="Content Placeholder 2"/>
          <p:cNvSpPr>
            <a:spLocks noGrp="1"/>
          </p:cNvSpPr>
          <p:nvPr>
            <p:ph sz="quarter" idx="1"/>
          </p:nvPr>
        </p:nvSpPr>
        <p:spPr/>
        <p:txBody>
          <a:bodyPr>
            <a:normAutofit/>
          </a:bodyPr>
          <a:lstStyle/>
          <a:p>
            <a:r>
              <a:rPr lang="en-US" dirty="0" smtClean="0"/>
              <a:t>Began in the 19</a:t>
            </a:r>
            <a:r>
              <a:rPr lang="en-US" baseline="30000" dirty="0" smtClean="0"/>
              <a:t>th</a:t>
            </a:r>
            <a:r>
              <a:rPr lang="en-US" dirty="0" smtClean="0"/>
              <a:t> Century – mainly in France, Germany, and England </a:t>
            </a:r>
          </a:p>
          <a:p>
            <a:r>
              <a:rPr lang="en-US" dirty="0" smtClean="0"/>
              <a:t>Reasons for development </a:t>
            </a:r>
          </a:p>
          <a:p>
            <a:pPr lvl="1"/>
            <a:r>
              <a:rPr lang="en-US" dirty="0" smtClean="0"/>
              <a:t>Rapid social and political changes that took place in Europe as a result of the Industrial Revolution </a:t>
            </a:r>
          </a:p>
          <a:p>
            <a:pPr lvl="1"/>
            <a:r>
              <a:rPr lang="en-US" dirty="0" smtClean="0"/>
              <a:t>Factory replaced the home </a:t>
            </a:r>
          </a:p>
          <a:p>
            <a:pPr lvl="1"/>
            <a:r>
              <a:rPr lang="en-US" dirty="0" smtClean="0"/>
              <a:t>Rapid growth of urban populations </a:t>
            </a:r>
          </a:p>
          <a:p>
            <a:pPr lvl="1"/>
            <a:r>
              <a:rPr lang="en-US" dirty="0" smtClean="0"/>
              <a:t>American Revolution </a:t>
            </a:r>
          </a:p>
          <a:p>
            <a:pPr lvl="1"/>
            <a:r>
              <a:rPr lang="en-US" dirty="0" smtClean="0"/>
              <a:t>French Revolution </a:t>
            </a:r>
          </a:p>
          <a:p>
            <a:r>
              <a:rPr lang="en-US" dirty="0" smtClean="0"/>
              <a:t>Early sociologists wanted to </a:t>
            </a:r>
            <a:r>
              <a:rPr lang="en-US" i="1" dirty="0" smtClean="0"/>
              <a:t>improve</a:t>
            </a:r>
            <a:r>
              <a:rPr lang="en-US" dirty="0" smtClean="0"/>
              <a:t> society</a:t>
            </a:r>
          </a:p>
          <a:p>
            <a:r>
              <a:rPr lang="en-US" dirty="0" smtClean="0"/>
              <a:t>Developed more during the 1950s and again during the 1960s as more societal problems arose </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and Development of Sociology </a:t>
            </a:r>
            <a:endParaRPr lang="en-US" dirty="0"/>
          </a:p>
        </p:txBody>
      </p:sp>
      <p:sp>
        <p:nvSpPr>
          <p:cNvPr id="3" name="Content Placeholder 2"/>
          <p:cNvSpPr>
            <a:spLocks noGrp="1"/>
          </p:cNvSpPr>
          <p:nvPr>
            <p:ph sz="quarter" idx="1"/>
          </p:nvPr>
        </p:nvSpPr>
        <p:spPr/>
        <p:txBody>
          <a:bodyPr/>
          <a:lstStyle/>
          <a:p>
            <a:r>
              <a:rPr lang="en-US" dirty="0" smtClean="0"/>
              <a:t>Pioneers of Sociology </a:t>
            </a:r>
          </a:p>
          <a:p>
            <a:pPr lvl="1"/>
            <a:r>
              <a:rPr lang="en-US" dirty="0" err="1" smtClean="0"/>
              <a:t>Auguste</a:t>
            </a:r>
            <a:r>
              <a:rPr lang="en-US" dirty="0" smtClean="0"/>
              <a:t> Comte (coined the term “sociology”) </a:t>
            </a:r>
          </a:p>
          <a:p>
            <a:pPr lvl="1"/>
            <a:r>
              <a:rPr lang="en-US" dirty="0" smtClean="0"/>
              <a:t>Harriet Martineau (1</a:t>
            </a:r>
            <a:r>
              <a:rPr lang="en-US" baseline="30000" dirty="0" smtClean="0"/>
              <a:t>st</a:t>
            </a:r>
            <a:r>
              <a:rPr lang="en-US" dirty="0" smtClean="0"/>
              <a:t> woman)</a:t>
            </a:r>
          </a:p>
          <a:p>
            <a:pPr lvl="1"/>
            <a:r>
              <a:rPr lang="en-US" dirty="0" smtClean="0"/>
              <a:t>Herbert Spencer (saw society as a living organism) </a:t>
            </a:r>
          </a:p>
          <a:p>
            <a:pPr lvl="1"/>
            <a:r>
              <a:rPr lang="en-US" dirty="0" smtClean="0"/>
              <a:t>Karl Marx (Class conflict)</a:t>
            </a:r>
          </a:p>
          <a:p>
            <a:pPr lvl="1"/>
            <a:r>
              <a:rPr lang="en-US" dirty="0" smtClean="0"/>
              <a:t>Emile Durkheim (Systematic application of scientific method when he gathered statistics on suicide) </a:t>
            </a:r>
          </a:p>
          <a:p>
            <a:pPr lvl="1"/>
            <a:r>
              <a:rPr lang="en-US" dirty="0" smtClean="0"/>
              <a:t>Max Weber (Feelings and thoughts) </a:t>
            </a:r>
          </a:p>
          <a:p>
            <a:pPr lvl="1"/>
            <a:r>
              <a:rPr lang="en-US" dirty="0" smtClean="0"/>
              <a:t>Jane Addams (founder of American sociology)</a:t>
            </a:r>
          </a:p>
          <a:p>
            <a:pPr lvl="1"/>
            <a:r>
              <a:rPr lang="en-US" dirty="0" smtClean="0"/>
              <a:t>W.E.B. </a:t>
            </a:r>
            <a:r>
              <a:rPr lang="en-US" dirty="0" err="1" smtClean="0"/>
              <a:t>DuBois</a:t>
            </a:r>
            <a:r>
              <a:rPr lang="en-US" dirty="0" smtClean="0"/>
              <a:t> (1</a:t>
            </a:r>
            <a:r>
              <a:rPr lang="en-US" baseline="30000" dirty="0" smtClean="0"/>
              <a:t>st</a:t>
            </a:r>
            <a:r>
              <a:rPr lang="en-US" dirty="0" smtClean="0"/>
              <a:t> </a:t>
            </a:r>
            <a:r>
              <a:rPr lang="en-US" smtClean="0"/>
              <a:t>African American)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Major Sociological Approaches </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Little Red Riding Hood – Revisited </a:t>
            </a:r>
            <a:endParaRPr lang="en-US" dirty="0"/>
          </a:p>
        </p:txBody>
      </p:sp>
      <p:sp>
        <p:nvSpPr>
          <p:cNvPr id="3" name="Content Placeholder 2"/>
          <p:cNvSpPr>
            <a:spLocks noGrp="1"/>
          </p:cNvSpPr>
          <p:nvPr>
            <p:ph sz="quarter" idx="1"/>
          </p:nvPr>
        </p:nvSpPr>
        <p:spPr>
          <a:xfrm>
            <a:off x="457200" y="1828800"/>
            <a:ext cx="7467600" cy="4645152"/>
          </a:xfrm>
        </p:spPr>
        <p:txBody>
          <a:bodyPr>
            <a:normAutofit/>
          </a:bodyPr>
          <a:lstStyle/>
          <a:p>
            <a:r>
              <a:rPr lang="en-US" dirty="0" smtClean="0"/>
              <a:t>Tell me the basic story of Red Riding Hood, both content and the message(s) the story is supposed to send</a:t>
            </a:r>
          </a:p>
          <a:p>
            <a:r>
              <a:rPr lang="en-US" dirty="0" smtClean="0"/>
              <a:t>Here is the story from a different point of view</a:t>
            </a:r>
          </a:p>
          <a:p>
            <a:endParaRPr lang="en-US" dirty="0" smtClean="0"/>
          </a:p>
          <a:p>
            <a:r>
              <a:rPr lang="en-US" dirty="0" smtClean="0"/>
              <a:t>After I finish reading:</a:t>
            </a:r>
          </a:p>
          <a:p>
            <a:pPr lvl="1"/>
            <a:r>
              <a:rPr lang="en-US" dirty="0" smtClean="0"/>
              <a:t>Summarize the differences between the two stories </a:t>
            </a:r>
          </a:p>
          <a:p>
            <a:pPr lvl="1"/>
            <a:r>
              <a:rPr lang="en-US" dirty="0" smtClean="0"/>
              <a:t>Why do you think there are differences? </a:t>
            </a:r>
          </a:p>
          <a:p>
            <a:pPr lvl="1"/>
            <a:r>
              <a:rPr lang="en-US" dirty="0" smtClean="0"/>
              <a:t>Which story do you believe? Explain.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28600"/>
            <a:ext cx="8458200" cy="838200"/>
          </a:xfrm>
        </p:spPr>
        <p:txBody>
          <a:bodyPr>
            <a:normAutofit fontScale="90000"/>
          </a:bodyPr>
          <a:lstStyle/>
          <a:p>
            <a:r>
              <a:rPr lang="en-US" dirty="0" smtClean="0"/>
              <a:t>Structural Functionalism ( Spencer and Durkheim)  </a:t>
            </a:r>
            <a:endParaRPr lang="en-US" dirty="0"/>
          </a:p>
        </p:txBody>
      </p:sp>
      <p:sp>
        <p:nvSpPr>
          <p:cNvPr id="5" name="Content Placeholder 4"/>
          <p:cNvSpPr>
            <a:spLocks noGrp="1"/>
          </p:cNvSpPr>
          <p:nvPr>
            <p:ph sz="quarter" idx="1"/>
          </p:nvPr>
        </p:nvSpPr>
        <p:spPr>
          <a:xfrm>
            <a:off x="228600" y="1295400"/>
            <a:ext cx="8382000" cy="5562600"/>
          </a:xfrm>
        </p:spPr>
        <p:txBody>
          <a:bodyPr>
            <a:normAutofit fontScale="77500" lnSpcReduction="20000"/>
          </a:bodyPr>
          <a:lstStyle/>
          <a:p>
            <a:r>
              <a:rPr lang="en-US" dirty="0" smtClean="0"/>
              <a:t>Macro View </a:t>
            </a:r>
          </a:p>
          <a:p>
            <a:r>
              <a:rPr lang="en-US" dirty="0" smtClean="0"/>
              <a:t>Focuses on social order </a:t>
            </a:r>
          </a:p>
          <a:p>
            <a:r>
              <a:rPr lang="en-US" dirty="0" smtClean="0"/>
              <a:t>Emphasizes how parts of society (ex: family) contribute to the overall society </a:t>
            </a:r>
          </a:p>
          <a:p>
            <a:r>
              <a:rPr lang="en-US" dirty="0" smtClean="0"/>
              <a:t>Sees society as a complex system of interrelated parts that work together </a:t>
            </a:r>
          </a:p>
          <a:p>
            <a:r>
              <a:rPr lang="en-US" dirty="0" smtClean="0"/>
              <a:t>Argues that social order is based on social consensus (members of society agree on what is good and cooperate to achieve it) </a:t>
            </a:r>
          </a:p>
          <a:p>
            <a:r>
              <a:rPr lang="en-US" dirty="0" smtClean="0"/>
              <a:t>Parts of society all depend on each other </a:t>
            </a:r>
          </a:p>
          <a:p>
            <a:pPr lvl="1"/>
            <a:r>
              <a:rPr lang="en-US" dirty="0" smtClean="0"/>
              <a:t>Ex: Government, Schools, Taxes, People, etc. </a:t>
            </a:r>
          </a:p>
          <a:p>
            <a:r>
              <a:rPr lang="en-US" dirty="0" smtClean="0"/>
              <a:t>Interested </a:t>
            </a:r>
            <a:r>
              <a:rPr lang="en-US" dirty="0" smtClean="0"/>
              <a:t>in </a:t>
            </a:r>
            <a:r>
              <a:rPr lang="en-US" dirty="0" smtClean="0"/>
              <a:t>discovering functions of specific types of behavior </a:t>
            </a:r>
          </a:p>
          <a:p>
            <a:pPr lvl="1"/>
            <a:r>
              <a:rPr lang="en-US" dirty="0" smtClean="0"/>
              <a:t>Function – Consequence that an element of society produces for the maintenance of its social system.</a:t>
            </a:r>
          </a:p>
          <a:p>
            <a:pPr lvl="2"/>
            <a:r>
              <a:rPr lang="en-US" dirty="0" smtClean="0"/>
              <a:t>Manifest function – intended </a:t>
            </a:r>
          </a:p>
          <a:p>
            <a:pPr lvl="2"/>
            <a:r>
              <a:rPr lang="en-US" dirty="0" smtClean="0"/>
              <a:t>Latent function – unintended</a:t>
            </a:r>
          </a:p>
          <a:p>
            <a:pPr lvl="2"/>
            <a:r>
              <a:rPr lang="en-US" dirty="0" smtClean="0"/>
              <a:t>Dysfunctional – Harmful </a:t>
            </a:r>
          </a:p>
          <a:p>
            <a:pPr lvl="1"/>
            <a:r>
              <a:rPr lang="en-US" dirty="0" smtClean="0"/>
              <a:t>Ex: Functions of Religion. What are some functions of religion? </a:t>
            </a:r>
          </a:p>
          <a:p>
            <a:r>
              <a:rPr lang="en-US" dirty="0" smtClean="0"/>
              <a:t>Criticism</a:t>
            </a:r>
          </a:p>
          <a:p>
            <a:pPr lvl="1"/>
            <a:r>
              <a:rPr lang="en-US" dirty="0" smtClean="0"/>
              <a:t>Neglects negative functions (ex: divorce) </a:t>
            </a:r>
          </a:p>
          <a:p>
            <a:pPr lvl="1"/>
            <a:r>
              <a:rPr lang="en-US" dirty="0" smtClean="0"/>
              <a:t>Doesn’t allow people to take an active role in changing their environment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Theory (Marx) </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Macro View </a:t>
            </a:r>
          </a:p>
          <a:p>
            <a:r>
              <a:rPr lang="en-US" dirty="0" smtClean="0"/>
              <a:t>Society is always changing and marked by conflict </a:t>
            </a:r>
          </a:p>
          <a:p>
            <a:r>
              <a:rPr lang="en-US" dirty="0" smtClean="0"/>
              <a:t>Society is divided by inequality and conflict </a:t>
            </a:r>
          </a:p>
          <a:p>
            <a:r>
              <a:rPr lang="en-US" dirty="0" smtClean="0"/>
              <a:t>Social conflict between social classes is the key force in society </a:t>
            </a:r>
          </a:p>
          <a:p>
            <a:pPr lvl="1"/>
            <a:r>
              <a:rPr lang="en-US" dirty="0" smtClean="0"/>
              <a:t>Divided into the “haves” and “have </a:t>
            </a:r>
            <a:r>
              <a:rPr lang="en-US" dirty="0" err="1" smtClean="0"/>
              <a:t>nots</a:t>
            </a:r>
            <a:r>
              <a:rPr lang="en-US" dirty="0" smtClean="0"/>
              <a:t>” </a:t>
            </a:r>
          </a:p>
          <a:p>
            <a:pPr lvl="1"/>
            <a:r>
              <a:rPr lang="en-US" dirty="0" smtClean="0"/>
              <a:t>Elite control the poor and weak </a:t>
            </a:r>
          </a:p>
          <a:p>
            <a:r>
              <a:rPr lang="en-US" dirty="0" smtClean="0"/>
              <a:t>Criticism </a:t>
            </a:r>
          </a:p>
          <a:p>
            <a:pPr lvl="1"/>
            <a:r>
              <a:rPr lang="en-US" dirty="0" smtClean="0"/>
              <a:t>Overly negative view of society </a:t>
            </a:r>
          </a:p>
          <a:p>
            <a:pPr lvl="1"/>
            <a:r>
              <a:rPr lang="en-US" dirty="0" smtClean="0"/>
              <a:t>Difficulty in predicting exactly where those cracks in a given society are and when they occur </a:t>
            </a:r>
          </a:p>
          <a:p>
            <a:pPr lvl="1"/>
            <a:r>
              <a:rPr lang="en-US" dirty="0" smtClean="0"/>
              <a:t>View positive aspects of society (civil rights) as capitalistic designs to control the masses, not to preserve society and social order </a:t>
            </a:r>
          </a:p>
          <a:p>
            <a:r>
              <a:rPr lang="en-US" dirty="0" smtClean="0"/>
              <a:t>Feminist Theory is part of this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Feminist Theory </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Study of social life and human experience from the standpoint of women </a:t>
            </a:r>
          </a:p>
          <a:p>
            <a:r>
              <a:rPr lang="en-US" dirty="0" smtClean="0"/>
              <a:t>Sees women as less than and subordinate to men </a:t>
            </a:r>
          </a:p>
          <a:p>
            <a:r>
              <a:rPr lang="en-US" dirty="0" smtClean="0"/>
              <a:t>Focus on how patriarchal societies are set up in ways that disadvantage women</a:t>
            </a:r>
          </a:p>
          <a:p>
            <a:r>
              <a:rPr lang="en-US" dirty="0" smtClean="0"/>
              <a:t>Women are subordinate to men because they are oppressed </a:t>
            </a:r>
          </a:p>
          <a:p>
            <a:r>
              <a:rPr lang="en-US" dirty="0" smtClean="0"/>
              <a:t>Want to improve women’s lives </a:t>
            </a:r>
          </a:p>
          <a:p>
            <a:r>
              <a:rPr lang="en-US" dirty="0" smtClean="0"/>
              <a:t>How race, class, ethnicity, and age intersect with gender </a:t>
            </a:r>
          </a:p>
          <a:p>
            <a:r>
              <a:rPr lang="en-US" dirty="0" smtClean="0"/>
              <a:t>Types of Feminists </a:t>
            </a:r>
          </a:p>
          <a:p>
            <a:pPr lvl="1"/>
            <a:r>
              <a:rPr lang="en-US" dirty="0" smtClean="0"/>
              <a:t>Liberal – trace problems to socialization </a:t>
            </a:r>
          </a:p>
          <a:p>
            <a:pPr lvl="1"/>
            <a:r>
              <a:rPr lang="en-US" dirty="0" smtClean="0"/>
              <a:t>Socialist – Sees capitalism’s need for profits as reason for subordinating women </a:t>
            </a:r>
          </a:p>
          <a:p>
            <a:pPr lvl="1"/>
            <a:r>
              <a:rPr lang="en-US" dirty="0" smtClean="0"/>
              <a:t>Radical – trace women’s problems to men’s aggressive nature </a:t>
            </a:r>
          </a:p>
          <a:p>
            <a:r>
              <a:rPr lang="en-US" dirty="0" smtClean="0"/>
              <a:t>Criticism </a:t>
            </a:r>
          </a:p>
          <a:p>
            <a:pPr lvl="1"/>
            <a:r>
              <a:rPr lang="en-US" dirty="0" smtClean="0"/>
              <a:t>Over-emphasis on patriarchy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Symbolic </a:t>
            </a:r>
            <a:r>
              <a:rPr lang="en-US" dirty="0" err="1" smtClean="0"/>
              <a:t>Interactionism</a:t>
            </a:r>
            <a:r>
              <a:rPr lang="en-US" dirty="0" smtClean="0"/>
              <a:t> (Weber) </a:t>
            </a:r>
            <a:endParaRPr lang="en-US" dirty="0"/>
          </a:p>
        </p:txBody>
      </p:sp>
      <p:sp>
        <p:nvSpPr>
          <p:cNvPr id="3" name="Content Placeholder 2"/>
          <p:cNvSpPr>
            <a:spLocks noGrp="1"/>
          </p:cNvSpPr>
          <p:nvPr>
            <p:ph sz="quarter" idx="1"/>
          </p:nvPr>
        </p:nvSpPr>
        <p:spPr/>
        <p:txBody>
          <a:bodyPr>
            <a:normAutofit fontScale="92500"/>
          </a:bodyPr>
          <a:lstStyle/>
          <a:p>
            <a:r>
              <a:rPr lang="en-US" dirty="0" smtClean="0"/>
              <a:t>Micro Level </a:t>
            </a:r>
          </a:p>
          <a:p>
            <a:r>
              <a:rPr lang="en-US" dirty="0" smtClean="0"/>
              <a:t>Focus on details of everyday life, interaction between people, and the ways meaning is assigned to human interaction </a:t>
            </a:r>
          </a:p>
          <a:p>
            <a:r>
              <a:rPr lang="en-US" dirty="0" smtClean="0"/>
              <a:t>Social interaction is shaped by subjective interpretations of things (ex: symbols, words, language, etc) </a:t>
            </a:r>
          </a:p>
          <a:p>
            <a:r>
              <a:rPr lang="en-US" dirty="0" smtClean="0"/>
              <a:t>Understanding of individual and group interaction </a:t>
            </a:r>
          </a:p>
          <a:p>
            <a:r>
              <a:rPr lang="en-US" dirty="0" smtClean="0"/>
              <a:t>Criticism </a:t>
            </a:r>
          </a:p>
          <a:p>
            <a:pPr lvl="1"/>
            <a:r>
              <a:rPr lang="en-US" dirty="0" smtClean="0"/>
              <a:t>Lacks “big picture” </a:t>
            </a:r>
          </a:p>
          <a:p>
            <a:pPr lvl="1"/>
            <a:r>
              <a:rPr lang="en-US" dirty="0" smtClean="0"/>
              <a:t>Miss larger issues of society (ex: quality of marriage</a:t>
            </a:r>
          </a:p>
          <a:p>
            <a:pPr lvl="1"/>
            <a:r>
              <a:rPr lang="en-US" dirty="0" smtClean="0"/>
              <a:t>Downplays the influence of social forces and institutions on individual interactions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Illustrating the Three Perspectives 	</a:t>
            </a:r>
            <a:endParaRPr lang="en-US" dirty="0"/>
          </a:p>
        </p:txBody>
      </p:sp>
      <p:sp>
        <p:nvSpPr>
          <p:cNvPr id="3" name="Text Placeholder 2"/>
          <p:cNvSpPr>
            <a:spLocks noGrp="1"/>
          </p:cNvSpPr>
          <p:nvPr>
            <p:ph type="body" idx="1"/>
          </p:nvPr>
        </p:nvSpPr>
        <p:spPr/>
        <p:txBody>
          <a:bodyPr/>
          <a:lstStyle/>
          <a:p>
            <a:r>
              <a:rPr lang="en-US" dirty="0" smtClean="0"/>
              <a:t>Using Sports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Functionalist Perspective </a:t>
            </a:r>
            <a:endParaRPr lang="en-US" dirty="0"/>
          </a:p>
        </p:txBody>
      </p:sp>
      <p:sp>
        <p:nvSpPr>
          <p:cNvPr id="3" name="Content Placeholder 2"/>
          <p:cNvSpPr>
            <a:spLocks noGrp="1"/>
          </p:cNvSpPr>
          <p:nvPr>
            <p:ph sz="quarter" idx="1"/>
          </p:nvPr>
        </p:nvSpPr>
        <p:spPr/>
        <p:txBody>
          <a:bodyPr/>
          <a:lstStyle/>
          <a:p>
            <a:r>
              <a:rPr lang="en-US" dirty="0" smtClean="0"/>
              <a:t>Sports are beneficial to society because: </a:t>
            </a:r>
          </a:p>
          <a:p>
            <a:pPr lvl="1"/>
            <a:r>
              <a:rPr lang="en-US" dirty="0" smtClean="0"/>
              <a:t>They contribute to success in other areas of life </a:t>
            </a:r>
          </a:p>
          <a:p>
            <a:pPr lvl="1"/>
            <a:r>
              <a:rPr lang="en-US" dirty="0" smtClean="0"/>
              <a:t>They enhance health and happiness</a:t>
            </a:r>
          </a:p>
          <a:p>
            <a:pPr lvl="1"/>
            <a:r>
              <a:rPr lang="en-US" dirty="0" smtClean="0"/>
              <a:t>The contribute to social order and stability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fontScale="85000" lnSpcReduction="20000"/>
          </a:bodyPr>
          <a:lstStyle/>
          <a:p>
            <a:pPr lvl="0"/>
            <a:r>
              <a:rPr lang="en-US" dirty="0" smtClean="0"/>
              <a:t>Why do we study sociology?</a:t>
            </a:r>
          </a:p>
          <a:p>
            <a:pPr lvl="0"/>
            <a:r>
              <a:rPr lang="en-US" dirty="0" smtClean="0"/>
              <a:t>How did modern sociology develop?</a:t>
            </a:r>
          </a:p>
          <a:p>
            <a:pPr lvl="0"/>
            <a:r>
              <a:rPr lang="en-US" dirty="0" smtClean="0"/>
              <a:t>Why is it important to develop sociological imagination?</a:t>
            </a:r>
          </a:p>
          <a:p>
            <a:pPr lvl="0"/>
            <a:r>
              <a:rPr lang="en-US" dirty="0" smtClean="0"/>
              <a:t>How does an individual think like a sociologist?</a:t>
            </a:r>
          </a:p>
          <a:p>
            <a:pPr lvl="0"/>
            <a:r>
              <a:rPr lang="en-US" dirty="0" smtClean="0"/>
              <a:t>What theoretical perspectives shape the study of society?</a:t>
            </a:r>
          </a:p>
          <a:p>
            <a:pPr lvl="0"/>
            <a:r>
              <a:rPr lang="en-US" dirty="0" smtClean="0"/>
              <a:t>Why is it important to view the world from multiple perspectives?	</a:t>
            </a:r>
          </a:p>
          <a:p>
            <a:r>
              <a:rPr lang="en-US" dirty="0" smtClean="0"/>
              <a:t>What is sociology?</a:t>
            </a:r>
          </a:p>
          <a:p>
            <a:r>
              <a:rPr lang="en-US" dirty="0" smtClean="0"/>
              <a:t>What is sociological imagination?</a:t>
            </a:r>
          </a:p>
          <a:p>
            <a:r>
              <a:rPr lang="en-US" dirty="0" smtClean="0"/>
              <a:t>How does sociology differ from the other social sciences?</a:t>
            </a:r>
          </a:p>
          <a:p>
            <a:r>
              <a:rPr lang="en-US" dirty="0" smtClean="0"/>
              <a:t>What methods do sociologists use to study social phenomena?</a:t>
            </a:r>
          </a:p>
          <a:p>
            <a:r>
              <a:rPr lang="en-US" dirty="0" smtClean="0"/>
              <a:t>Who are the founders of sociology?</a:t>
            </a:r>
          </a:p>
          <a:p>
            <a:r>
              <a:rPr lang="en-US" dirty="0" smtClean="0"/>
              <a:t>What theoretical perspectives shape the study of society?</a:t>
            </a:r>
          </a:p>
          <a:p>
            <a:r>
              <a:rPr lang="en-US" dirty="0" smtClean="0"/>
              <a:t>How does student research support the unit?</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Perspective </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Sports are harmful to society because: </a:t>
            </a:r>
          </a:p>
          <a:p>
            <a:pPr lvl="1"/>
            <a:r>
              <a:rPr lang="en-US" dirty="0" smtClean="0"/>
              <a:t>They act as a drug that numbs the poor’s sense of dissatisfaction</a:t>
            </a:r>
          </a:p>
          <a:p>
            <a:pPr lvl="1"/>
            <a:r>
              <a:rPr lang="en-US" dirty="0" smtClean="0"/>
              <a:t>Encourages deviant behavior by overemphasizing winning </a:t>
            </a:r>
          </a:p>
          <a:p>
            <a:pPr lvl="1"/>
            <a:r>
              <a:rPr lang="en-US" dirty="0" smtClean="0"/>
              <a:t>Reinforces social, gender, and racial inequalities </a:t>
            </a:r>
          </a:p>
          <a:p>
            <a:r>
              <a:rPr lang="en-US" dirty="0" smtClean="0"/>
              <a:t>Team owners receive huge profits and tax breaks while fans and most players have little </a:t>
            </a:r>
          </a:p>
          <a:p>
            <a:r>
              <a:rPr lang="en-US" dirty="0" smtClean="0"/>
              <a:t>Sports are seen mostly as a man’s world, leaving women out</a:t>
            </a:r>
          </a:p>
          <a:p>
            <a:r>
              <a:rPr lang="en-US" dirty="0" smtClean="0"/>
              <a:t>Racism comes into sports by actually segregating blacks in certain playing positions and continuing poverty among African Americans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Symbolic Interactionism </a:t>
            </a:r>
            <a:endParaRPr lang="en-US" dirty="0"/>
          </a:p>
        </p:txBody>
      </p:sp>
      <p:sp>
        <p:nvSpPr>
          <p:cNvPr id="3" name="Content Placeholder 2"/>
          <p:cNvSpPr>
            <a:spLocks noGrp="1"/>
          </p:cNvSpPr>
          <p:nvPr>
            <p:ph sz="quarter" idx="1"/>
          </p:nvPr>
        </p:nvSpPr>
        <p:spPr/>
        <p:txBody>
          <a:bodyPr/>
          <a:lstStyle/>
          <a:p>
            <a:r>
              <a:rPr lang="en-US" dirty="0" smtClean="0"/>
              <a:t>Studies how:</a:t>
            </a:r>
          </a:p>
          <a:p>
            <a:pPr lvl="1"/>
            <a:r>
              <a:rPr lang="en-US" dirty="0" smtClean="0"/>
              <a:t>Athletes and others behave, including the role of beliefs on winning</a:t>
            </a:r>
          </a:p>
          <a:p>
            <a:pPr lvl="1"/>
            <a:r>
              <a:rPr lang="en-US" dirty="0" smtClean="0"/>
              <a:t>Athletes define themselves </a:t>
            </a:r>
          </a:p>
          <a:p>
            <a:pPr lvl="1"/>
            <a:r>
              <a:rPr lang="en-US" dirty="0" smtClean="0"/>
              <a:t>Beliefs about sports influence black and women athletes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sz="quarter" idx="1"/>
          </p:nvPr>
        </p:nvSpPr>
        <p:spPr/>
        <p:txBody>
          <a:bodyPr/>
          <a:lstStyle/>
          <a:p>
            <a:r>
              <a:rPr lang="en-US" dirty="0" smtClean="0"/>
              <a:t>By combining the 3 perspectives together, sociologists can achieve a fuller and more balanced view of sports and other social activities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Schools of Sociology Activity </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Objective: In order to enhance understanding of sociological perspectives, one can assign groups with each of the following perspectives:</a:t>
            </a:r>
          </a:p>
          <a:p>
            <a:pPr lvl="1"/>
            <a:r>
              <a:rPr lang="en-US" dirty="0" smtClean="0"/>
              <a:t>Functionalism</a:t>
            </a:r>
          </a:p>
          <a:p>
            <a:pPr lvl="1"/>
            <a:r>
              <a:rPr lang="en-US" dirty="0" smtClean="0"/>
              <a:t>Conflict</a:t>
            </a:r>
          </a:p>
          <a:p>
            <a:pPr lvl="1"/>
            <a:r>
              <a:rPr lang="en-US" dirty="0" smtClean="0"/>
              <a:t>Symbolic Interactionism</a:t>
            </a:r>
          </a:p>
          <a:p>
            <a:endParaRPr lang="en-US" dirty="0" smtClean="0"/>
          </a:p>
          <a:p>
            <a:r>
              <a:rPr lang="en-US" dirty="0" smtClean="0"/>
              <a:t>Each group will be given a social problem to evaluate using the three perspectives. Students will explain how each perspective would address the social problem.  </a:t>
            </a:r>
          </a:p>
          <a:p>
            <a:r>
              <a:rPr lang="en-US" dirty="0" smtClean="0"/>
              <a:t>Social Problems:</a:t>
            </a:r>
          </a:p>
          <a:p>
            <a:pPr lvl="1"/>
            <a:r>
              <a:rPr lang="en-US" dirty="0" smtClean="0"/>
              <a:t>Homelessness </a:t>
            </a:r>
          </a:p>
          <a:p>
            <a:pPr lvl="1"/>
            <a:r>
              <a:rPr lang="en-US" dirty="0" smtClean="0"/>
              <a:t>Rape</a:t>
            </a:r>
          </a:p>
          <a:p>
            <a:pPr lvl="1"/>
            <a:r>
              <a:rPr lang="en-US" dirty="0" smtClean="0"/>
              <a:t>Poverty</a:t>
            </a:r>
          </a:p>
          <a:p>
            <a:pPr lvl="1"/>
            <a:r>
              <a:rPr lang="en-US" dirty="0" smtClean="0"/>
              <a:t>Unemployment </a:t>
            </a:r>
          </a:p>
          <a:p>
            <a:pPr lvl="1"/>
            <a:r>
              <a:rPr lang="en-US" dirty="0" smtClean="0"/>
              <a:t>Racism </a:t>
            </a:r>
          </a:p>
          <a:p>
            <a:pPr lvl="1"/>
            <a:r>
              <a:rPr lang="en-US" dirty="0" smtClean="0"/>
              <a:t>Sexism </a:t>
            </a:r>
          </a:p>
          <a:p>
            <a:pPr lvl="1"/>
            <a:r>
              <a:rPr lang="en-US" dirty="0" smtClean="0"/>
              <a:t>High School Dropouts </a:t>
            </a:r>
          </a:p>
          <a:p>
            <a:pPr lvl="1"/>
            <a:r>
              <a:rPr lang="en-US" dirty="0" smtClean="0"/>
              <a:t>Teen Pregnancy </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20762"/>
          </a:xfrm>
        </p:spPr>
        <p:txBody>
          <a:bodyPr/>
          <a:lstStyle/>
          <a:p>
            <a:r>
              <a:rPr lang="en-US" dirty="0" smtClean="0"/>
              <a:t>Goals to be met 	</a:t>
            </a:r>
            <a:endParaRPr lang="en-US" dirty="0"/>
          </a:p>
        </p:txBody>
      </p:sp>
      <p:sp>
        <p:nvSpPr>
          <p:cNvPr id="3" name="Content Placeholder 2"/>
          <p:cNvSpPr>
            <a:spLocks noGrp="1"/>
          </p:cNvSpPr>
          <p:nvPr>
            <p:ph sz="quarter" idx="1"/>
          </p:nvPr>
        </p:nvSpPr>
        <p:spPr/>
        <p:txBody>
          <a:bodyPr>
            <a:normAutofit/>
          </a:bodyPr>
          <a:lstStyle/>
          <a:p>
            <a:r>
              <a:rPr lang="en-US" dirty="0" smtClean="0"/>
              <a:t>The learner will develop a sociological point of view.</a:t>
            </a:r>
          </a:p>
          <a:p>
            <a:pPr lvl="1"/>
            <a:r>
              <a:rPr lang="en-US" b="1" dirty="0" smtClean="0"/>
              <a:t>Objectives</a:t>
            </a:r>
            <a:endParaRPr lang="en-US" dirty="0" smtClean="0"/>
          </a:p>
          <a:p>
            <a:pPr lvl="2"/>
            <a:r>
              <a:rPr lang="en-US" b="1" dirty="0" smtClean="0"/>
              <a:t>1.01</a:t>
            </a:r>
            <a:r>
              <a:rPr lang="en-US" dirty="0" smtClean="0"/>
              <a:t> Discuss the origins of sociology.</a:t>
            </a:r>
          </a:p>
          <a:p>
            <a:pPr lvl="2"/>
            <a:r>
              <a:rPr lang="en-US" b="1" dirty="0" smtClean="0"/>
              <a:t>1.02</a:t>
            </a:r>
            <a:r>
              <a:rPr lang="en-US" dirty="0" smtClean="0"/>
              <a:t> Describe similarities and differences between sociology and the other social sciences.</a:t>
            </a:r>
          </a:p>
          <a:p>
            <a:pPr lvl="2"/>
            <a:r>
              <a:rPr lang="en-US" b="1" dirty="0" smtClean="0"/>
              <a:t>1.03</a:t>
            </a:r>
            <a:r>
              <a:rPr lang="en-US" dirty="0" smtClean="0"/>
              <a:t> Identify the relationship between the study of sociology, society, and culture.</a:t>
            </a:r>
          </a:p>
          <a:p>
            <a:pPr lvl="2"/>
            <a:r>
              <a:rPr lang="en-US" b="1" dirty="0" smtClean="0"/>
              <a:t>1.04</a:t>
            </a:r>
            <a:r>
              <a:rPr lang="en-US" dirty="0" smtClean="0"/>
              <a:t> Define and apply key concepts used in sociology to understand human society and interaction.</a:t>
            </a:r>
          </a:p>
          <a:p>
            <a:pPr lvl="2"/>
            <a:r>
              <a:rPr lang="en-US" b="1" dirty="0" smtClean="0"/>
              <a:t>1.05</a:t>
            </a:r>
            <a:r>
              <a:rPr lang="en-US" dirty="0" smtClean="0"/>
              <a:t> Differentiate among the various sociological perspectives or theories on social life and formulate a personal perspective.</a:t>
            </a:r>
          </a:p>
          <a:p>
            <a:pPr lvl="2"/>
            <a:r>
              <a:rPr lang="en-US" b="1" dirty="0" smtClean="0"/>
              <a:t>1.06</a:t>
            </a:r>
            <a:r>
              <a:rPr lang="en-US" dirty="0" smtClean="0"/>
              <a:t> Differentiate among the various sociological research methods.</a:t>
            </a:r>
          </a:p>
          <a:p>
            <a:pPr lvl="1"/>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Sociology? </a:t>
            </a:r>
            <a:endParaRPr lang="en-US" dirty="0"/>
          </a:p>
        </p:txBody>
      </p:sp>
      <p:sp>
        <p:nvSpPr>
          <p:cNvPr id="3" name="Content Placeholder 2"/>
          <p:cNvSpPr>
            <a:spLocks noGrp="1"/>
          </p:cNvSpPr>
          <p:nvPr>
            <p:ph sz="quarter" idx="1"/>
          </p:nvPr>
        </p:nvSpPr>
        <p:spPr>
          <a:xfrm>
            <a:off x="457200" y="1600200"/>
            <a:ext cx="7467600" cy="4873752"/>
          </a:xfrm>
        </p:spPr>
        <p:txBody>
          <a:bodyPr>
            <a:normAutofit fontScale="92500"/>
          </a:bodyPr>
          <a:lstStyle/>
          <a:p>
            <a:pPr algn="ctr">
              <a:buNone/>
            </a:pPr>
            <a:r>
              <a:rPr lang="en-US" sz="5400" dirty="0" smtClean="0"/>
              <a:t>On your notes, write down the very </a:t>
            </a:r>
            <a:r>
              <a:rPr lang="en-US" sz="5400" b="1" dirty="0" smtClean="0"/>
              <a:t>BEST</a:t>
            </a:r>
            <a:r>
              <a:rPr lang="en-US" sz="5400" dirty="0" smtClean="0"/>
              <a:t> definition of “sociology”? </a:t>
            </a:r>
          </a:p>
          <a:p>
            <a:pPr algn="ctr">
              <a:buNone/>
            </a:pPr>
            <a:endParaRPr lang="en-US" sz="5400" dirty="0" smtClean="0"/>
          </a:p>
          <a:p>
            <a:pPr algn="ctr">
              <a:buNone/>
            </a:pPr>
            <a:r>
              <a:rPr lang="en-US" sz="3600" i="1" dirty="0" smtClean="0"/>
              <a:t>Be prepared to share your definitions. </a:t>
            </a:r>
          </a:p>
          <a:p>
            <a:pPr>
              <a:buNone/>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Sociology? 		</a:t>
            </a:r>
            <a:endParaRPr lang="en-US" dirty="0"/>
          </a:p>
        </p:txBody>
      </p:sp>
      <p:sp>
        <p:nvSpPr>
          <p:cNvPr id="3" name="Content Placeholder 2"/>
          <p:cNvSpPr>
            <a:spLocks noGrp="1"/>
          </p:cNvSpPr>
          <p:nvPr>
            <p:ph sz="quarter" idx="1"/>
          </p:nvPr>
        </p:nvSpPr>
        <p:spPr/>
        <p:txBody>
          <a:bodyPr>
            <a:normAutofit fontScale="92500" lnSpcReduction="20000"/>
          </a:bodyPr>
          <a:lstStyle/>
          <a:p>
            <a:r>
              <a:rPr lang="en-US" u="sng" dirty="0" smtClean="0"/>
              <a:t>Sociology</a:t>
            </a:r>
            <a:r>
              <a:rPr lang="en-US" dirty="0" smtClean="0"/>
              <a:t> – The systematic, scientific study of human society. (</a:t>
            </a:r>
            <a:r>
              <a:rPr lang="en-US" i="1" dirty="0" smtClean="0"/>
              <a:t>Sociology – A Brief Introduction</a:t>
            </a:r>
            <a:r>
              <a:rPr lang="en-US" dirty="0" smtClean="0"/>
              <a:t>) </a:t>
            </a:r>
          </a:p>
          <a:p>
            <a:r>
              <a:rPr lang="en-US" u="sng" dirty="0" smtClean="0"/>
              <a:t>Sociology</a:t>
            </a:r>
            <a:r>
              <a:rPr lang="en-US" dirty="0" smtClean="0"/>
              <a:t> – The Social science that studies human society and social behavior. (</a:t>
            </a:r>
            <a:r>
              <a:rPr lang="en-US" i="1" dirty="0" smtClean="0"/>
              <a:t>Sociology textbook</a:t>
            </a:r>
            <a:r>
              <a:rPr lang="en-US" dirty="0" smtClean="0"/>
              <a:t>) </a:t>
            </a:r>
          </a:p>
          <a:p>
            <a:r>
              <a:rPr lang="en-US" u="sng" dirty="0" smtClean="0"/>
              <a:t>Sociology</a:t>
            </a:r>
            <a:r>
              <a:rPr lang="en-US" dirty="0" smtClean="0"/>
              <a:t>  - the science or study of the origin, development, organization, and functioning of human society; the science of the fundamental laws of social relations, institutions, etc. (</a:t>
            </a:r>
            <a:r>
              <a:rPr lang="en-US" i="1" dirty="0" smtClean="0"/>
              <a:t>dictionary.com</a:t>
            </a:r>
            <a:r>
              <a:rPr lang="en-US" dirty="0" smtClean="0"/>
              <a:t>) </a:t>
            </a:r>
          </a:p>
          <a:p>
            <a:r>
              <a:rPr lang="en-US" u="sng" dirty="0" smtClean="0"/>
              <a:t>Sociology</a:t>
            </a:r>
            <a:r>
              <a:rPr lang="en-US" dirty="0" smtClean="0"/>
              <a:t> – The study of society. It is a social science which uses various methods of empirical (based on observation rather than theory) investigation and critical analysis to develop a body of knowledge about human social activity. (</a:t>
            </a:r>
            <a:r>
              <a:rPr lang="en-US" i="1" dirty="0" smtClean="0"/>
              <a:t>wikipedia.org</a:t>
            </a:r>
            <a:r>
              <a:rPr lang="en-US" dirty="0" smtClean="0"/>
              <a:t>)</a:t>
            </a:r>
          </a:p>
          <a:p>
            <a:endParaRPr lang="en-US" dirty="0" smtClean="0"/>
          </a:p>
          <a:p>
            <a:r>
              <a:rPr lang="en-US" dirty="0" smtClean="0"/>
              <a:t>What is the main concept of each definition?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Sociology?		</a:t>
            </a:r>
            <a:endParaRPr lang="en-US" dirty="0"/>
          </a:p>
        </p:txBody>
      </p:sp>
      <p:sp>
        <p:nvSpPr>
          <p:cNvPr id="3" name="Content Placeholder 2"/>
          <p:cNvSpPr>
            <a:spLocks noGrp="1"/>
          </p:cNvSpPr>
          <p:nvPr>
            <p:ph sz="quarter" idx="1"/>
          </p:nvPr>
        </p:nvSpPr>
        <p:spPr/>
        <p:txBody>
          <a:bodyPr/>
          <a:lstStyle/>
          <a:p>
            <a:r>
              <a:rPr lang="en-US" dirty="0" smtClean="0"/>
              <a:t>A type of </a:t>
            </a:r>
            <a:r>
              <a:rPr lang="en-US" u="sng" dirty="0" smtClean="0"/>
              <a:t>social science</a:t>
            </a:r>
            <a:r>
              <a:rPr lang="en-US" dirty="0" smtClean="0"/>
              <a:t> (discipline that studies social behavior or institutions and functions of human society in a scientific manner)</a:t>
            </a:r>
          </a:p>
          <a:p>
            <a:r>
              <a:rPr lang="en-US" dirty="0" smtClean="0"/>
              <a:t>Focuses on </a:t>
            </a:r>
          </a:p>
          <a:p>
            <a:pPr lvl="1"/>
            <a:r>
              <a:rPr lang="en-US" u="sng" dirty="0" smtClean="0"/>
              <a:t>Social interaction </a:t>
            </a:r>
            <a:r>
              <a:rPr lang="en-US" dirty="0" smtClean="0"/>
              <a:t>– how people relate to one other and influence each other’s behavior </a:t>
            </a:r>
          </a:p>
          <a:p>
            <a:pPr lvl="1"/>
            <a:r>
              <a:rPr lang="en-US" u="sng" dirty="0" smtClean="0"/>
              <a:t>Social phenomena </a:t>
            </a:r>
            <a:r>
              <a:rPr lang="en-US" dirty="0" smtClean="0"/>
              <a:t>– observable facts or events that involve human society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Sociological Perspective </a:t>
            </a:r>
            <a:endParaRPr lang="en-US" dirty="0"/>
          </a:p>
        </p:txBody>
      </p:sp>
      <p:sp>
        <p:nvSpPr>
          <p:cNvPr id="3" name="Content Placeholder 2"/>
          <p:cNvSpPr>
            <a:spLocks noGrp="1"/>
          </p:cNvSpPr>
          <p:nvPr>
            <p:ph sz="quarter" idx="1"/>
          </p:nvPr>
        </p:nvSpPr>
        <p:spPr>
          <a:xfrm>
            <a:off x="457200" y="1600200"/>
            <a:ext cx="7696200" cy="5105400"/>
          </a:xfrm>
        </p:spPr>
        <p:txBody>
          <a:bodyPr>
            <a:normAutofit fontScale="92500" lnSpcReduction="20000"/>
          </a:bodyPr>
          <a:lstStyle/>
          <a:p>
            <a:r>
              <a:rPr lang="en-US" dirty="0" smtClean="0"/>
              <a:t>Definition: Point of view that highlights how society affects the experiences of individuals </a:t>
            </a:r>
          </a:p>
          <a:p>
            <a:pPr lvl="1"/>
            <a:r>
              <a:rPr lang="en-US" dirty="0" smtClean="0"/>
              <a:t>Problems we face are not only the results of personal choices but reflect the operation of society itself</a:t>
            </a:r>
          </a:p>
          <a:p>
            <a:r>
              <a:rPr lang="en-US" dirty="0" smtClean="0"/>
              <a:t>C. Wright Mills used the </a:t>
            </a:r>
            <a:r>
              <a:rPr lang="en-US" b="1" u="sng" dirty="0" smtClean="0"/>
              <a:t>sociological imagination</a:t>
            </a:r>
            <a:r>
              <a:rPr lang="en-US" b="1" dirty="0" smtClean="0"/>
              <a:t> </a:t>
            </a:r>
            <a:r>
              <a:rPr lang="en-US" dirty="0" smtClean="0"/>
              <a:t>(ability to see connection between the larger world and your personal life)  to show how personal experience is shaped by social forces and to distinguish between personal troubles and public issues. </a:t>
            </a:r>
          </a:p>
          <a:p>
            <a:pPr lvl="1"/>
            <a:r>
              <a:rPr lang="en-US" dirty="0" smtClean="0"/>
              <a:t>Helps us understand social reasons to things, like why people commit suicide, etc. </a:t>
            </a:r>
          </a:p>
          <a:p>
            <a:pPr lvl="1"/>
            <a:r>
              <a:rPr lang="en-US" dirty="0" smtClean="0"/>
              <a:t>Ex: Overspending can be seen as a personal problem or a public issue</a:t>
            </a:r>
          </a:p>
          <a:p>
            <a:r>
              <a:rPr lang="en-US" dirty="0" smtClean="0"/>
              <a:t>Macro view – Large scale aspects of society (Athens Drive High School or Raleigh, NC) </a:t>
            </a:r>
          </a:p>
          <a:p>
            <a:r>
              <a:rPr lang="en-US" dirty="0" smtClean="0"/>
              <a:t>Micro view – Immediate situation where people interact with each other (ex: Miss H’s class)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Science</a:t>
            </a:r>
            <a:endParaRPr lang="en-US" dirty="0"/>
          </a:p>
        </p:txBody>
      </p:sp>
      <p:sp>
        <p:nvSpPr>
          <p:cNvPr id="3" name="Content Placeholder 2"/>
          <p:cNvSpPr>
            <a:spLocks noGrp="1"/>
          </p:cNvSpPr>
          <p:nvPr>
            <p:ph sz="quarter" idx="1"/>
          </p:nvPr>
        </p:nvSpPr>
        <p:spPr/>
        <p:txBody>
          <a:bodyPr/>
          <a:lstStyle/>
          <a:p>
            <a:r>
              <a:rPr lang="en-US" dirty="0" smtClean="0"/>
              <a:t>Anthropology – Comparative study of past and present cultures (Simple and less advanced societies). </a:t>
            </a:r>
          </a:p>
          <a:p>
            <a:r>
              <a:rPr lang="en-US" dirty="0" smtClean="0"/>
              <a:t>Psychology – deals with the behavior and thinking of organisms (focuses on individual rather than group) </a:t>
            </a:r>
          </a:p>
          <a:p>
            <a:r>
              <a:rPr lang="en-US" dirty="0" smtClean="0"/>
              <a:t>Economics – Study of choices people make in an effort to satisfy their needs and wants.</a:t>
            </a:r>
          </a:p>
          <a:p>
            <a:r>
              <a:rPr lang="en-US" dirty="0" smtClean="0"/>
              <a:t>Political Science – Examination of the organization and operation of governments </a:t>
            </a:r>
          </a:p>
          <a:p>
            <a:r>
              <a:rPr lang="en-US" dirty="0" smtClean="0"/>
              <a:t>History – Study of past events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lstStyle/>
          <a:p>
            <a:r>
              <a:rPr lang="en-US" dirty="0" smtClean="0"/>
              <a:t>Group Activity </a:t>
            </a:r>
            <a:endParaRPr lang="en-US" dirty="0"/>
          </a:p>
        </p:txBody>
      </p:sp>
      <p:sp>
        <p:nvSpPr>
          <p:cNvPr id="3" name="Content Placeholder 2"/>
          <p:cNvSpPr>
            <a:spLocks noGrp="1"/>
          </p:cNvSpPr>
          <p:nvPr>
            <p:ph sz="quarter" idx="1"/>
          </p:nvPr>
        </p:nvSpPr>
        <p:spPr>
          <a:xfrm>
            <a:off x="457200" y="1143000"/>
            <a:ext cx="7467600" cy="5486400"/>
          </a:xfrm>
        </p:spPr>
        <p:txBody>
          <a:bodyPr>
            <a:normAutofit fontScale="85000" lnSpcReduction="20000"/>
          </a:bodyPr>
          <a:lstStyle/>
          <a:p>
            <a:r>
              <a:rPr lang="en-US" dirty="0" smtClean="0"/>
              <a:t>Each group will be assigned a particular social science (history, economics, sociology, psychology, or political science). Imagine that your group represents a team of social scientists in your assigned field.  </a:t>
            </a:r>
          </a:p>
          <a:p>
            <a:pPr lvl="1"/>
            <a:r>
              <a:rPr lang="en-US" dirty="0" smtClean="0"/>
              <a:t>Develop a list of </a:t>
            </a:r>
            <a:r>
              <a:rPr lang="en-US" b="1" dirty="0" smtClean="0"/>
              <a:t>5 to 7 </a:t>
            </a:r>
            <a:r>
              <a:rPr lang="en-US" dirty="0" smtClean="0"/>
              <a:t>questions that your team would have about the scenario below.  </a:t>
            </a:r>
          </a:p>
          <a:p>
            <a:pPr lvl="2"/>
            <a:r>
              <a:rPr lang="en-US" dirty="0" smtClean="0"/>
              <a:t>Consider what would interest you as historians, economists, sociologists, psychologists, or political scientists about this topic.  </a:t>
            </a:r>
          </a:p>
          <a:p>
            <a:pPr lvl="3"/>
            <a:r>
              <a:rPr lang="en-US" dirty="0" smtClean="0"/>
              <a:t>What questions would you have? </a:t>
            </a:r>
          </a:p>
          <a:p>
            <a:pPr lvl="1"/>
            <a:r>
              <a:rPr lang="en-US" dirty="0" smtClean="0"/>
              <a:t>Develop your </a:t>
            </a:r>
            <a:r>
              <a:rPr lang="en-US" b="1" dirty="0" smtClean="0"/>
              <a:t>best </a:t>
            </a:r>
            <a:r>
              <a:rPr lang="en-US" dirty="0" smtClean="0"/>
              <a:t>possible explanation for why the scenario has occurred.</a:t>
            </a:r>
            <a:endParaRPr lang="en-US" b="1" dirty="0" smtClean="0"/>
          </a:p>
          <a:p>
            <a:pPr>
              <a:buNone/>
            </a:pPr>
            <a:endParaRPr lang="en-US" dirty="0" smtClean="0"/>
          </a:p>
          <a:p>
            <a:r>
              <a:rPr lang="en-US" dirty="0" smtClean="0"/>
              <a:t>Be prepared to share your list with the class and expect feedback about the validity of your questions.</a:t>
            </a:r>
          </a:p>
          <a:p>
            <a:r>
              <a:rPr lang="en-US" dirty="0" smtClean="0"/>
              <a:t>We will compare and contrast the questions and explanations as a class. </a:t>
            </a:r>
          </a:p>
          <a:p>
            <a:endParaRPr lang="en-US" dirty="0" smtClean="0"/>
          </a:p>
          <a:p>
            <a:pPr>
              <a:buNone/>
            </a:pPr>
            <a:r>
              <a:rPr lang="en-US" b="1" dirty="0" smtClean="0"/>
              <a:t>Scenario</a:t>
            </a:r>
            <a:endParaRPr lang="en-US" dirty="0" smtClean="0"/>
          </a:p>
          <a:p>
            <a:r>
              <a:rPr lang="en-US" dirty="0" smtClean="0"/>
              <a:t>Currently, in Wake County, there is an achievement gap between white and African American students.  </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1233</TotalTime>
  <Words>1612</Words>
  <Application>Microsoft Office PowerPoint</Application>
  <PresentationFormat>On-screen Show (4:3)</PresentationFormat>
  <Paragraphs>185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Oriel</vt:lpstr>
      <vt:lpstr>The Essence of Sociology </vt:lpstr>
      <vt:lpstr>Essential Questions</vt:lpstr>
      <vt:lpstr>Goals to be met  </vt:lpstr>
      <vt:lpstr>What is Sociology? </vt:lpstr>
      <vt:lpstr>What is Sociology?   </vt:lpstr>
      <vt:lpstr>What is Sociology?  </vt:lpstr>
      <vt:lpstr>Sociological Perspective </vt:lpstr>
      <vt:lpstr>Social Science</vt:lpstr>
      <vt:lpstr>Group Activity </vt:lpstr>
      <vt:lpstr>History and Development of Sociology </vt:lpstr>
      <vt:lpstr>History and Development of Sociology </vt:lpstr>
      <vt:lpstr>Major Sociological Approaches </vt:lpstr>
      <vt:lpstr>Little Red Riding Hood – Revisited </vt:lpstr>
      <vt:lpstr>Structural Functionalism ( Spencer and Durkheim)  </vt:lpstr>
      <vt:lpstr>Conflict Theory (Marx) </vt:lpstr>
      <vt:lpstr>Feminist Theory </vt:lpstr>
      <vt:lpstr>Symbolic Interactionism (Weber) </vt:lpstr>
      <vt:lpstr>Illustrating the Three Perspectives  </vt:lpstr>
      <vt:lpstr>Functionalist Perspective </vt:lpstr>
      <vt:lpstr>Conflict Perspective </vt:lpstr>
      <vt:lpstr>Symbolic Interactionism </vt:lpstr>
      <vt:lpstr>Conclusion </vt:lpstr>
      <vt:lpstr>Schools of Sociology Activity </vt:lpstr>
    </vt:vector>
  </TitlesOfParts>
  <Company>Wake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shairston</dc:creator>
  <cp:lastModifiedBy>wwestbrook</cp:lastModifiedBy>
  <cp:revision>60</cp:revision>
  <dcterms:created xsi:type="dcterms:W3CDTF">2012-08-21T12:43:14Z</dcterms:created>
  <dcterms:modified xsi:type="dcterms:W3CDTF">2014-09-03T11:05:45Z</dcterms:modified>
</cp:coreProperties>
</file>