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67" r:id="rId2"/>
    <p:sldId id="258" r:id="rId3"/>
    <p:sldId id="264" r:id="rId4"/>
    <p:sldId id="263" r:id="rId5"/>
    <p:sldId id="257" r:id="rId6"/>
    <p:sldId id="260" r:id="rId7"/>
    <p:sldId id="266" r:id="rId8"/>
    <p:sldId id="261" r:id="rId9"/>
    <p:sldId id="259" r:id="rId10"/>
    <p:sldId id="269" r:id="rId11"/>
    <p:sldId id="268" r:id="rId12"/>
    <p:sldId id="262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0B94-A10F-40BF-B503-3F09FD1052D0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78FBE-8FA9-45A8-8BBD-C54A26937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the dove,</a:t>
            </a:r>
            <a:r>
              <a:rPr lang="en-US" baseline="0" dirty="0" smtClean="0"/>
              <a:t> peace sign, </a:t>
            </a:r>
            <a:r>
              <a:rPr lang="en-US" baseline="0" dirty="0" err="1" smtClean="0"/>
              <a:t>ying</a:t>
            </a:r>
            <a:r>
              <a:rPr lang="en-US" baseline="0" smtClean="0"/>
              <a:t> yang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8FBE-8FA9-45A8-8BBD-C54A26937A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communism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8FBE-8FA9-45A8-8BBD-C54A26937A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C42840-C97D-4C9A-BB89-D8A47609A2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108DA1-06F9-4F9D-BFE0-BDD773A32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l.org/hate_symbols/default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ontent.time.com/time/specials/packages/article/0,28804,2091589_2092033,00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irednewyork.com/images/city-guide/liberty/liberty.jpg&amp;imgrefurl=http://wirednewyork.com/landmarks/liberty/&amp;usg=__mcz9wm8zhWUs537YLsKw2GaDYag=&amp;h=800&amp;w=600&amp;sz=58&amp;hl=en&amp;start=6&amp;zoom=1&amp;tbnid=MYhtxTZOjeTm5M:&amp;tbnh=143&amp;tbnw=107&amp;ei=pnkZT8qPK8rbtwfB2IyiCw&amp;prev=/images?q=statue+of+liberty&amp;hl=en&amp;gbv=2&amp;tbm=isch&amp;itbs=1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imgres?imgurl=http://lifeofpixels.com/wp-content/uploads/2011/10/Bald-Eagle2.jpg&amp;imgrefurl=http://lifeofpixels.com/bald-eagle-with-unique-look/&amp;usg=__lvuv6xMMOYkox7-_egjYyhixr1g=&amp;h=510&amp;w=575&amp;sz=24&amp;hl=en&amp;start=2&amp;zoom=1&amp;tbnid=2dFkeznBH2iaAM:&amp;tbnh=119&amp;tbnw=134&amp;ei=9nkZT-SkG46ztweFkoW_Cw&amp;prev=/images?q=bald+eagle&amp;hl=en&amp;gbv=2&amp;tbm=isch&amp;itbs=1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www.hse.gov.uk/coshh/assets/images/toxic-l.gif&amp;imgrefurl=http://www.hse.gov.uk/coshh/detail/substances.htm&amp;usg=__OmITDCIa_rQAsXDTIGnfSI5IdEA=&amp;h=451&amp;w=450&amp;sz=9&amp;hl=en&amp;start=14&amp;zoom=1&amp;tbnid=rcnLSkXq1yf1TM:&amp;tbnh=127&amp;tbnw=127&amp;ei=VnkZT6-6JpTatwf7svSuCw&amp;prev=/images?q=hazard+symbols&amp;hl=en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latin typeface="Wingdings" charset="2"/>
                <a:ea typeface="ヒラギノ角ゴ ProN W3"/>
                <a:cs typeface="Wingdings" charset="2"/>
              </a:rPr>
              <a:t>SYMBOLS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latin typeface="Goudy Old Style"/>
                <a:ea typeface="ヒラギノ角ゴ ProN W3"/>
                <a:cs typeface="Goudy Old Style"/>
              </a:rPr>
              <a:t>$YMB0LS</a:t>
            </a:r>
            <a:endParaRPr lang="en-US" sz="8800" dirty="0">
              <a:latin typeface="Goudy Old Style"/>
              <a:ea typeface="ヒラギノ角ゴ ProN W3"/>
              <a:cs typeface="Goudy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3389935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4800"/>
            <a:ext cx="30099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91000"/>
            <a:ext cx="4191000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8382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Symbols are everywhere!!!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733800"/>
            <a:ext cx="3314700" cy="245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914400"/>
            <a:ext cx="2590800" cy="31369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5029200" cy="4572000"/>
          </a:xfrm>
        </p:spPr>
        <p:txBody>
          <a:bodyPr/>
          <a:lstStyle/>
          <a:p>
            <a:r>
              <a:rPr lang="en-US" dirty="0" smtClean="0"/>
              <a:t>Mean different things to different people depending on their culture, ideas and beliefs. </a:t>
            </a:r>
          </a:p>
          <a:p>
            <a:r>
              <a:rPr lang="en-US" dirty="0" smtClean="0"/>
              <a:t>Symbols stir emotion.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Analyze some symbols…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hlinkClick r:id="rId3"/>
              </a:rPr>
              <a:t>http://www.adl.org/hate_symbols/default.asp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of symbols that expresses ideas and enables people to think and communicate with one another. </a:t>
            </a:r>
          </a:p>
          <a:p>
            <a:r>
              <a:rPr lang="en-US" dirty="0" smtClean="0"/>
              <a:t>Helps us describe reality. </a:t>
            </a:r>
          </a:p>
          <a:p>
            <a:r>
              <a:rPr lang="en-US" dirty="0" smtClean="0"/>
              <a:t>One of our most important human attributes because it allows to share experiences, feelings, knowledge. </a:t>
            </a:r>
          </a:p>
          <a:p>
            <a:pPr lvl="1"/>
            <a:r>
              <a:rPr lang="en-US" dirty="0" smtClean="0"/>
              <a:t>Not solely a human characteristic because animals use sounds, gestures, touch, smell to communicate with one another. </a:t>
            </a:r>
          </a:p>
          <a:p>
            <a:pPr lvl="1"/>
            <a:r>
              <a:rPr lang="en-US" dirty="0" smtClean="0"/>
              <a:t>Ex: chimpanzees can do sign language. </a:t>
            </a:r>
          </a:p>
          <a:p>
            <a:r>
              <a:rPr lang="en-US" dirty="0" smtClean="0"/>
              <a:t>Helps transmit culture from one generation to the next.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shapes the view of reality of its speakers. </a:t>
            </a:r>
          </a:p>
          <a:p>
            <a:r>
              <a:rPr lang="en-US" dirty="0" smtClean="0"/>
              <a:t>Language determines or influences thought because people know the world only in terms of the vocabulary they use to familiar to their own language. </a:t>
            </a:r>
          </a:p>
          <a:p>
            <a:endParaRPr lang="en-US" dirty="0" smtClean="0"/>
          </a:p>
          <a:p>
            <a:r>
              <a:rPr lang="en-US" dirty="0" smtClean="0"/>
              <a:t>Chicken or the egg comparison? </a:t>
            </a:r>
          </a:p>
          <a:p>
            <a:pPr lvl="1"/>
            <a:r>
              <a:rPr lang="en-US" dirty="0" smtClean="0"/>
              <a:t>What came first, thought or language?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Sapir-Whorf Hypothesis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Socially constructed ideas represented by language</a:t>
            </a:r>
          </a:p>
          <a:p>
            <a:pPr lvl="1"/>
            <a:r>
              <a:rPr lang="en-US" dirty="0" smtClean="0"/>
              <a:t>We created time, hours, days, minutes. therefore “being late” “saving time” are all abstract concepts conveyed through language. </a:t>
            </a:r>
          </a:p>
          <a:p>
            <a:r>
              <a:rPr lang="en-US" dirty="0" smtClean="0">
                <a:hlinkClick r:id="rId2"/>
              </a:rPr>
              <a:t>Body Language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Shapes us Socially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language affect gender? </a:t>
            </a:r>
          </a:p>
          <a:p>
            <a:pPr lvl="1"/>
            <a:r>
              <a:rPr lang="en-US" dirty="0" smtClean="0"/>
              <a:t>Mankind, “</a:t>
            </a:r>
            <a:r>
              <a:rPr lang="en-US" dirty="0" err="1" smtClean="0"/>
              <a:t>His”story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He or she affects gender. </a:t>
            </a:r>
          </a:p>
          <a:p>
            <a:pPr lvl="1"/>
            <a:r>
              <a:rPr lang="en-US" dirty="0" smtClean="0"/>
              <a:t>Jobs expected by gender and words, nurse..etc </a:t>
            </a:r>
          </a:p>
          <a:p>
            <a:pPr lvl="1"/>
            <a:r>
              <a:rPr lang="en-US" dirty="0" smtClean="0"/>
              <a:t>Nicknames: doll, babe, dude, hunk… etc.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and Gender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80 % of Americans speak English at home</a:t>
            </a:r>
          </a:p>
          <a:p>
            <a:r>
              <a:rPr lang="en-US" dirty="0" smtClean="0"/>
              <a:t>17 % speak something other than English.</a:t>
            </a:r>
          </a:p>
          <a:p>
            <a:pPr lvl="1"/>
            <a:r>
              <a:rPr lang="en-US" dirty="0" smtClean="0"/>
              <a:t>Largest of the 17% is Spanish speaking.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Ethnicity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is important for cultural transmission. </a:t>
            </a:r>
          </a:p>
          <a:p>
            <a:r>
              <a:rPr lang="en-US" dirty="0" smtClean="0"/>
              <a:t>Creates a group and an identity.   </a:t>
            </a:r>
          </a:p>
          <a:p>
            <a:r>
              <a:rPr lang="en-US" dirty="0" smtClean="0"/>
              <a:t>Some theorists say it unites us</a:t>
            </a:r>
          </a:p>
          <a:p>
            <a:r>
              <a:rPr lang="en-US" dirty="0" smtClean="0"/>
              <a:t>Some say it is a source of conflict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Transmission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t1.gstatic.com/images?q=tbn:ANd9GcQiIW1mUKWxh_m955LepC2khK4hGmiudx0rbjCVth_BLq2MYsz4ZWPxgl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2514600" cy="3360635"/>
          </a:xfrm>
          <a:prstGeom prst="rect">
            <a:avLst/>
          </a:prstGeom>
          <a:noFill/>
        </p:spPr>
      </p:pic>
      <p:pic>
        <p:nvPicPr>
          <p:cNvPr id="14348" name="Picture 12" descr="http://t0.gstatic.com/images?q=tbn:ANd9GcSAnSjraHVhIVeHW44kmkBx9cGuLMMkZPDuEPm4fWlS9wBReUzmlxRedS8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1000"/>
            <a:ext cx="2209800" cy="19624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5200" y="43434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want a shared meaning as a culture because it gives us a sense of community and unites us. </a:t>
            </a:r>
          </a:p>
          <a:p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381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immigrants coming to the United States be required to learn English? Why or why not?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high school and or college students be required to learn a foreign language? Why or why not?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at a smaller level…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9" y="1600200"/>
            <a:ext cx="3399183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655455"/>
            <a:ext cx="2819400" cy="363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438400"/>
            <a:ext cx="3898418" cy="344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81000"/>
            <a:ext cx="2032000" cy="180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81000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1100" y="3505200"/>
            <a:ext cx="3314700" cy="2209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Political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3693804" cy="3580398"/>
          </a:xfrm>
          <a:prstGeom prst="rect">
            <a:avLst/>
          </a:prstGeom>
        </p:spPr>
      </p:pic>
      <p:pic>
        <p:nvPicPr>
          <p:cNvPr id="5" name="Picture 2" descr="http://www.crossroad.to/images/007/illustrations/commun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3384176" cy="328748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t3.gstatic.com/images?q=tbn:ANd9GcS_F2SrY01iEwP-eY1VEwg_QZCa1SXkuVFtSYEVSG8f5_NbXZMnFHV6PY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09600"/>
            <a:ext cx="3124200" cy="312420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23553"/>
            <a:ext cx="3962400" cy="38407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1219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Safety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886200"/>
            <a:ext cx="2540000" cy="2540000"/>
          </a:xfrm>
          <a:prstGeom prst="rect">
            <a:avLst/>
          </a:prstGeom>
        </p:spPr>
      </p:pic>
      <p:pic>
        <p:nvPicPr>
          <p:cNvPr id="12" name="Picture 4" descr="http://www.crossroad.to/images/11/symbols/caduceus-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914400"/>
            <a:ext cx="1524000" cy="1482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096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429000"/>
            <a:ext cx="2590800" cy="2575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810000"/>
            <a:ext cx="2209800" cy="254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886200"/>
            <a:ext cx="5101795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57200"/>
            <a:ext cx="2048063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429000"/>
            <a:ext cx="2362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1295400"/>
            <a:ext cx="2400300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81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COLORS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Anything that meaningfully represents something else.</a:t>
            </a:r>
          </a:p>
          <a:p>
            <a:r>
              <a:rPr lang="en-US" sz="3200" dirty="0" smtClean="0"/>
              <a:t>Why are symbols are important?? </a:t>
            </a:r>
          </a:p>
          <a:p>
            <a:pPr lvl="1"/>
            <a:r>
              <a:rPr lang="en-US" sz="3000" dirty="0" smtClean="0"/>
              <a:t>Culture could not exist without symbols because there would be no shared meanings among people. </a:t>
            </a:r>
          </a:p>
          <a:p>
            <a:pPr lvl="1"/>
            <a:r>
              <a:rPr lang="en-US" sz="3000" dirty="0" smtClean="0"/>
              <a:t>Express abstract idea or concept with just a simple shape. </a:t>
            </a:r>
          </a:p>
          <a:p>
            <a:pPr lvl="1">
              <a:buNone/>
            </a:pP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12234</TotalTime>
  <Words>430</Words>
  <Application>Microsoft Office PowerPoint</Application>
  <PresentationFormat>On-screen Show (4:3)</PresentationFormat>
  <Paragraphs>62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$YMB0LS</vt:lpstr>
      <vt:lpstr>Slide 2</vt:lpstr>
      <vt:lpstr>Even at a smaller level…</vt:lpstr>
      <vt:lpstr>Political</vt:lpstr>
      <vt:lpstr>Slide 5</vt:lpstr>
      <vt:lpstr>Slide 6</vt:lpstr>
      <vt:lpstr>Religious</vt:lpstr>
      <vt:lpstr>Slide 8</vt:lpstr>
      <vt:lpstr>Symbols </vt:lpstr>
      <vt:lpstr>Slide 10</vt:lpstr>
      <vt:lpstr>Symbols:</vt:lpstr>
      <vt:lpstr>Let’s Analyze some symbols…</vt:lpstr>
      <vt:lpstr>Language </vt:lpstr>
      <vt:lpstr>Language </vt:lpstr>
      <vt:lpstr>Sapir-Whorf Hypothesis</vt:lpstr>
      <vt:lpstr>Languages Shapes us Socially</vt:lpstr>
      <vt:lpstr>Language and Gender</vt:lpstr>
      <vt:lpstr>Language and Ethnicity</vt:lpstr>
      <vt:lpstr>Cultural Transmission </vt:lpstr>
      <vt:lpstr>Discussion 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srhodes1</dc:creator>
  <cp:lastModifiedBy>Shavonne Hairston</cp:lastModifiedBy>
  <cp:revision>38</cp:revision>
  <dcterms:created xsi:type="dcterms:W3CDTF">2012-02-09T00:10:03Z</dcterms:created>
  <dcterms:modified xsi:type="dcterms:W3CDTF">2014-02-20T12:20:43Z</dcterms:modified>
</cp:coreProperties>
</file>