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70" r:id="rId14"/>
    <p:sldId id="269" r:id="rId15"/>
    <p:sldId id="271" r:id="rId16"/>
    <p:sldId id="274" r:id="rId17"/>
    <p:sldId id="272" r:id="rId18"/>
    <p:sldId id="275" r:id="rId19"/>
    <p:sldId id="273" r:id="rId20"/>
    <p:sldId id="276" r:id="rId21"/>
    <p:sldId id="277" r:id="rId22"/>
    <p:sldId id="278" r:id="rId23"/>
    <p:sldId id="279" r:id="rId24"/>
    <p:sldId id="280" r:id="rId25"/>
    <p:sldId id="281" r:id="rId26"/>
    <p:sldId id="282" r:id="rId27"/>
    <p:sldId id="283" r:id="rId28"/>
    <p:sldId id="286" r:id="rId29"/>
    <p:sldId id="284" r:id="rId30"/>
    <p:sldId id="285" r:id="rId31"/>
    <p:sldId id="287" r:id="rId32"/>
    <p:sldId id="301"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72B512C-C4A5-4A8C-A9FF-BA3D1A7D5DFE}" type="datetimeFigureOut">
              <a:rPr lang="en-US" smtClean="0"/>
              <a:pPr/>
              <a:t>5/28/2014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414B7C-BE5D-4022-89D0-A8ED1FB9239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2B512C-C4A5-4A8C-A9FF-BA3D1A7D5DFE}"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14B7C-BE5D-4022-89D0-A8ED1FB923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2B512C-C4A5-4A8C-A9FF-BA3D1A7D5DFE}"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14B7C-BE5D-4022-89D0-A8ED1FB923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72B512C-C4A5-4A8C-A9FF-BA3D1A7D5DFE}"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14B7C-BE5D-4022-89D0-A8ED1FB9239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2B512C-C4A5-4A8C-A9FF-BA3D1A7D5DFE}" type="datetimeFigureOut">
              <a:rPr lang="en-US" smtClean="0"/>
              <a:pPr/>
              <a:t>5/28/2014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414B7C-BE5D-4022-89D0-A8ED1FB923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2B512C-C4A5-4A8C-A9FF-BA3D1A7D5DFE}"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14B7C-BE5D-4022-89D0-A8ED1FB9239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72B512C-C4A5-4A8C-A9FF-BA3D1A7D5DFE}"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14B7C-BE5D-4022-89D0-A8ED1FB9239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2B512C-C4A5-4A8C-A9FF-BA3D1A7D5DFE}" type="datetimeFigureOut">
              <a:rPr lang="en-US" smtClean="0"/>
              <a:pPr/>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14B7C-BE5D-4022-89D0-A8ED1FB923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B512C-C4A5-4A8C-A9FF-BA3D1A7D5DFE}"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14B7C-BE5D-4022-89D0-A8ED1FB923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2B512C-C4A5-4A8C-A9FF-BA3D1A7D5DFE}"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14B7C-BE5D-4022-89D0-A8ED1FB9239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2B512C-C4A5-4A8C-A9FF-BA3D1A7D5DFE}" type="datetimeFigureOut">
              <a:rPr lang="en-US" smtClean="0"/>
              <a:pPr/>
              <a:t>5/28/2014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414B7C-BE5D-4022-89D0-A8ED1FB9239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2B512C-C4A5-4A8C-A9FF-BA3D1A7D5DFE}" type="datetimeFigureOut">
              <a:rPr lang="en-US" smtClean="0"/>
              <a:pPr/>
              <a:t>5/28/2014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414B7C-BE5D-4022-89D0-A8ED1FB923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content.time.com/time/video/player/0,32068,1288182424001_2099978,00.html" TargetMode="External"/><Relationship Id="rId2" Type="http://schemas.openxmlformats.org/officeDocument/2006/relationships/hyperlink" Target="http://www.wral.com/wral-tv/video/10779760/" TargetMode="External"/><Relationship Id="rId1" Type="http://schemas.openxmlformats.org/officeDocument/2006/relationships/slideLayout" Target="../slideLayouts/slideLayout2.xml"/><Relationship Id="rId4" Type="http://schemas.openxmlformats.org/officeDocument/2006/relationships/hyperlink" Target="http://content.time.com/time/video/player/0,32068,971621761001_2075009,00.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Unit 7: Social Stratification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Wealth</a:t>
            </a:r>
            <a:endParaRPr lang="en-US" dirty="0"/>
          </a:p>
        </p:txBody>
      </p:sp>
      <p:sp>
        <p:nvSpPr>
          <p:cNvPr id="3" name="Content Placeholder 2"/>
          <p:cNvSpPr>
            <a:spLocks noGrp="1"/>
          </p:cNvSpPr>
          <p:nvPr>
            <p:ph sz="quarter" idx="1"/>
          </p:nvPr>
        </p:nvSpPr>
        <p:spPr/>
        <p:txBody>
          <a:bodyPr/>
          <a:lstStyle/>
          <a:p>
            <a:r>
              <a:rPr lang="en-US" dirty="0" smtClean="0"/>
              <a:t>Wealth: Made up of a person’s </a:t>
            </a:r>
            <a:r>
              <a:rPr lang="en-US" b="1" u="sng" dirty="0" smtClean="0"/>
              <a:t>assets</a:t>
            </a:r>
            <a:r>
              <a:rPr lang="en-US" dirty="0" smtClean="0"/>
              <a:t> (value of everything a person owns) and </a:t>
            </a:r>
            <a:r>
              <a:rPr lang="en-US" b="1" u="sng" dirty="0" smtClean="0"/>
              <a:t>income</a:t>
            </a:r>
            <a:r>
              <a:rPr lang="en-US" dirty="0" smtClean="0"/>
              <a:t> ($ earned)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Power	</a:t>
            </a:r>
            <a:endParaRPr lang="en-US" dirty="0"/>
          </a:p>
        </p:txBody>
      </p:sp>
      <p:sp>
        <p:nvSpPr>
          <p:cNvPr id="3" name="Content Placeholder 2"/>
          <p:cNvSpPr>
            <a:spLocks noGrp="1"/>
          </p:cNvSpPr>
          <p:nvPr>
            <p:ph sz="quarter" idx="1"/>
          </p:nvPr>
        </p:nvSpPr>
        <p:spPr/>
        <p:txBody>
          <a:bodyPr/>
          <a:lstStyle/>
          <a:p>
            <a:r>
              <a:rPr lang="en-US" b="1" u="sng" dirty="0" smtClean="0"/>
              <a:t>Power</a:t>
            </a:r>
            <a:r>
              <a:rPr lang="en-US" dirty="0" smtClean="0"/>
              <a:t>: Ability to control the behavior of others, with or without their consent</a:t>
            </a:r>
          </a:p>
          <a:p>
            <a:r>
              <a:rPr lang="en-US" dirty="0" smtClean="0"/>
              <a:t>Can be based on force, possession of a special skill, or type of knowledge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Social Class: Prestige </a:t>
            </a:r>
            <a:endParaRPr lang="en-US" dirty="0"/>
          </a:p>
        </p:txBody>
      </p:sp>
      <p:sp>
        <p:nvSpPr>
          <p:cNvPr id="3" name="Content Placeholder 2"/>
          <p:cNvSpPr>
            <a:spLocks noGrp="1"/>
          </p:cNvSpPr>
          <p:nvPr>
            <p:ph sz="quarter" idx="1"/>
          </p:nvPr>
        </p:nvSpPr>
        <p:spPr>
          <a:xfrm>
            <a:off x="228600" y="1524000"/>
            <a:ext cx="8610600" cy="5029200"/>
          </a:xfrm>
        </p:spPr>
        <p:txBody>
          <a:bodyPr>
            <a:normAutofit fontScale="92500" lnSpcReduction="10000"/>
          </a:bodyPr>
          <a:lstStyle/>
          <a:p>
            <a:r>
              <a:rPr lang="en-US" b="1" u="sng" dirty="0" smtClean="0"/>
              <a:t>Prestige</a:t>
            </a:r>
            <a:r>
              <a:rPr lang="en-US" dirty="0" smtClean="0"/>
              <a:t>: Respect, honor, recognition, or courtesy an individual receives from other members of society </a:t>
            </a:r>
          </a:p>
          <a:p>
            <a:r>
              <a:rPr lang="en-US" dirty="0" smtClean="0"/>
              <a:t>Can be based on any characteristics a society or group considers important </a:t>
            </a:r>
          </a:p>
          <a:p>
            <a:r>
              <a:rPr lang="en-US" dirty="0" smtClean="0"/>
              <a:t>Common factors that determine prestige: income, occupation, education, family background, area of residence, possessions, and club membership </a:t>
            </a:r>
          </a:p>
          <a:p>
            <a:pPr lvl="1"/>
            <a:r>
              <a:rPr lang="en-US" dirty="0" smtClean="0"/>
              <a:t>Occupation is the most important </a:t>
            </a:r>
          </a:p>
          <a:p>
            <a:r>
              <a:rPr lang="en-US" b="1" u="sng" dirty="0" smtClean="0"/>
              <a:t>Socioeconomic Status (SES)</a:t>
            </a:r>
            <a:r>
              <a:rPr lang="en-US" b="1" dirty="0" smtClean="0"/>
              <a:t>: </a:t>
            </a:r>
            <a:r>
              <a:rPr lang="en-US" dirty="0" smtClean="0"/>
              <a:t>Rating that combines social factors such as educational level, occupational prestige, and place of residence with the economic factor of income in order to determine an individual’s relative </a:t>
            </a:r>
            <a:r>
              <a:rPr lang="en-US" i="1" dirty="0" smtClean="0"/>
              <a:t>position in the stratification system </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382000" cy="5632311"/>
          </a:xfrm>
          <a:prstGeom prst="rect">
            <a:avLst/>
          </a:prstGeom>
          <a:noFill/>
        </p:spPr>
        <p:txBody>
          <a:bodyPr wrap="square" rtlCol="0">
            <a:spAutoFit/>
          </a:bodyPr>
          <a:lstStyle/>
          <a:p>
            <a:pPr algn="ctr"/>
            <a:r>
              <a:rPr lang="en-US" sz="6000" b="1" i="1" dirty="0" smtClean="0"/>
              <a:t>Which would you rather have: </a:t>
            </a:r>
          </a:p>
          <a:p>
            <a:pPr algn="ctr"/>
            <a:endParaRPr lang="en-US" sz="6000" b="1" i="1" dirty="0" smtClean="0"/>
          </a:p>
          <a:p>
            <a:pPr algn="ctr"/>
            <a:r>
              <a:rPr lang="en-US" sz="6000" b="1" i="1" dirty="0" smtClean="0"/>
              <a:t>Wealth</a:t>
            </a:r>
          </a:p>
          <a:p>
            <a:pPr algn="ctr"/>
            <a:r>
              <a:rPr lang="en-US" sz="6000" b="1" i="1" dirty="0" smtClean="0"/>
              <a:t>Power</a:t>
            </a:r>
          </a:p>
          <a:p>
            <a:pPr algn="ctr"/>
            <a:r>
              <a:rPr lang="en-US" sz="6000" b="1" i="1" dirty="0" smtClean="0"/>
              <a:t>Prestige </a:t>
            </a:r>
            <a:endParaRPr lang="en-US" sz="60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US" dirty="0" smtClean="0"/>
              <a:t>Explaining Stratification: Functionalist</a:t>
            </a:r>
            <a:endParaRPr lang="en-US" dirty="0"/>
          </a:p>
        </p:txBody>
      </p:sp>
      <p:sp>
        <p:nvSpPr>
          <p:cNvPr id="3" name="Content Placeholder 2"/>
          <p:cNvSpPr>
            <a:spLocks noGrp="1"/>
          </p:cNvSpPr>
          <p:nvPr>
            <p:ph sz="quarter" idx="1"/>
          </p:nvPr>
        </p:nvSpPr>
        <p:spPr>
          <a:xfrm>
            <a:off x="228600" y="1447800"/>
            <a:ext cx="8686800" cy="5410200"/>
          </a:xfrm>
        </p:spPr>
        <p:txBody>
          <a:bodyPr>
            <a:normAutofit fontScale="85000" lnSpcReduction="20000"/>
          </a:bodyPr>
          <a:lstStyle/>
          <a:p>
            <a:r>
              <a:rPr lang="en-US" dirty="0" smtClean="0"/>
              <a:t>View stratification as a necessary feature of the social structure </a:t>
            </a:r>
          </a:p>
          <a:p>
            <a:r>
              <a:rPr lang="en-US" dirty="0" smtClean="0"/>
              <a:t>Assumes that certain roles inn society must be performed if the system is to be maintained </a:t>
            </a:r>
          </a:p>
          <a:p>
            <a:r>
              <a:rPr lang="en-US" dirty="0" smtClean="0"/>
              <a:t>The more important the role and the more skill needed to perform the role, the higher the reward</a:t>
            </a:r>
          </a:p>
          <a:p>
            <a:r>
              <a:rPr lang="en-US" dirty="0" smtClean="0"/>
              <a:t>Claim that without varying rewards, many jobs would not be filled and society could not function smoothly</a:t>
            </a:r>
          </a:p>
          <a:p>
            <a:r>
              <a:rPr lang="en-US" dirty="0" smtClean="0"/>
              <a:t>Critiques </a:t>
            </a:r>
          </a:p>
          <a:p>
            <a:pPr lvl="1"/>
            <a:r>
              <a:rPr lang="en-US" dirty="0" smtClean="0"/>
              <a:t>Fails to consider that not everyone in society has equal access to such resources as education and without this access people are unlikely to obtain high-status occupations</a:t>
            </a:r>
          </a:p>
          <a:p>
            <a:pPr lvl="1"/>
            <a:r>
              <a:rPr lang="en-US" dirty="0" smtClean="0"/>
              <a:t>Ignores the likelihood that there may be many talented people in lower classes and because of stratification these people may be prevented from making a contribution to society </a:t>
            </a:r>
          </a:p>
          <a:p>
            <a:pPr lvl="1"/>
            <a:r>
              <a:rPr lang="en-US" dirty="0" smtClean="0"/>
              <a:t>It cannot explain why rewards sometimes do not reflect the social value of the role (Why should movie stars command such high incomes?)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fontScale="90000"/>
          </a:bodyPr>
          <a:lstStyle/>
          <a:p>
            <a:r>
              <a:rPr lang="en-US" dirty="0" smtClean="0"/>
              <a:t>Explaining Stratification: Conflict </a:t>
            </a:r>
            <a:endParaRPr lang="en-US" dirty="0"/>
          </a:p>
        </p:txBody>
      </p:sp>
      <p:sp>
        <p:nvSpPr>
          <p:cNvPr id="3" name="Content Placeholder 2"/>
          <p:cNvSpPr>
            <a:spLocks noGrp="1"/>
          </p:cNvSpPr>
          <p:nvPr>
            <p:ph sz="quarter" idx="1"/>
          </p:nvPr>
        </p:nvSpPr>
        <p:spPr>
          <a:xfrm>
            <a:off x="304800" y="1447800"/>
            <a:ext cx="8534400" cy="5410200"/>
          </a:xfrm>
        </p:spPr>
        <p:txBody>
          <a:bodyPr>
            <a:normAutofit fontScale="85000" lnSpcReduction="20000"/>
          </a:bodyPr>
          <a:lstStyle/>
          <a:p>
            <a:r>
              <a:rPr lang="en-US" dirty="0" smtClean="0"/>
              <a:t>See competition over scarce resources as cause of social inequality </a:t>
            </a:r>
          </a:p>
          <a:p>
            <a:r>
              <a:rPr lang="en-US" dirty="0" smtClean="0"/>
              <a:t>Base work on Marxist theory </a:t>
            </a:r>
          </a:p>
          <a:p>
            <a:r>
              <a:rPr lang="en-US" dirty="0" smtClean="0"/>
              <a:t>Stratification comes from class exploitation (owners of means of production control working class in order to make a profit and keep power) </a:t>
            </a:r>
          </a:p>
          <a:p>
            <a:r>
              <a:rPr lang="en-US" dirty="0" smtClean="0"/>
              <a:t>Many theorists take a broader view</a:t>
            </a:r>
          </a:p>
          <a:p>
            <a:pPr lvl="1"/>
            <a:r>
              <a:rPr lang="en-US" dirty="0" smtClean="0"/>
              <a:t>Various groups within society compete with one another for scarce resources </a:t>
            </a:r>
          </a:p>
          <a:p>
            <a:r>
              <a:rPr lang="en-US" dirty="0" smtClean="0"/>
              <a:t>When a group gains power, it is able to shape public policy and public opinion to its own advantage (maintains position of power) </a:t>
            </a:r>
          </a:p>
          <a:p>
            <a:r>
              <a:rPr lang="en-US" dirty="0" smtClean="0"/>
              <a:t>Critiques: </a:t>
            </a:r>
          </a:p>
          <a:p>
            <a:pPr lvl="1"/>
            <a:r>
              <a:rPr lang="en-US" dirty="0" smtClean="0"/>
              <a:t>Fails to recognize that unequal rewards are based, in part, on differences in talent, skill, and desire </a:t>
            </a:r>
          </a:p>
          <a:p>
            <a:pPr lvl="1"/>
            <a:r>
              <a:rPr lang="en-US" dirty="0" smtClean="0"/>
              <a:t>Not everyone is suited for every position in the social structure </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020762"/>
          </a:xfrm>
        </p:spPr>
        <p:txBody>
          <a:bodyPr/>
          <a:lstStyle/>
          <a:p>
            <a:r>
              <a:rPr lang="en-US" dirty="0" smtClean="0"/>
              <a:t>Explaining Stratification: Both</a:t>
            </a:r>
            <a:endParaRPr lang="en-US" dirty="0"/>
          </a:p>
        </p:txBody>
      </p:sp>
      <p:sp>
        <p:nvSpPr>
          <p:cNvPr id="3" name="Content Placeholder 2"/>
          <p:cNvSpPr>
            <a:spLocks noGrp="1"/>
          </p:cNvSpPr>
          <p:nvPr>
            <p:ph sz="quarter" idx="1"/>
          </p:nvPr>
        </p:nvSpPr>
        <p:spPr>
          <a:xfrm>
            <a:off x="152400" y="1371600"/>
            <a:ext cx="8991600" cy="5486400"/>
          </a:xfrm>
        </p:spPr>
        <p:txBody>
          <a:bodyPr>
            <a:normAutofit fontScale="92500" lnSpcReduction="20000"/>
          </a:bodyPr>
          <a:lstStyle/>
          <a:p>
            <a:r>
              <a:rPr lang="en-US" dirty="0" smtClean="0"/>
              <a:t>Some sociologists try to blend functionalist and conflict theory </a:t>
            </a:r>
          </a:p>
          <a:p>
            <a:r>
              <a:rPr lang="en-US" dirty="0" smtClean="0"/>
              <a:t>Ralf </a:t>
            </a:r>
            <a:r>
              <a:rPr lang="en-US" dirty="0" err="1" smtClean="0"/>
              <a:t>Dahrendorf</a:t>
            </a:r>
            <a:endParaRPr lang="en-US" dirty="0" smtClean="0"/>
          </a:p>
          <a:p>
            <a:pPr lvl="1"/>
            <a:r>
              <a:rPr lang="en-US" dirty="0" smtClean="0"/>
              <a:t>Each approach may be used to explain specific aspects of stratification </a:t>
            </a:r>
          </a:p>
          <a:p>
            <a:pPr lvl="2"/>
            <a:r>
              <a:rPr lang="en-US" dirty="0" smtClean="0"/>
              <a:t>Functionalist: Helps explain why people are willing to spend years training to become doctors and lawyers </a:t>
            </a:r>
          </a:p>
          <a:p>
            <a:pPr lvl="2"/>
            <a:r>
              <a:rPr lang="en-US" dirty="0" smtClean="0"/>
              <a:t>Conflict: Helps explain why children of wealthy people tend to go to the best colleges </a:t>
            </a:r>
          </a:p>
          <a:p>
            <a:r>
              <a:rPr lang="en-US" dirty="0" smtClean="0"/>
              <a:t>Gerhard </a:t>
            </a:r>
            <a:r>
              <a:rPr lang="en-US" dirty="0" err="1" smtClean="0"/>
              <a:t>Lenski</a:t>
            </a:r>
            <a:endParaRPr lang="en-US" dirty="0" smtClean="0"/>
          </a:p>
          <a:p>
            <a:pPr lvl="1"/>
            <a:r>
              <a:rPr lang="en-US" dirty="0" smtClean="0"/>
              <a:t>Asserts that usefulness of theory depends on the society under study </a:t>
            </a:r>
          </a:p>
          <a:p>
            <a:pPr lvl="2"/>
            <a:r>
              <a:rPr lang="en-US" dirty="0" smtClean="0"/>
              <a:t>Functionalist: State that stratification system functions because members of society accept it (apply to simple societies where survival depends on cooperation)</a:t>
            </a:r>
          </a:p>
          <a:p>
            <a:pPr lvl="2"/>
            <a:r>
              <a:rPr lang="en-US" dirty="0" smtClean="0"/>
              <a:t>Conflict: Ruling group emerges from struggle and social inequality develops as this groups takes steps to maintain its position (apply to more complex societies where people struggle to control wealth and power)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smtClean="0"/>
              <a:t>Explaining Stratification: Symbolic Interaction</a:t>
            </a:r>
            <a:endParaRPr lang="en-US" dirty="0"/>
          </a:p>
        </p:txBody>
      </p:sp>
      <p:sp>
        <p:nvSpPr>
          <p:cNvPr id="3" name="Content Placeholder 2"/>
          <p:cNvSpPr>
            <a:spLocks noGrp="1"/>
          </p:cNvSpPr>
          <p:nvPr>
            <p:ph sz="quarter" idx="1"/>
          </p:nvPr>
        </p:nvSpPr>
        <p:spPr>
          <a:xfrm>
            <a:off x="304800" y="1447800"/>
            <a:ext cx="8534400" cy="4572000"/>
          </a:xfrm>
        </p:spPr>
        <p:txBody>
          <a:bodyPr/>
          <a:lstStyle/>
          <a:p>
            <a:r>
              <a:rPr lang="en-US" dirty="0" smtClean="0"/>
              <a:t>Social inequality determines how people interact with each other </a:t>
            </a:r>
          </a:p>
          <a:p>
            <a:r>
              <a:rPr lang="en-US" dirty="0" smtClean="0"/>
              <a:t>Higher status people tend to show off their power and show disrespect to the poor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en-US" dirty="0" smtClean="0"/>
              <a:t>Activity: Songs of Stratification</a:t>
            </a:r>
            <a:endParaRPr lang="en-US" dirty="0"/>
          </a:p>
        </p:txBody>
      </p:sp>
      <p:sp>
        <p:nvSpPr>
          <p:cNvPr id="3" name="Content Placeholder 2"/>
          <p:cNvSpPr>
            <a:spLocks noGrp="1"/>
          </p:cNvSpPr>
          <p:nvPr>
            <p:ph sz="quarter" idx="1"/>
          </p:nvPr>
        </p:nvSpPr>
        <p:spPr>
          <a:xfrm>
            <a:off x="228600" y="990600"/>
            <a:ext cx="8686800" cy="5638800"/>
          </a:xfrm>
        </p:spPr>
        <p:txBody>
          <a:bodyPr>
            <a:normAutofit fontScale="85000" lnSpcReduction="20000"/>
          </a:bodyPr>
          <a:lstStyle/>
          <a:p>
            <a:r>
              <a:rPr lang="en-US" dirty="0" smtClean="0"/>
              <a:t>Consider the following concepts and issues that relate to social stratification in America: wealth, poverty, welfare, slums, mansions, the work ethic, the American dream</a:t>
            </a:r>
          </a:p>
          <a:p>
            <a:r>
              <a:rPr lang="en-US" dirty="0" smtClean="0"/>
              <a:t>Many of these concepts may be found in your favorite songs</a:t>
            </a:r>
          </a:p>
          <a:p>
            <a:r>
              <a:rPr lang="en-US" dirty="0" smtClean="0"/>
              <a:t>For the assignment:</a:t>
            </a:r>
          </a:p>
          <a:p>
            <a:pPr lvl="1"/>
            <a:r>
              <a:rPr lang="en-US" dirty="0" smtClean="0"/>
              <a:t>Select a piece of music that expresses a concept of social stratification</a:t>
            </a:r>
          </a:p>
          <a:p>
            <a:pPr lvl="1"/>
            <a:r>
              <a:rPr lang="en-US" dirty="0" smtClean="0"/>
              <a:t>You will need to write on a sheet of paper the following: </a:t>
            </a:r>
          </a:p>
          <a:p>
            <a:pPr marL="1051560" lvl="2" indent="-457200">
              <a:buFont typeface="+mj-lt"/>
              <a:buAutoNum type="arabicPeriod"/>
            </a:pPr>
            <a:r>
              <a:rPr lang="en-US" dirty="0" smtClean="0"/>
              <a:t>Name of Song </a:t>
            </a:r>
          </a:p>
          <a:p>
            <a:pPr marL="1051560" lvl="2" indent="-457200">
              <a:buFont typeface="+mj-lt"/>
              <a:buAutoNum type="arabicPeriod"/>
            </a:pPr>
            <a:r>
              <a:rPr lang="en-US" dirty="0" smtClean="0"/>
              <a:t>Artist/Group</a:t>
            </a:r>
          </a:p>
          <a:p>
            <a:pPr marL="1051560" lvl="2" indent="-457200">
              <a:buFont typeface="+mj-lt"/>
              <a:buAutoNum type="arabicPeriod"/>
            </a:pPr>
            <a:r>
              <a:rPr lang="en-US" dirty="0" smtClean="0"/>
              <a:t>Type of Music (Genre) </a:t>
            </a:r>
          </a:p>
          <a:p>
            <a:pPr marL="1051560" lvl="2" indent="-457200">
              <a:buFont typeface="+mj-lt"/>
              <a:buAutoNum type="arabicPeriod"/>
            </a:pPr>
            <a:r>
              <a:rPr lang="en-US" dirty="0" smtClean="0"/>
              <a:t>Social Stratification Concept(s) Presented in Lyrics </a:t>
            </a:r>
          </a:p>
          <a:p>
            <a:pPr marL="1051560" lvl="2" indent="-457200">
              <a:buFont typeface="+mj-lt"/>
              <a:buAutoNum type="arabicPeriod"/>
            </a:pPr>
            <a:r>
              <a:rPr lang="en-US" dirty="0" smtClean="0"/>
              <a:t>Analyze How the Lyrics Express This Concept</a:t>
            </a:r>
          </a:p>
          <a:p>
            <a:pPr marL="1051560" lvl="2" indent="-457200">
              <a:buFont typeface="+mj-lt"/>
              <a:buAutoNum type="arabicPeriod"/>
            </a:pPr>
            <a:r>
              <a:rPr lang="en-US" dirty="0" smtClean="0"/>
              <a:t>Quote a Lyric or Phrase From the Song That Best Represents The Social Stratification Concept of Your Song </a:t>
            </a:r>
          </a:p>
          <a:p>
            <a:pPr lvl="2"/>
            <a:endParaRPr lang="en-US" dirty="0" smtClean="0"/>
          </a:p>
          <a:p>
            <a:pPr lvl="2"/>
            <a:endParaRPr lang="en-US" dirty="0" smtClean="0"/>
          </a:p>
          <a:p>
            <a:pPr algn="ctr">
              <a:buNone/>
            </a:pPr>
            <a:r>
              <a:rPr lang="en-US" b="1" i="1" dirty="0" smtClean="0"/>
              <a:t>We </a:t>
            </a:r>
            <a:r>
              <a:rPr lang="en-US" b="1" i="1" smtClean="0"/>
              <a:t>maylisten</a:t>
            </a:r>
            <a:r>
              <a:rPr lang="en-US" b="1" i="1" dirty="0" smtClean="0"/>
              <a:t> to some of the songs in class, so please pick </a:t>
            </a:r>
            <a:r>
              <a:rPr lang="en-US" b="1" i="1" u="sng" dirty="0" smtClean="0"/>
              <a:t>appropriate</a:t>
            </a:r>
            <a:r>
              <a:rPr lang="en-US" b="1" i="1" dirty="0" smtClean="0"/>
              <a:t> music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this…</a:t>
            </a:r>
            <a:endParaRPr lang="en-US" dirty="0"/>
          </a:p>
        </p:txBody>
      </p:sp>
      <p:sp>
        <p:nvSpPr>
          <p:cNvPr id="3" name="Content Placeholder 2"/>
          <p:cNvSpPr>
            <a:spLocks noGrp="1"/>
          </p:cNvSpPr>
          <p:nvPr>
            <p:ph sz="quarter" idx="1"/>
          </p:nvPr>
        </p:nvSpPr>
        <p:spPr>
          <a:xfrm>
            <a:off x="381000" y="1447800"/>
            <a:ext cx="8458200" cy="4876800"/>
          </a:xfrm>
        </p:spPr>
        <p:txBody>
          <a:bodyPr/>
          <a:lstStyle/>
          <a:p>
            <a:pPr lvl="0"/>
            <a:r>
              <a:rPr lang="en-US" sz="4000" dirty="0" smtClean="0"/>
              <a:t>Consider social stratification in the school. </a:t>
            </a:r>
          </a:p>
          <a:p>
            <a:pPr lvl="1"/>
            <a:r>
              <a:rPr lang="en-US" sz="3200" i="1" dirty="0" smtClean="0"/>
              <a:t>What social classes are found in the school?</a:t>
            </a:r>
          </a:p>
          <a:p>
            <a:pPr lvl="1"/>
            <a:r>
              <a:rPr lang="en-US" sz="3200" i="1" dirty="0" smtClean="0"/>
              <a:t>What are some of the characteristics used to distinguish those classes?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Stratification</a:t>
            </a:r>
            <a:endParaRPr lang="en-US" dirty="0"/>
          </a:p>
        </p:txBody>
      </p:sp>
      <p:sp>
        <p:nvSpPr>
          <p:cNvPr id="3" name="Content Placeholder 2"/>
          <p:cNvSpPr>
            <a:spLocks noGrp="1"/>
          </p:cNvSpPr>
          <p:nvPr>
            <p:ph sz="quarter" idx="1"/>
          </p:nvPr>
        </p:nvSpPr>
        <p:spPr/>
        <p:txBody>
          <a:bodyPr>
            <a:normAutofit/>
          </a:bodyPr>
          <a:lstStyle/>
          <a:p>
            <a:r>
              <a:rPr lang="en-US" b="1" u="sng" dirty="0" smtClean="0"/>
              <a:t>Social Stratification</a:t>
            </a:r>
            <a:r>
              <a:rPr lang="en-US" dirty="0" smtClean="0"/>
              <a:t>: Division of society into categories, ranks, or classes based on certain characteristics </a:t>
            </a:r>
          </a:p>
          <a:p>
            <a:pPr lvl="1"/>
            <a:r>
              <a:rPr lang="en-US" dirty="0" smtClean="0"/>
              <a:t>Levels and types of characteristics vary from society to society </a:t>
            </a:r>
          </a:p>
          <a:p>
            <a:pPr lvl="1"/>
            <a:r>
              <a:rPr lang="en-US" dirty="0" smtClean="0"/>
              <a:t>Statuses (achieved and ascribed) determine position as well as other thinks like talent and effort </a:t>
            </a:r>
          </a:p>
          <a:p>
            <a:r>
              <a:rPr lang="en-US" b="1" u="sng" dirty="0" smtClean="0"/>
              <a:t>Social Inequality</a:t>
            </a:r>
            <a:r>
              <a:rPr lang="en-US" dirty="0" smtClean="0"/>
              <a:t>: Unequal sharing of scarce resources and social rewards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The American Class System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Social Class </a:t>
            </a:r>
            <a:endParaRPr lang="en-US" dirty="0"/>
          </a:p>
        </p:txBody>
      </p:sp>
      <p:sp>
        <p:nvSpPr>
          <p:cNvPr id="3" name="Content Placeholder 2"/>
          <p:cNvSpPr>
            <a:spLocks noGrp="1"/>
          </p:cNvSpPr>
          <p:nvPr>
            <p:ph sz="quarter" idx="1"/>
          </p:nvPr>
        </p:nvSpPr>
        <p:spPr>
          <a:xfrm>
            <a:off x="304800" y="1447800"/>
            <a:ext cx="8534400" cy="5181600"/>
          </a:xfrm>
        </p:spPr>
        <p:txBody>
          <a:bodyPr>
            <a:normAutofit fontScale="92500" lnSpcReduction="20000"/>
          </a:bodyPr>
          <a:lstStyle/>
          <a:p>
            <a:r>
              <a:rPr lang="en-US" dirty="0" smtClean="0"/>
              <a:t>Sociologists on 3 basic techniques to rank individuals according to social class </a:t>
            </a:r>
          </a:p>
          <a:p>
            <a:pPr lvl="1"/>
            <a:r>
              <a:rPr lang="en-US" b="1" u="sng" dirty="0" smtClean="0"/>
              <a:t>Reputational Method</a:t>
            </a:r>
            <a:r>
              <a:rPr lang="en-US" dirty="0" smtClean="0"/>
              <a:t>: Individuals in community are asked to rank other community members based on what they know of their characters and lifestyles </a:t>
            </a:r>
          </a:p>
          <a:p>
            <a:pPr lvl="2"/>
            <a:r>
              <a:rPr lang="en-US" dirty="0" smtClean="0"/>
              <a:t>Suitable only when studying small communities </a:t>
            </a:r>
          </a:p>
          <a:p>
            <a:pPr lvl="1"/>
            <a:r>
              <a:rPr lang="en-US" b="1" u="sng" dirty="0" smtClean="0"/>
              <a:t>Subjective Method</a:t>
            </a:r>
            <a:r>
              <a:rPr lang="en-US" dirty="0" smtClean="0"/>
              <a:t>: Individuals asked to determine their own social rank </a:t>
            </a:r>
          </a:p>
          <a:p>
            <a:pPr lvl="1"/>
            <a:r>
              <a:rPr lang="en-US" b="1" u="sng" dirty="0" smtClean="0"/>
              <a:t>Objective Method</a:t>
            </a:r>
            <a:r>
              <a:rPr lang="en-US" dirty="0" smtClean="0"/>
              <a:t>: Sociologists define social class by income, occupation, and education </a:t>
            </a:r>
          </a:p>
          <a:p>
            <a:pPr lvl="2"/>
            <a:r>
              <a:rPr lang="en-US" dirty="0" smtClean="0"/>
              <a:t>Statistical bases of this method makes it the least biased </a:t>
            </a:r>
          </a:p>
          <a:p>
            <a:pPr lvl="2"/>
            <a:r>
              <a:rPr lang="en-US" dirty="0" smtClean="0"/>
              <a:t>Problem involves the selection and measurement of social factors </a:t>
            </a:r>
          </a:p>
          <a:p>
            <a:pPr lvl="2"/>
            <a:endParaRPr lang="en-US" dirty="0" smtClean="0"/>
          </a:p>
          <a:p>
            <a:r>
              <a:rPr lang="en-US" b="1" i="1" dirty="0" smtClean="0"/>
              <a:t>What are the strengths and weaknesses of each method?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Classes in US: Upper Class</a:t>
            </a:r>
            <a:endParaRPr lang="en-US" dirty="0"/>
          </a:p>
        </p:txBody>
      </p:sp>
      <p:sp>
        <p:nvSpPr>
          <p:cNvPr id="3" name="Content Placeholder 2"/>
          <p:cNvSpPr>
            <a:spLocks noGrp="1"/>
          </p:cNvSpPr>
          <p:nvPr>
            <p:ph sz="quarter" idx="1"/>
          </p:nvPr>
        </p:nvSpPr>
        <p:spPr>
          <a:xfrm>
            <a:off x="152400" y="1524000"/>
            <a:ext cx="8686800" cy="5105400"/>
          </a:xfrm>
        </p:spPr>
        <p:txBody>
          <a:bodyPr>
            <a:normAutofit fontScale="92500" lnSpcReduction="10000"/>
          </a:bodyPr>
          <a:lstStyle/>
          <a:p>
            <a:r>
              <a:rPr lang="en-US" dirty="0" smtClean="0"/>
              <a:t>Makes up 1% of the population and controls most of the country’s wealth </a:t>
            </a:r>
          </a:p>
          <a:p>
            <a:r>
              <a:rPr lang="en-US" dirty="0" smtClean="0"/>
              <a:t>Can be divided into 2 groups: </a:t>
            </a:r>
          </a:p>
          <a:p>
            <a:pPr lvl="1"/>
            <a:r>
              <a:rPr lang="en-US" dirty="0" smtClean="0"/>
              <a:t>Old Money</a:t>
            </a:r>
          </a:p>
          <a:p>
            <a:pPr lvl="2"/>
            <a:r>
              <a:rPr lang="en-US" dirty="0" smtClean="0"/>
              <a:t>Families who have been wealthy for generations and bulk of wealth comes from inheritance (Rockefellers, Kennedys, etc) </a:t>
            </a:r>
          </a:p>
          <a:p>
            <a:pPr lvl="2"/>
            <a:r>
              <a:rPr lang="en-US" dirty="0" smtClean="0"/>
              <a:t>Name, accomplishments, </a:t>
            </a:r>
            <a:r>
              <a:rPr lang="en-US" smtClean="0"/>
              <a:t>and fortune </a:t>
            </a:r>
            <a:r>
              <a:rPr lang="en-US" dirty="0" smtClean="0"/>
              <a:t>are important to social rank </a:t>
            </a:r>
          </a:p>
          <a:p>
            <a:pPr lvl="1"/>
            <a:r>
              <a:rPr lang="en-US" dirty="0" smtClean="0"/>
              <a:t>New Money </a:t>
            </a:r>
          </a:p>
          <a:p>
            <a:pPr lvl="2"/>
            <a:r>
              <a:rPr lang="en-US" dirty="0" smtClean="0"/>
              <a:t>Newly rich</a:t>
            </a:r>
          </a:p>
          <a:p>
            <a:pPr lvl="2"/>
            <a:r>
              <a:rPr lang="en-US" dirty="0" smtClean="0"/>
              <a:t>Acquired wealth through their own efforts</a:t>
            </a:r>
          </a:p>
          <a:p>
            <a:pPr lvl="2"/>
            <a:r>
              <a:rPr lang="en-US" dirty="0" smtClean="0"/>
              <a:t>Not as prestigious as old money because it is not backed by a long family heritage, but it does allow for most of the same privileges </a:t>
            </a:r>
          </a:p>
          <a:p>
            <a:r>
              <a:rPr lang="en-US" dirty="0" smtClean="0"/>
              <a:t>Membership sometimes carries great power and influence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 in the US: Upper Middle Class</a:t>
            </a:r>
            <a:endParaRPr lang="en-US" dirty="0"/>
          </a:p>
        </p:txBody>
      </p:sp>
      <p:sp>
        <p:nvSpPr>
          <p:cNvPr id="3" name="Content Placeholder 2"/>
          <p:cNvSpPr>
            <a:spLocks noGrp="1"/>
          </p:cNvSpPr>
          <p:nvPr>
            <p:ph sz="quarter" idx="1"/>
          </p:nvPr>
        </p:nvSpPr>
        <p:spPr>
          <a:xfrm>
            <a:off x="228600" y="1447800"/>
            <a:ext cx="8458200" cy="4572000"/>
          </a:xfrm>
        </p:spPr>
        <p:txBody>
          <a:bodyPr/>
          <a:lstStyle/>
          <a:p>
            <a:r>
              <a:rPr lang="en-US" dirty="0" smtClean="0"/>
              <a:t>Primarily high-income business people and professionals</a:t>
            </a:r>
          </a:p>
          <a:p>
            <a:r>
              <a:rPr lang="en-US" dirty="0" smtClean="0"/>
              <a:t>Most have college education </a:t>
            </a:r>
          </a:p>
          <a:p>
            <a:r>
              <a:rPr lang="en-US" dirty="0" smtClean="0"/>
              <a:t>Class membership generally based on income rather than assets </a:t>
            </a:r>
          </a:p>
          <a:p>
            <a:r>
              <a:rPr lang="en-US" dirty="0" smtClean="0"/>
              <a:t>Many are career oriented</a:t>
            </a:r>
          </a:p>
          <a:p>
            <a:r>
              <a:rPr lang="en-US" dirty="0" smtClean="0"/>
              <a:t>Politically and socially active </a:t>
            </a:r>
          </a:p>
          <a:p>
            <a:r>
              <a:rPr lang="en-US" dirty="0" smtClean="0"/>
              <a:t>Power and influence are limited to the community level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 in the US: Lower Middle Class </a:t>
            </a:r>
            <a:endParaRPr lang="en-US" dirty="0"/>
          </a:p>
        </p:txBody>
      </p:sp>
      <p:sp>
        <p:nvSpPr>
          <p:cNvPr id="3" name="Content Placeholder 2"/>
          <p:cNvSpPr>
            <a:spLocks noGrp="1"/>
          </p:cNvSpPr>
          <p:nvPr>
            <p:ph sz="quarter" idx="1"/>
          </p:nvPr>
        </p:nvSpPr>
        <p:spPr>
          <a:xfrm>
            <a:off x="228600" y="1447800"/>
            <a:ext cx="8458200" cy="4572000"/>
          </a:xfrm>
        </p:spPr>
        <p:txBody>
          <a:bodyPr/>
          <a:lstStyle/>
          <a:p>
            <a:r>
              <a:rPr lang="en-US" dirty="0" smtClean="0"/>
              <a:t>Hold </a:t>
            </a:r>
            <a:r>
              <a:rPr lang="en-US" b="1" u="sng" dirty="0" smtClean="0"/>
              <a:t>white-collar jobs</a:t>
            </a:r>
            <a:r>
              <a:rPr lang="en-US" b="1" dirty="0" smtClean="0"/>
              <a:t> </a:t>
            </a:r>
            <a:r>
              <a:rPr lang="en-US" dirty="0" smtClean="0"/>
              <a:t>(work that doesn’t involve manual labor)</a:t>
            </a:r>
          </a:p>
          <a:p>
            <a:r>
              <a:rPr lang="en-US" dirty="0" smtClean="0"/>
              <a:t>Jobs require less education and provide lower income than jobs of upper middle class </a:t>
            </a:r>
          </a:p>
          <a:p>
            <a:r>
              <a:rPr lang="en-US" dirty="0" smtClean="0"/>
              <a:t>Include owners of small businesses, nurses, middle management, and sales professionals</a:t>
            </a:r>
          </a:p>
          <a:p>
            <a:r>
              <a:rPr lang="en-US" dirty="0" smtClean="0"/>
              <a:t>Live comfortable life, but most work hard to keep what they have and many hold traditional values and are conservatives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 in the US: Working Class </a:t>
            </a:r>
            <a:endParaRPr lang="en-US" dirty="0"/>
          </a:p>
        </p:txBody>
      </p:sp>
      <p:sp>
        <p:nvSpPr>
          <p:cNvPr id="3" name="Content Placeholder 2"/>
          <p:cNvSpPr>
            <a:spLocks noGrp="1"/>
          </p:cNvSpPr>
          <p:nvPr>
            <p:ph sz="quarter" idx="1"/>
          </p:nvPr>
        </p:nvSpPr>
        <p:spPr>
          <a:xfrm>
            <a:off x="304800" y="1447800"/>
            <a:ext cx="8382000" cy="4572000"/>
          </a:xfrm>
        </p:spPr>
        <p:txBody>
          <a:bodyPr>
            <a:normAutofit lnSpcReduction="10000"/>
          </a:bodyPr>
          <a:lstStyle/>
          <a:p>
            <a:r>
              <a:rPr lang="en-US" dirty="0" smtClean="0"/>
              <a:t>Many hold jobs that require manual labor </a:t>
            </a:r>
          </a:p>
          <a:p>
            <a:pPr lvl="1"/>
            <a:r>
              <a:rPr lang="en-US" dirty="0" smtClean="0"/>
              <a:t>Factory workers, </a:t>
            </a:r>
            <a:r>
              <a:rPr lang="en-US" dirty="0" err="1" smtClean="0"/>
              <a:t>tradespeople</a:t>
            </a:r>
            <a:r>
              <a:rPr lang="en-US" dirty="0" smtClean="0"/>
              <a:t>, less skilled workers, some service workers (</a:t>
            </a:r>
            <a:r>
              <a:rPr lang="en-US" b="1" u="sng" dirty="0" smtClean="0"/>
              <a:t>blue-collar jobs</a:t>
            </a:r>
            <a:r>
              <a:rPr lang="en-US" dirty="0" smtClean="0"/>
              <a:t>) </a:t>
            </a:r>
          </a:p>
          <a:p>
            <a:r>
              <a:rPr lang="en-US" dirty="0" smtClean="0"/>
              <a:t>Jobs pay well, but do not hold much prestige </a:t>
            </a:r>
          </a:p>
          <a:p>
            <a:r>
              <a:rPr lang="en-US" dirty="0" smtClean="0"/>
              <a:t>Others hold jobs that do not require manual labor </a:t>
            </a:r>
          </a:p>
          <a:p>
            <a:pPr lvl="1"/>
            <a:r>
              <a:rPr lang="en-US" dirty="0" smtClean="0"/>
              <a:t>Clerical , lower-level sales, service jobs (</a:t>
            </a:r>
            <a:r>
              <a:rPr lang="en-US" b="1" u="sng" dirty="0" smtClean="0"/>
              <a:t>pink-collar jobs</a:t>
            </a:r>
            <a:r>
              <a:rPr lang="en-US" dirty="0" smtClean="0"/>
              <a:t> – b/c traditionally held by women) </a:t>
            </a:r>
          </a:p>
          <a:p>
            <a:r>
              <a:rPr lang="en-US" dirty="0" smtClean="0"/>
              <a:t>Many have few financial reserves and unexpected crises can push working-class individuals into lower class levels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 in the US: Working Poor </a:t>
            </a:r>
            <a:endParaRPr lang="en-US" dirty="0"/>
          </a:p>
        </p:txBody>
      </p:sp>
      <p:sp>
        <p:nvSpPr>
          <p:cNvPr id="3" name="Content Placeholder 2"/>
          <p:cNvSpPr>
            <a:spLocks noGrp="1"/>
          </p:cNvSpPr>
          <p:nvPr>
            <p:ph sz="quarter" idx="1"/>
          </p:nvPr>
        </p:nvSpPr>
        <p:spPr>
          <a:xfrm>
            <a:off x="304800" y="1447800"/>
            <a:ext cx="8382000" cy="4572000"/>
          </a:xfrm>
        </p:spPr>
        <p:txBody>
          <a:bodyPr>
            <a:normAutofit lnSpcReduction="10000"/>
          </a:bodyPr>
          <a:lstStyle/>
          <a:p>
            <a:r>
              <a:rPr lang="en-US" dirty="0" smtClean="0"/>
              <a:t>Work at lowest-paying jobs </a:t>
            </a:r>
          </a:p>
          <a:p>
            <a:pPr lvl="1"/>
            <a:r>
              <a:rPr lang="en-US" dirty="0" smtClean="0"/>
              <a:t>Often seasonal or temporary</a:t>
            </a:r>
          </a:p>
          <a:p>
            <a:pPr lvl="2"/>
            <a:r>
              <a:rPr lang="en-US" dirty="0" smtClean="0"/>
              <a:t>Housecleaning, migrant </a:t>
            </a:r>
            <a:r>
              <a:rPr lang="en-US" dirty="0" err="1" smtClean="0"/>
              <a:t>farmwork</a:t>
            </a:r>
            <a:r>
              <a:rPr lang="en-US" dirty="0" smtClean="0"/>
              <a:t>, and day laboring </a:t>
            </a:r>
          </a:p>
          <a:p>
            <a:r>
              <a:rPr lang="en-US" dirty="0" smtClean="0"/>
              <a:t>Work very hard, yet hardly make a living wage </a:t>
            </a:r>
          </a:p>
          <a:p>
            <a:r>
              <a:rPr lang="en-US" dirty="0" smtClean="0"/>
              <a:t>Many depend on government support programs to make ends meet </a:t>
            </a:r>
          </a:p>
          <a:p>
            <a:r>
              <a:rPr lang="en-US" dirty="0" smtClean="0"/>
              <a:t>Most are high school dropouts and future prospects are bleak </a:t>
            </a:r>
          </a:p>
          <a:p>
            <a:r>
              <a:rPr lang="en-US" dirty="0" smtClean="0"/>
              <a:t>Most no politically involved because they believe situation will stay the same regardless of which party is in power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Social Class in the US: Underclass </a:t>
            </a:r>
            <a:endParaRPr lang="en-US" dirty="0"/>
          </a:p>
        </p:txBody>
      </p:sp>
      <p:sp>
        <p:nvSpPr>
          <p:cNvPr id="3" name="Content Placeholder 2"/>
          <p:cNvSpPr>
            <a:spLocks noGrp="1"/>
          </p:cNvSpPr>
          <p:nvPr>
            <p:ph sz="quarter" idx="1"/>
          </p:nvPr>
        </p:nvSpPr>
        <p:spPr>
          <a:xfrm>
            <a:off x="228600" y="1447800"/>
            <a:ext cx="8458200" cy="4572000"/>
          </a:xfrm>
        </p:spPr>
        <p:txBody>
          <a:bodyPr/>
          <a:lstStyle/>
          <a:p>
            <a:r>
              <a:rPr lang="en-US" dirty="0" smtClean="0"/>
              <a:t>Families that have experienced unemployment and poverty over several generations </a:t>
            </a:r>
          </a:p>
          <a:p>
            <a:r>
              <a:rPr lang="en-US" dirty="0" smtClean="0"/>
              <a:t>Some do work, but usually only at undesirable, low-paying jobs </a:t>
            </a:r>
          </a:p>
          <a:p>
            <a:r>
              <a:rPr lang="en-US" dirty="0" smtClean="0"/>
              <a:t>Chief source of income is often public assistance </a:t>
            </a:r>
          </a:p>
          <a:p>
            <a:r>
              <a:rPr lang="en-US" dirty="0" smtClean="0"/>
              <a:t>Day-to-day struggle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1143000"/>
          </a:xfrm>
        </p:spPr>
        <p:txBody>
          <a:bodyPr>
            <a:normAutofit fontScale="90000"/>
          </a:bodyPr>
          <a:lstStyle/>
          <a:p>
            <a:r>
              <a:rPr lang="en-US" dirty="0" smtClean="0"/>
              <a:t>American Class System Graphic Organizer</a:t>
            </a:r>
            <a:endParaRPr lang="en-US" dirty="0"/>
          </a:p>
        </p:txBody>
      </p:sp>
      <p:sp>
        <p:nvSpPr>
          <p:cNvPr id="3" name="Content Placeholder 2"/>
          <p:cNvSpPr>
            <a:spLocks noGrp="1"/>
          </p:cNvSpPr>
          <p:nvPr>
            <p:ph sz="quarter" idx="1"/>
          </p:nvPr>
        </p:nvSpPr>
        <p:spPr>
          <a:xfrm>
            <a:off x="304800" y="1447800"/>
            <a:ext cx="8382000" cy="5105400"/>
          </a:xfrm>
        </p:spPr>
        <p:txBody>
          <a:bodyPr>
            <a:normAutofit fontScale="92500" lnSpcReduction="10000"/>
          </a:bodyPr>
          <a:lstStyle/>
          <a:p>
            <a:r>
              <a:rPr lang="en-US" dirty="0" smtClean="0"/>
              <a:t>Complete the following table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Be prepared to explain why you put those occupations in those categories </a:t>
            </a:r>
          </a:p>
          <a:p>
            <a:r>
              <a:rPr lang="en-US" dirty="0" smtClean="0"/>
              <a:t>Each group will be assigned a class, and you will create a collage representing that social class </a:t>
            </a:r>
          </a:p>
          <a:p>
            <a:pPr>
              <a:buNone/>
            </a:pPr>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457200" y="2057400"/>
          <a:ext cx="8153400" cy="259588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en-US" dirty="0" smtClean="0"/>
                        <a:t>Class</a:t>
                      </a:r>
                      <a:endParaRPr lang="en-US" dirty="0"/>
                    </a:p>
                  </a:txBody>
                  <a:tcPr/>
                </a:tc>
                <a:tc>
                  <a:txBody>
                    <a:bodyPr/>
                    <a:lstStyle/>
                    <a:p>
                      <a:r>
                        <a:rPr lang="en-US" dirty="0" smtClean="0"/>
                        <a:t>Description</a:t>
                      </a:r>
                      <a:r>
                        <a:rPr lang="en-US" baseline="0" dirty="0" smtClean="0"/>
                        <a:t> </a:t>
                      </a:r>
                      <a:endParaRPr lang="en-US" dirty="0"/>
                    </a:p>
                  </a:txBody>
                  <a:tcPr/>
                </a:tc>
                <a:tc>
                  <a:txBody>
                    <a:bodyPr/>
                    <a:lstStyle/>
                    <a:p>
                      <a:r>
                        <a:rPr lang="en-US" dirty="0" smtClean="0"/>
                        <a:t>Occupations (2-3) </a:t>
                      </a:r>
                      <a:endParaRPr lang="en-US" dirty="0"/>
                    </a:p>
                  </a:txBody>
                  <a:tcPr/>
                </a:tc>
              </a:tr>
              <a:tr h="370840">
                <a:tc>
                  <a:txBody>
                    <a:bodyPr/>
                    <a:lstStyle/>
                    <a:p>
                      <a:r>
                        <a:rPr lang="en-US" dirty="0" smtClean="0"/>
                        <a:t>Upper Class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Upper Middle Class </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Lower Middle Class </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Working</a:t>
                      </a:r>
                      <a:r>
                        <a:rPr lang="en-US" baseline="0" dirty="0" smtClean="0"/>
                        <a:t> Class </a:t>
                      </a:r>
                      <a:endParaRPr lang="en-US" dirty="0" smtClean="0"/>
                    </a:p>
                  </a:txBody>
                  <a:tcPr/>
                </a:tc>
                <a:tc>
                  <a:txBody>
                    <a:bodyPr/>
                    <a:lstStyle/>
                    <a:p>
                      <a:endParaRPr lang="en-US"/>
                    </a:p>
                  </a:txBody>
                  <a:tcPr/>
                </a:tc>
                <a:tc>
                  <a:txBody>
                    <a:bodyPr/>
                    <a:lstStyle/>
                    <a:p>
                      <a:endParaRPr lang="en-US"/>
                    </a:p>
                  </a:txBody>
                  <a:tcPr/>
                </a:tc>
              </a:tr>
              <a:tr h="370840">
                <a:tc>
                  <a:txBody>
                    <a:bodyPr/>
                    <a:lstStyle/>
                    <a:p>
                      <a:r>
                        <a:rPr lang="en-US" dirty="0" smtClean="0"/>
                        <a:t>Working Poor</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Underclass </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9762"/>
          </a:xfrm>
        </p:spPr>
        <p:txBody>
          <a:bodyPr>
            <a:normAutofit fontScale="90000"/>
          </a:bodyPr>
          <a:lstStyle/>
          <a:p>
            <a:r>
              <a:rPr lang="en-US" dirty="0" smtClean="0"/>
              <a:t>Social Mobility</a:t>
            </a:r>
            <a:endParaRPr lang="en-US" dirty="0"/>
          </a:p>
        </p:txBody>
      </p:sp>
      <p:sp>
        <p:nvSpPr>
          <p:cNvPr id="3" name="Content Placeholder 2"/>
          <p:cNvSpPr>
            <a:spLocks noGrp="1"/>
          </p:cNvSpPr>
          <p:nvPr>
            <p:ph sz="quarter" idx="1"/>
          </p:nvPr>
        </p:nvSpPr>
        <p:spPr>
          <a:xfrm>
            <a:off x="228600" y="1066800"/>
            <a:ext cx="8686800" cy="5562600"/>
          </a:xfrm>
        </p:spPr>
        <p:txBody>
          <a:bodyPr>
            <a:normAutofit fontScale="77500" lnSpcReduction="20000"/>
          </a:bodyPr>
          <a:lstStyle/>
          <a:p>
            <a:r>
              <a:rPr lang="en-US" b="1" u="sng" dirty="0" smtClean="0"/>
              <a:t>Social Mobility</a:t>
            </a:r>
            <a:r>
              <a:rPr lang="en-US" dirty="0" smtClean="0"/>
              <a:t>: Movement between or within social classes or strata</a:t>
            </a:r>
          </a:p>
          <a:p>
            <a:r>
              <a:rPr lang="en-US" dirty="0" smtClean="0"/>
              <a:t>Important feature of open class system</a:t>
            </a:r>
          </a:p>
          <a:p>
            <a:r>
              <a:rPr lang="en-US" dirty="0" smtClean="0"/>
              <a:t>There are 3 types </a:t>
            </a:r>
          </a:p>
          <a:p>
            <a:pPr marL="777240" lvl="1" indent="-457200">
              <a:buFont typeface="+mj-lt"/>
              <a:buAutoNum type="arabicPeriod"/>
            </a:pPr>
            <a:r>
              <a:rPr lang="en-US" b="1" u="sng" dirty="0" smtClean="0"/>
              <a:t>Horizontal Mobility</a:t>
            </a:r>
            <a:r>
              <a:rPr lang="en-US" dirty="0" smtClean="0"/>
              <a:t>: Movement within a social class or stratum </a:t>
            </a:r>
          </a:p>
          <a:p>
            <a:pPr marL="1051560" lvl="2" indent="-457200"/>
            <a:r>
              <a:rPr lang="en-US" dirty="0" smtClean="0"/>
              <a:t>Move does not involve major change to wealth, power, or prestige </a:t>
            </a:r>
          </a:p>
          <a:p>
            <a:pPr marL="1051560" lvl="2" indent="-457200"/>
            <a:r>
              <a:rPr lang="en-US" dirty="0" smtClean="0"/>
              <a:t>Ex: Moves from 1 job to another </a:t>
            </a:r>
          </a:p>
          <a:p>
            <a:pPr marL="777240" lvl="1" indent="-457200">
              <a:buFont typeface="+mj-lt"/>
              <a:buAutoNum type="arabicPeriod"/>
            </a:pPr>
            <a:r>
              <a:rPr lang="en-US" b="1" u="sng" dirty="0" smtClean="0"/>
              <a:t>Vertical Mobility</a:t>
            </a:r>
            <a:r>
              <a:rPr lang="en-US" dirty="0" smtClean="0"/>
              <a:t>: Movement between social classes or strata</a:t>
            </a:r>
          </a:p>
          <a:p>
            <a:pPr marL="1051560" lvl="2" indent="-457200"/>
            <a:r>
              <a:rPr lang="en-US" dirty="0" smtClean="0"/>
              <a:t>Either upward or downward </a:t>
            </a:r>
          </a:p>
          <a:p>
            <a:pPr marL="1051560" lvl="2" indent="-457200"/>
            <a:r>
              <a:rPr lang="en-US" dirty="0" smtClean="0"/>
              <a:t>Ex: Monetary and social rewards of promotion from a secretarial to management position which moves person from working class to lower middle </a:t>
            </a:r>
          </a:p>
          <a:p>
            <a:pPr marL="777240" lvl="1" indent="-457200">
              <a:buFont typeface="+mj-lt"/>
              <a:buAutoNum type="arabicPeriod"/>
            </a:pPr>
            <a:r>
              <a:rPr lang="en-US" b="1" u="sng" dirty="0" smtClean="0"/>
              <a:t>Intergenerational Mobility</a:t>
            </a:r>
            <a:r>
              <a:rPr lang="en-US" dirty="0" smtClean="0"/>
              <a:t>: Status differences between generations of the same family </a:t>
            </a:r>
          </a:p>
          <a:p>
            <a:pPr marL="1051560" lvl="2" indent="-457200"/>
            <a:r>
              <a:rPr lang="en-US" dirty="0" smtClean="0"/>
              <a:t>Special form of vertical mobility </a:t>
            </a:r>
          </a:p>
          <a:p>
            <a:pPr marL="1051560" lvl="2" indent="-457200"/>
            <a:r>
              <a:rPr lang="en-US" dirty="0" smtClean="0"/>
              <a:t>Focus on differences between people’s class origin (parent’s social class) and their current social position</a:t>
            </a:r>
          </a:p>
          <a:p>
            <a:pPr marL="1051560" lvl="2" indent="-457200"/>
            <a:r>
              <a:rPr lang="en-US" dirty="0" smtClean="0"/>
              <a:t>Ex: Son/daughter of a mechanic becomes a doctor or lawyer </a:t>
            </a:r>
          </a:p>
          <a:p>
            <a:pPr marL="502920" indent="-457200"/>
            <a:r>
              <a:rPr lang="en-US" dirty="0" smtClean="0"/>
              <a:t>Although most people achieve a higher occupational status than their parents, most remain within the same social class </a:t>
            </a:r>
          </a:p>
          <a:p>
            <a:pPr marL="777240" lvl="1" indent="-45720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this….</a:t>
            </a:r>
            <a:endParaRPr lang="en-US" dirty="0"/>
          </a:p>
        </p:txBody>
      </p:sp>
      <p:sp>
        <p:nvSpPr>
          <p:cNvPr id="4" name="TextBox 3"/>
          <p:cNvSpPr txBox="1"/>
          <p:nvPr/>
        </p:nvSpPr>
        <p:spPr>
          <a:xfrm>
            <a:off x="609600" y="2438400"/>
            <a:ext cx="8229600" cy="2554545"/>
          </a:xfrm>
          <a:prstGeom prst="rect">
            <a:avLst/>
          </a:prstGeom>
          <a:noFill/>
        </p:spPr>
        <p:txBody>
          <a:bodyPr wrap="square" rtlCol="0">
            <a:spAutoFit/>
          </a:bodyPr>
          <a:lstStyle/>
          <a:p>
            <a:pPr algn="ctr"/>
            <a:r>
              <a:rPr lang="en-US" sz="4000" b="1" i="1" dirty="0" smtClean="0"/>
              <a:t>What criteria would you use to stratify a society if it were up to you to decide how best to distribute scarce resources and social rewards?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dirty="0" smtClean="0"/>
              <a:t>Structural Causes of Upward Mobility</a:t>
            </a:r>
            <a:endParaRPr lang="en-US" dirty="0"/>
          </a:p>
        </p:txBody>
      </p:sp>
      <p:sp>
        <p:nvSpPr>
          <p:cNvPr id="3" name="Content Placeholder 2"/>
          <p:cNvSpPr>
            <a:spLocks noGrp="1"/>
          </p:cNvSpPr>
          <p:nvPr>
            <p:ph sz="quarter" idx="1"/>
          </p:nvPr>
        </p:nvSpPr>
        <p:spPr>
          <a:xfrm>
            <a:off x="152400" y="1447800"/>
            <a:ext cx="8763000" cy="5257800"/>
          </a:xfrm>
        </p:spPr>
        <p:txBody>
          <a:bodyPr>
            <a:normAutofit fontScale="92500" lnSpcReduction="10000"/>
          </a:bodyPr>
          <a:lstStyle/>
          <a:p>
            <a:r>
              <a:rPr lang="en-US" dirty="0" smtClean="0"/>
              <a:t>Structural factors that affect upward mobility include: </a:t>
            </a:r>
          </a:p>
          <a:p>
            <a:pPr lvl="1"/>
            <a:r>
              <a:rPr lang="en-US" dirty="0" smtClean="0"/>
              <a:t>Advances in technology </a:t>
            </a:r>
          </a:p>
          <a:p>
            <a:pPr lvl="2"/>
            <a:r>
              <a:rPr lang="en-US" dirty="0" smtClean="0"/>
              <a:t>When technologies change, jobs available to workers also change which can result in downward mobility for individuals caught in the shift, but means upward mobility for the next generation workers </a:t>
            </a:r>
          </a:p>
          <a:p>
            <a:pPr lvl="1"/>
            <a:r>
              <a:rPr lang="en-US" dirty="0" smtClean="0"/>
              <a:t>Changes in merchandising patterns</a:t>
            </a:r>
          </a:p>
          <a:p>
            <a:pPr lvl="2"/>
            <a:r>
              <a:rPr lang="en-US" dirty="0" smtClean="0"/>
              <a:t>Changes include: </a:t>
            </a:r>
          </a:p>
          <a:p>
            <a:pPr lvl="3"/>
            <a:r>
              <a:rPr lang="en-US" dirty="0" smtClean="0"/>
              <a:t>explosion in credit industry</a:t>
            </a:r>
          </a:p>
          <a:p>
            <a:pPr lvl="3"/>
            <a:r>
              <a:rPr lang="en-US" dirty="0" smtClean="0"/>
              <a:t>greater emphasis on insurance</a:t>
            </a:r>
          </a:p>
          <a:p>
            <a:pPr lvl="3"/>
            <a:r>
              <a:rPr lang="en-US" dirty="0" smtClean="0"/>
              <a:t>rise in real-estate transactions</a:t>
            </a:r>
          </a:p>
          <a:p>
            <a:pPr lvl="3"/>
            <a:r>
              <a:rPr lang="en-US" dirty="0" smtClean="0"/>
              <a:t>extraordinary growth in personal services </a:t>
            </a:r>
          </a:p>
          <a:p>
            <a:pPr lvl="2"/>
            <a:r>
              <a:rPr lang="en-US" dirty="0" smtClean="0"/>
              <a:t>This created a larger white-collar workforce </a:t>
            </a:r>
          </a:p>
          <a:p>
            <a:pPr lvl="1"/>
            <a:r>
              <a:rPr lang="en-US" dirty="0" smtClean="0"/>
              <a:t>Rise in population’s general level of education </a:t>
            </a:r>
          </a:p>
          <a:p>
            <a:pPr lvl="2"/>
            <a:r>
              <a:rPr lang="en-US" dirty="0" smtClean="0"/>
              <a:t>Mobility increases with education </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Structural Causes of Downward Mobility</a:t>
            </a:r>
            <a:endParaRPr lang="en-US" dirty="0"/>
          </a:p>
        </p:txBody>
      </p:sp>
      <p:sp>
        <p:nvSpPr>
          <p:cNvPr id="3" name="Content Placeholder 2"/>
          <p:cNvSpPr>
            <a:spLocks noGrp="1"/>
          </p:cNvSpPr>
          <p:nvPr>
            <p:ph sz="quarter" idx="1"/>
          </p:nvPr>
        </p:nvSpPr>
        <p:spPr>
          <a:xfrm>
            <a:off x="228600" y="1447800"/>
            <a:ext cx="8458200" cy="4572000"/>
          </a:xfrm>
        </p:spPr>
        <p:txBody>
          <a:bodyPr>
            <a:normAutofit fontScale="92500" lnSpcReduction="10000"/>
          </a:bodyPr>
          <a:lstStyle/>
          <a:p>
            <a:r>
              <a:rPr lang="en-US" dirty="0" smtClean="0"/>
              <a:t>Downward mobility can result from:</a:t>
            </a:r>
          </a:p>
          <a:p>
            <a:pPr lvl="1"/>
            <a:r>
              <a:rPr lang="en-US" dirty="0" smtClean="0"/>
              <a:t>Personal factors: </a:t>
            </a:r>
          </a:p>
          <a:p>
            <a:pPr lvl="2"/>
            <a:r>
              <a:rPr lang="en-US" dirty="0" smtClean="0"/>
              <a:t>Illness</a:t>
            </a:r>
          </a:p>
          <a:p>
            <a:pPr lvl="2"/>
            <a:r>
              <a:rPr lang="en-US" dirty="0" smtClean="0"/>
              <a:t>Divorce</a:t>
            </a:r>
          </a:p>
          <a:p>
            <a:pPr lvl="2"/>
            <a:r>
              <a:rPr lang="en-US" dirty="0" smtClean="0"/>
              <a:t>Widowhood </a:t>
            </a:r>
          </a:p>
          <a:p>
            <a:pPr lvl="2"/>
            <a:r>
              <a:rPr lang="en-US" dirty="0" smtClean="0"/>
              <a:t>Retirement </a:t>
            </a:r>
          </a:p>
          <a:p>
            <a:pPr lvl="1"/>
            <a:r>
              <a:rPr lang="en-US" dirty="0" smtClean="0"/>
              <a:t>Changes in economy (primary cause)</a:t>
            </a:r>
          </a:p>
          <a:p>
            <a:pPr lvl="2"/>
            <a:r>
              <a:rPr lang="en-US" dirty="0" smtClean="0"/>
              <a:t>Ex: Technological advances have put many people out of work</a:t>
            </a:r>
          </a:p>
          <a:p>
            <a:r>
              <a:rPr lang="en-US" dirty="0" smtClean="0"/>
              <a:t>Economic changes can affect intergenerational mobility </a:t>
            </a:r>
          </a:p>
          <a:p>
            <a:pPr lvl="1"/>
            <a:r>
              <a:rPr lang="en-US" dirty="0" smtClean="0"/>
              <a:t>Ex: In hard economic times, even highly qualified recent college graduates have difficulty finding a job in their chosen jobs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sz="quarter" idx="1"/>
          </p:nvPr>
        </p:nvSpPr>
        <p:spPr/>
        <p:txBody>
          <a:bodyPr/>
          <a:lstStyle/>
          <a:p>
            <a:r>
              <a:rPr lang="en-US" dirty="0" smtClean="0">
                <a:hlinkClick r:id="rId2"/>
              </a:rPr>
              <a:t>Raleigh’s Invisible Homeless</a:t>
            </a:r>
            <a:endParaRPr lang="en-US" dirty="0" smtClean="0"/>
          </a:p>
          <a:p>
            <a:r>
              <a:rPr lang="en-US" dirty="0" smtClean="0">
                <a:hlinkClick r:id="rId3"/>
              </a:rPr>
              <a:t>The New Poor of Fresno</a:t>
            </a:r>
            <a:endParaRPr lang="en-US" dirty="0" smtClean="0"/>
          </a:p>
          <a:p>
            <a:r>
              <a:rPr lang="en-US" dirty="0" smtClean="0">
                <a:hlinkClick r:id="rId4"/>
              </a:rPr>
              <a:t>In New Orleans Blighted Houses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020762"/>
          </a:xfrm>
        </p:spPr>
        <p:txBody>
          <a:bodyPr/>
          <a:lstStyle/>
          <a:p>
            <a:r>
              <a:rPr lang="en-US" dirty="0" smtClean="0"/>
              <a:t>Journal Activity: </a:t>
            </a:r>
            <a:endParaRPr lang="en-US" dirty="0"/>
          </a:p>
        </p:txBody>
      </p:sp>
      <p:sp>
        <p:nvSpPr>
          <p:cNvPr id="3" name="Content Placeholder 2"/>
          <p:cNvSpPr>
            <a:spLocks noGrp="1"/>
          </p:cNvSpPr>
          <p:nvPr>
            <p:ph sz="quarter" idx="1"/>
          </p:nvPr>
        </p:nvSpPr>
        <p:spPr>
          <a:xfrm>
            <a:off x="228600" y="1219200"/>
            <a:ext cx="8686800" cy="5410200"/>
          </a:xfrm>
        </p:spPr>
        <p:txBody>
          <a:bodyPr>
            <a:normAutofit fontScale="92500" lnSpcReduction="20000"/>
          </a:bodyPr>
          <a:lstStyle/>
          <a:p>
            <a:pPr lvl="0"/>
            <a:r>
              <a:rPr lang="en-US" sz="2800" dirty="0" smtClean="0"/>
              <a:t>Analyze the patterns of stratification in your own family</a:t>
            </a:r>
          </a:p>
          <a:p>
            <a:pPr lvl="1"/>
            <a:r>
              <a:rPr lang="en-US" dirty="0" smtClean="0"/>
              <a:t>Develop a chart that compares aspects of social stratification mobility between:</a:t>
            </a:r>
          </a:p>
          <a:p>
            <a:pPr lvl="2"/>
            <a:r>
              <a:rPr lang="en-US" dirty="0" smtClean="0"/>
              <a:t>You grandparents</a:t>
            </a:r>
          </a:p>
          <a:p>
            <a:pPr lvl="2"/>
            <a:r>
              <a:rPr lang="en-US" dirty="0" smtClean="0"/>
              <a:t>Your parents</a:t>
            </a:r>
          </a:p>
          <a:p>
            <a:pPr lvl="2"/>
            <a:r>
              <a:rPr lang="en-US" dirty="0" smtClean="0"/>
              <a:t>Yourself today</a:t>
            </a:r>
          </a:p>
          <a:p>
            <a:pPr lvl="2"/>
            <a:r>
              <a:rPr lang="en-US" dirty="0" smtClean="0"/>
              <a:t>Yourself in 2023</a:t>
            </a:r>
          </a:p>
          <a:p>
            <a:pPr lvl="1"/>
            <a:r>
              <a:rPr lang="en-US" dirty="0" smtClean="0"/>
              <a:t>For each generation write down: </a:t>
            </a:r>
          </a:p>
          <a:p>
            <a:pPr lvl="2"/>
            <a:r>
              <a:rPr lang="en-US" dirty="0" smtClean="0"/>
              <a:t>Education level </a:t>
            </a:r>
          </a:p>
          <a:p>
            <a:pPr lvl="2"/>
            <a:r>
              <a:rPr lang="en-US" dirty="0" smtClean="0"/>
              <a:t>Economic level</a:t>
            </a:r>
          </a:p>
          <a:p>
            <a:pPr lvl="2"/>
            <a:r>
              <a:rPr lang="en-US" dirty="0" smtClean="0"/>
              <a:t>Occupation</a:t>
            </a:r>
          </a:p>
          <a:p>
            <a:pPr lvl="2"/>
            <a:r>
              <a:rPr lang="en-US" dirty="0" smtClean="0"/>
              <a:t>Life-style</a:t>
            </a:r>
          </a:p>
          <a:p>
            <a:pPr lvl="2"/>
            <a:r>
              <a:rPr lang="en-US" dirty="0" smtClean="0"/>
              <a:t>Important ascribed statuses</a:t>
            </a:r>
          </a:p>
          <a:p>
            <a:pPr lvl="2"/>
            <a:r>
              <a:rPr lang="en-US" dirty="0" smtClean="0"/>
              <a:t>Important achieved statuses </a:t>
            </a:r>
          </a:p>
          <a:p>
            <a:pPr lvl="2"/>
            <a:r>
              <a:rPr lang="en-US" dirty="0" smtClean="0"/>
              <a:t>Amount of mobility taking place (for the </a:t>
            </a:r>
            <a:r>
              <a:rPr lang="en-US" smtClean="0"/>
              <a:t>year 2023 </a:t>
            </a:r>
            <a:r>
              <a:rPr lang="en-US" dirty="0" smtClean="0"/>
              <a:t>write down what you feel you will have at that time)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dirty="0" smtClean="0"/>
              <a:t>Journal Activity </a:t>
            </a:r>
            <a:endParaRPr lang="en-US" dirty="0"/>
          </a:p>
        </p:txBody>
      </p:sp>
      <p:sp>
        <p:nvSpPr>
          <p:cNvPr id="3" name="Content Placeholder 2"/>
          <p:cNvSpPr>
            <a:spLocks noGrp="1"/>
          </p:cNvSpPr>
          <p:nvPr>
            <p:ph sz="quarter" idx="1"/>
          </p:nvPr>
        </p:nvSpPr>
        <p:spPr>
          <a:xfrm>
            <a:off x="0" y="1447800"/>
            <a:ext cx="8839200" cy="4572000"/>
          </a:xfrm>
        </p:spPr>
        <p:txBody>
          <a:bodyPr/>
          <a:lstStyle/>
          <a:p>
            <a:pPr lvl="1"/>
            <a:r>
              <a:rPr lang="en-US" dirty="0" smtClean="0"/>
              <a:t>Compare the patterns of stratification and mobility between generations and analyze why any changes between generations have occurred. See if levels of mobility, occupation, stratification, and education have changed </a:t>
            </a:r>
          </a:p>
          <a:p>
            <a:pPr lvl="1"/>
            <a:r>
              <a:rPr lang="en-US" dirty="0" smtClean="0"/>
              <a:t>Analyze the reasons why changes have occurred.</a:t>
            </a:r>
          </a:p>
          <a:p>
            <a:pPr lvl="2"/>
            <a:r>
              <a:rPr lang="en-US" dirty="0" smtClean="0"/>
              <a:t>What factors seem to promote or discourage mobility and the change in stratification patterns? </a:t>
            </a:r>
          </a:p>
          <a:p>
            <a:pPr lvl="2"/>
            <a:r>
              <a:rPr lang="en-US" dirty="0" smtClean="0"/>
              <a:t>What theory of stratification seems best to explain these changes?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smtClean="0"/>
              <a:t>Poverty</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dirty="0" smtClean="0"/>
              <a:t>Poverty</a:t>
            </a:r>
            <a:endParaRPr lang="en-US" dirty="0"/>
          </a:p>
        </p:txBody>
      </p:sp>
      <p:sp>
        <p:nvSpPr>
          <p:cNvPr id="3" name="Content Placeholder 2"/>
          <p:cNvSpPr>
            <a:spLocks noGrp="1"/>
          </p:cNvSpPr>
          <p:nvPr>
            <p:ph sz="quarter" idx="1"/>
          </p:nvPr>
        </p:nvSpPr>
        <p:spPr>
          <a:xfrm>
            <a:off x="304800" y="1447800"/>
            <a:ext cx="8382000" cy="4572000"/>
          </a:xfrm>
        </p:spPr>
        <p:txBody>
          <a:bodyPr>
            <a:normAutofit/>
          </a:bodyPr>
          <a:lstStyle/>
          <a:p>
            <a:pPr algn="ctr">
              <a:buNone/>
            </a:pPr>
            <a:r>
              <a:rPr lang="en-US" sz="3200" dirty="0" smtClean="0"/>
              <a:t>What are some words that come to mind when you think of “</a:t>
            </a:r>
            <a:r>
              <a:rPr lang="en-US" sz="3200" b="1" u="sng" dirty="0" smtClean="0"/>
              <a:t>poverty</a:t>
            </a:r>
            <a:r>
              <a:rPr lang="en-US" sz="3200" dirty="0" smtClean="0"/>
              <a:t>”? </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t>Poverty	</a:t>
            </a:r>
            <a:endParaRPr lang="en-US" dirty="0"/>
          </a:p>
        </p:txBody>
      </p:sp>
      <p:sp>
        <p:nvSpPr>
          <p:cNvPr id="3" name="Content Placeholder 2"/>
          <p:cNvSpPr>
            <a:spLocks noGrp="1"/>
          </p:cNvSpPr>
          <p:nvPr>
            <p:ph sz="quarter" idx="1"/>
          </p:nvPr>
        </p:nvSpPr>
        <p:spPr>
          <a:xfrm>
            <a:off x="304800" y="1447800"/>
            <a:ext cx="8382000" cy="4572000"/>
          </a:xfrm>
        </p:spPr>
        <p:txBody>
          <a:bodyPr/>
          <a:lstStyle/>
          <a:p>
            <a:r>
              <a:rPr lang="en-US" b="1" u="sng" dirty="0" smtClean="0"/>
              <a:t>Poverty</a:t>
            </a:r>
            <a:r>
              <a:rPr lang="en-US" dirty="0" smtClean="0"/>
              <a:t>: Standard of living that is below the minimum level considered adequate by society </a:t>
            </a:r>
          </a:p>
          <a:p>
            <a:r>
              <a:rPr lang="en-US" dirty="0" smtClean="0"/>
              <a:t>Changes from society to society </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dirty="0" smtClean="0"/>
              <a:t>Defining Poverty in the US </a:t>
            </a:r>
            <a:endParaRPr lang="en-US" dirty="0"/>
          </a:p>
        </p:txBody>
      </p:sp>
      <p:sp>
        <p:nvSpPr>
          <p:cNvPr id="3" name="Content Placeholder 2"/>
          <p:cNvSpPr>
            <a:spLocks noGrp="1"/>
          </p:cNvSpPr>
          <p:nvPr>
            <p:ph sz="quarter" idx="1"/>
          </p:nvPr>
        </p:nvSpPr>
        <p:spPr>
          <a:xfrm>
            <a:off x="228600" y="1447800"/>
            <a:ext cx="8458200" cy="4572000"/>
          </a:xfrm>
        </p:spPr>
        <p:txBody>
          <a:bodyPr/>
          <a:lstStyle/>
          <a:p>
            <a:r>
              <a:rPr lang="en-US" dirty="0" smtClean="0"/>
              <a:t>US Bureau of the Census defines poverty in terms of the poverty line (minimum annual income needed by a family to survive) </a:t>
            </a:r>
          </a:p>
          <a:p>
            <a:r>
              <a:rPr lang="en-US" dirty="0" smtClean="0"/>
              <a:t>Poverty level is determined by calculating cost of providing an adequate diet then multiplying by 3 because research says poor spend 1/3 of income on food </a:t>
            </a:r>
          </a:p>
          <a:p>
            <a:r>
              <a:rPr lang="en-US" dirty="0" smtClean="0"/>
              <a:t>Poverty line changes from year to year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839200" cy="1477962"/>
          </a:xfrm>
        </p:spPr>
        <p:txBody>
          <a:bodyPr>
            <a:normAutofit fontScale="90000"/>
          </a:bodyPr>
          <a:lstStyle/>
          <a:p>
            <a:r>
              <a:rPr lang="en-US" dirty="0" smtClean="0"/>
              <a:t>2013 Poverty Guidelines for 48 Contiguous States and the District of Columbia </a:t>
            </a:r>
            <a:endParaRPr lang="en-US" dirty="0"/>
          </a:p>
        </p:txBody>
      </p:sp>
      <p:graphicFrame>
        <p:nvGraphicFramePr>
          <p:cNvPr id="4" name="Content Placeholder 3"/>
          <p:cNvGraphicFramePr>
            <a:graphicFrameLocks noGrp="1"/>
          </p:cNvGraphicFramePr>
          <p:nvPr>
            <p:ph sz="quarter" idx="1"/>
          </p:nvPr>
        </p:nvGraphicFramePr>
        <p:xfrm>
          <a:off x="304800" y="1828799"/>
          <a:ext cx="8382000" cy="4343393"/>
        </p:xfrm>
        <a:graphic>
          <a:graphicData uri="http://schemas.openxmlformats.org/drawingml/2006/table">
            <a:tbl>
              <a:tblPr firstRow="1" bandRow="1">
                <a:tableStyleId>{5C22544A-7EE6-4342-B048-85BDC9FD1C3A}</a:tableStyleId>
              </a:tblPr>
              <a:tblGrid>
                <a:gridCol w="4343400"/>
                <a:gridCol w="4038600"/>
              </a:tblGrid>
              <a:tr h="432508">
                <a:tc>
                  <a:txBody>
                    <a:bodyPr/>
                    <a:lstStyle/>
                    <a:p>
                      <a:pPr algn="ctr"/>
                      <a:r>
                        <a:rPr lang="en-US" dirty="0" smtClean="0"/>
                        <a:t>Family Size</a:t>
                      </a:r>
                      <a:endParaRPr lang="en-US" dirty="0"/>
                    </a:p>
                  </a:txBody>
                  <a:tcPr/>
                </a:tc>
                <a:tc>
                  <a:txBody>
                    <a:bodyPr/>
                    <a:lstStyle/>
                    <a:p>
                      <a:pPr algn="ctr"/>
                      <a:r>
                        <a:rPr lang="en-US" i="0" dirty="0" smtClean="0"/>
                        <a:t>Poverty</a:t>
                      </a:r>
                      <a:r>
                        <a:rPr lang="en-US" i="0" baseline="0" dirty="0" smtClean="0"/>
                        <a:t> Level ($) </a:t>
                      </a:r>
                      <a:endParaRPr lang="en-US" i="0" dirty="0"/>
                    </a:p>
                  </a:txBody>
                  <a:tcPr/>
                </a:tc>
              </a:tr>
              <a:tr h="427571">
                <a:tc>
                  <a:txBody>
                    <a:bodyPr/>
                    <a:lstStyle/>
                    <a:p>
                      <a:r>
                        <a:rPr lang="en-US" dirty="0" smtClean="0"/>
                        <a:t>1 person </a:t>
                      </a:r>
                    </a:p>
                  </a:txBody>
                  <a:tcPr/>
                </a:tc>
                <a:tc>
                  <a:txBody>
                    <a:bodyPr/>
                    <a:lstStyle/>
                    <a:p>
                      <a:r>
                        <a:rPr lang="en-US" dirty="0" smtClean="0"/>
                        <a:t>11,490</a:t>
                      </a:r>
                    </a:p>
                  </a:txBody>
                  <a:tcPr/>
                </a:tc>
              </a:tr>
              <a:tr h="455758">
                <a:tc>
                  <a:txBody>
                    <a:bodyPr/>
                    <a:lstStyle/>
                    <a:p>
                      <a:r>
                        <a:rPr lang="en-US" dirty="0" smtClean="0"/>
                        <a:t>2 persons</a:t>
                      </a:r>
                    </a:p>
                  </a:txBody>
                  <a:tcPr/>
                </a:tc>
                <a:tc>
                  <a:txBody>
                    <a:bodyPr/>
                    <a:lstStyle/>
                    <a:p>
                      <a:r>
                        <a:rPr lang="en-US" dirty="0" smtClean="0"/>
                        <a:t>15,510</a:t>
                      </a:r>
                    </a:p>
                  </a:txBody>
                  <a:tcPr/>
                </a:tc>
              </a:tr>
              <a:tr h="432508">
                <a:tc>
                  <a:txBody>
                    <a:bodyPr/>
                    <a:lstStyle/>
                    <a:p>
                      <a:r>
                        <a:rPr lang="en-US" dirty="0" smtClean="0"/>
                        <a:t>3 persons</a:t>
                      </a:r>
                      <a:endParaRPr lang="en-US" dirty="0"/>
                    </a:p>
                  </a:txBody>
                  <a:tcPr/>
                </a:tc>
                <a:tc>
                  <a:txBody>
                    <a:bodyPr/>
                    <a:lstStyle/>
                    <a:p>
                      <a:r>
                        <a:rPr lang="en-US" dirty="0" smtClean="0"/>
                        <a:t>19,530</a:t>
                      </a:r>
                      <a:endParaRPr lang="en-US" dirty="0"/>
                    </a:p>
                  </a:txBody>
                  <a:tcPr/>
                </a:tc>
              </a:tr>
              <a:tr h="432508">
                <a:tc>
                  <a:txBody>
                    <a:bodyPr/>
                    <a:lstStyle/>
                    <a:p>
                      <a:r>
                        <a:rPr lang="en-US" dirty="0" smtClean="0"/>
                        <a:t>4 persons</a:t>
                      </a:r>
                      <a:endParaRPr lang="en-US" dirty="0"/>
                    </a:p>
                  </a:txBody>
                  <a:tcPr/>
                </a:tc>
                <a:tc>
                  <a:txBody>
                    <a:bodyPr/>
                    <a:lstStyle/>
                    <a:p>
                      <a:r>
                        <a:rPr lang="en-US" dirty="0" smtClean="0"/>
                        <a:t>23,550</a:t>
                      </a:r>
                      <a:endParaRPr lang="en-US" dirty="0"/>
                    </a:p>
                  </a:txBody>
                  <a:tcPr/>
                </a:tc>
              </a:tr>
              <a:tr h="432508">
                <a:tc>
                  <a:txBody>
                    <a:bodyPr/>
                    <a:lstStyle/>
                    <a:p>
                      <a:r>
                        <a:rPr lang="en-US" dirty="0" smtClean="0"/>
                        <a:t>5 persons</a:t>
                      </a:r>
                      <a:endParaRPr lang="en-US" dirty="0"/>
                    </a:p>
                  </a:txBody>
                  <a:tcPr/>
                </a:tc>
                <a:tc>
                  <a:txBody>
                    <a:bodyPr/>
                    <a:lstStyle/>
                    <a:p>
                      <a:r>
                        <a:rPr lang="en-US" dirty="0" smtClean="0"/>
                        <a:t>27,570</a:t>
                      </a:r>
                      <a:endParaRPr lang="en-US" dirty="0"/>
                    </a:p>
                  </a:txBody>
                  <a:tcPr/>
                </a:tc>
              </a:tr>
              <a:tr h="432508">
                <a:tc>
                  <a:txBody>
                    <a:bodyPr/>
                    <a:lstStyle/>
                    <a:p>
                      <a:r>
                        <a:rPr lang="en-US" dirty="0" smtClean="0"/>
                        <a:t>6 persons</a:t>
                      </a:r>
                      <a:endParaRPr lang="en-US" dirty="0"/>
                    </a:p>
                  </a:txBody>
                  <a:tcPr/>
                </a:tc>
                <a:tc>
                  <a:txBody>
                    <a:bodyPr/>
                    <a:lstStyle/>
                    <a:p>
                      <a:r>
                        <a:rPr lang="en-US" dirty="0" smtClean="0"/>
                        <a:t>31,590</a:t>
                      </a:r>
                      <a:endParaRPr lang="en-US" dirty="0"/>
                    </a:p>
                  </a:txBody>
                  <a:tcPr/>
                </a:tc>
              </a:tr>
              <a:tr h="432508">
                <a:tc>
                  <a:txBody>
                    <a:bodyPr/>
                    <a:lstStyle/>
                    <a:p>
                      <a:r>
                        <a:rPr lang="en-US" dirty="0" smtClean="0"/>
                        <a:t>7 persons</a:t>
                      </a:r>
                      <a:endParaRPr lang="en-US" dirty="0"/>
                    </a:p>
                  </a:txBody>
                  <a:tcPr/>
                </a:tc>
                <a:tc>
                  <a:txBody>
                    <a:bodyPr/>
                    <a:lstStyle/>
                    <a:p>
                      <a:r>
                        <a:rPr lang="en-US" dirty="0" smtClean="0"/>
                        <a:t>35,610</a:t>
                      </a:r>
                      <a:endParaRPr lang="en-US" dirty="0"/>
                    </a:p>
                  </a:txBody>
                  <a:tcPr/>
                </a:tc>
              </a:tr>
              <a:tr h="432508">
                <a:tc>
                  <a:txBody>
                    <a:bodyPr/>
                    <a:lstStyle/>
                    <a:p>
                      <a:r>
                        <a:rPr lang="en-US" dirty="0" smtClean="0"/>
                        <a:t>8 persons</a:t>
                      </a:r>
                      <a:endParaRPr lang="en-US" dirty="0"/>
                    </a:p>
                  </a:txBody>
                  <a:tcPr/>
                </a:tc>
                <a:tc>
                  <a:txBody>
                    <a:bodyPr/>
                    <a:lstStyle/>
                    <a:p>
                      <a:r>
                        <a:rPr lang="en-US" dirty="0" smtClean="0"/>
                        <a:t>39,630</a:t>
                      </a:r>
                      <a:endParaRPr lang="en-US" dirty="0"/>
                    </a:p>
                  </a:txBody>
                  <a:tcPr/>
                </a:tc>
              </a:tr>
              <a:tr h="432508">
                <a:tc>
                  <a:txBody>
                    <a:bodyPr/>
                    <a:lstStyle/>
                    <a:p>
                      <a:r>
                        <a:rPr lang="en-US" dirty="0" smtClean="0"/>
                        <a:t>&gt;8 persons</a:t>
                      </a:r>
                      <a:endParaRPr lang="en-US" dirty="0"/>
                    </a:p>
                  </a:txBody>
                  <a:tcPr/>
                </a:tc>
                <a:tc>
                  <a:txBody>
                    <a:bodyPr/>
                    <a:lstStyle/>
                    <a:p>
                      <a:r>
                        <a:rPr lang="en-US" dirty="0" smtClean="0"/>
                        <a:t>add</a:t>
                      </a:r>
                      <a:r>
                        <a:rPr lang="en-US" baseline="0" dirty="0" smtClean="0"/>
                        <a:t> 4,020 person </a:t>
                      </a:r>
                      <a:r>
                        <a:rPr lang="en-US" baseline="0" dirty="0" err="1" smtClean="0"/>
                        <a:t>person</a:t>
                      </a:r>
                      <a:endParaRPr lang="en-US" dirty="0"/>
                    </a:p>
                  </a:txBody>
                  <a:tcPr/>
                </a:tc>
              </a:tr>
            </a:tbl>
          </a:graphicData>
        </a:graphic>
      </p:graphicFrame>
      <p:sp>
        <p:nvSpPr>
          <p:cNvPr id="5" name="TextBox 4"/>
          <p:cNvSpPr txBox="1"/>
          <p:nvPr/>
        </p:nvSpPr>
        <p:spPr>
          <a:xfrm>
            <a:off x="609600" y="6324600"/>
            <a:ext cx="7848600" cy="369332"/>
          </a:xfrm>
          <a:prstGeom prst="rect">
            <a:avLst/>
          </a:prstGeom>
          <a:noFill/>
        </p:spPr>
        <p:txBody>
          <a:bodyPr wrap="square" rtlCol="0">
            <a:spAutoFit/>
          </a:bodyPr>
          <a:lstStyle/>
          <a:p>
            <a:r>
              <a:rPr lang="en-US" dirty="0" smtClean="0"/>
              <a:t>http://aspe.hhs.gov/poverty/13poverty.cfm#guidelines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Stratification Systems</a:t>
            </a:r>
            <a:endParaRPr lang="en-US" dirty="0"/>
          </a:p>
        </p:txBody>
      </p:sp>
      <p:sp>
        <p:nvSpPr>
          <p:cNvPr id="3" name="Content Placeholder 2"/>
          <p:cNvSpPr>
            <a:spLocks noGrp="1"/>
          </p:cNvSpPr>
          <p:nvPr>
            <p:ph sz="quarter" idx="1"/>
          </p:nvPr>
        </p:nvSpPr>
        <p:spPr/>
        <p:txBody>
          <a:bodyPr/>
          <a:lstStyle/>
          <a:p>
            <a:r>
              <a:rPr lang="en-US" b="1" u="sng" dirty="0" smtClean="0"/>
              <a:t>Closed System</a:t>
            </a:r>
            <a:r>
              <a:rPr lang="en-US" dirty="0" smtClean="0"/>
              <a:t>: Movement between the </a:t>
            </a:r>
            <a:r>
              <a:rPr lang="en-US" b="1" u="sng" dirty="0" smtClean="0"/>
              <a:t>strata</a:t>
            </a:r>
            <a:r>
              <a:rPr lang="en-US" dirty="0" smtClean="0"/>
              <a:t> (status levels) is impossible</a:t>
            </a:r>
          </a:p>
          <a:p>
            <a:r>
              <a:rPr lang="en-US" b="1" u="sng" dirty="0" smtClean="0"/>
              <a:t>Open System</a:t>
            </a:r>
            <a:r>
              <a:rPr lang="en-US" dirty="0" smtClean="0"/>
              <a:t>: Movement between strata is possible </a:t>
            </a:r>
          </a:p>
          <a:p>
            <a:r>
              <a:rPr lang="en-US" dirty="0" smtClean="0"/>
              <a:t>Ease of movement between strata depends on openness in the system </a:t>
            </a:r>
          </a:p>
          <a:p>
            <a:r>
              <a:rPr lang="en-US" dirty="0" smtClean="0"/>
              <a:t>There are 2 basic types of systems: </a:t>
            </a:r>
            <a:r>
              <a:rPr lang="en-US" b="1" dirty="0" smtClean="0"/>
              <a:t>Caste and Class </a:t>
            </a: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dirty="0" smtClean="0"/>
              <a:t>American Poverty</a:t>
            </a:r>
            <a:endParaRPr lang="en-US" dirty="0"/>
          </a:p>
        </p:txBody>
      </p:sp>
      <p:sp>
        <p:nvSpPr>
          <p:cNvPr id="3" name="Content Placeholder 2"/>
          <p:cNvSpPr>
            <a:spLocks noGrp="1"/>
          </p:cNvSpPr>
          <p:nvPr>
            <p:ph sz="quarter" idx="1"/>
          </p:nvPr>
        </p:nvSpPr>
        <p:spPr>
          <a:xfrm>
            <a:off x="228600" y="1447800"/>
            <a:ext cx="8458200" cy="4572000"/>
          </a:xfrm>
        </p:spPr>
        <p:txBody>
          <a:bodyPr/>
          <a:lstStyle/>
          <a:p>
            <a:r>
              <a:rPr lang="en-US" dirty="0" smtClean="0"/>
              <a:t>Characteristics that affect poverty </a:t>
            </a:r>
          </a:p>
          <a:p>
            <a:pPr lvl="1"/>
            <a:r>
              <a:rPr lang="en-US" dirty="0" smtClean="0"/>
              <a:t>Age </a:t>
            </a:r>
          </a:p>
          <a:p>
            <a:pPr lvl="2"/>
            <a:r>
              <a:rPr lang="en-US" dirty="0" smtClean="0"/>
              <a:t>Children have largest % of poverty</a:t>
            </a:r>
          </a:p>
          <a:p>
            <a:pPr lvl="1"/>
            <a:r>
              <a:rPr lang="en-US" dirty="0" smtClean="0"/>
              <a:t>Sex </a:t>
            </a:r>
          </a:p>
          <a:p>
            <a:pPr lvl="2"/>
            <a:r>
              <a:rPr lang="en-US" dirty="0" smtClean="0"/>
              <a:t>Women make up larger segments </a:t>
            </a:r>
          </a:p>
          <a:p>
            <a:pPr lvl="2"/>
            <a:r>
              <a:rPr lang="en-US" dirty="0" smtClean="0"/>
              <a:t>Women head about ½ of all poor families </a:t>
            </a:r>
          </a:p>
          <a:p>
            <a:pPr lvl="1"/>
            <a:r>
              <a:rPr lang="en-US" dirty="0" smtClean="0"/>
              <a:t>Race and Ethnicity </a:t>
            </a:r>
          </a:p>
          <a:p>
            <a:pPr lvl="2"/>
            <a:r>
              <a:rPr lang="en-US" dirty="0" smtClean="0"/>
              <a:t>Blacks and Hispanics are more likely than whites to live in poverty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t>The Effects of Poverty </a:t>
            </a:r>
            <a:endParaRPr lang="en-US" dirty="0"/>
          </a:p>
        </p:txBody>
      </p:sp>
      <p:sp>
        <p:nvSpPr>
          <p:cNvPr id="3" name="Content Placeholder 2"/>
          <p:cNvSpPr>
            <a:spLocks noGrp="1"/>
          </p:cNvSpPr>
          <p:nvPr>
            <p:ph sz="quarter" idx="1"/>
          </p:nvPr>
        </p:nvSpPr>
        <p:spPr>
          <a:xfrm>
            <a:off x="304800" y="1447800"/>
            <a:ext cx="8382000" cy="5105400"/>
          </a:xfrm>
        </p:spPr>
        <p:txBody>
          <a:bodyPr>
            <a:normAutofit/>
          </a:bodyPr>
          <a:lstStyle/>
          <a:p>
            <a:r>
              <a:rPr lang="en-US" b="1" u="sng" dirty="0" smtClean="0"/>
              <a:t>Life Chances </a:t>
            </a:r>
            <a:r>
              <a:rPr lang="en-US" dirty="0" smtClean="0"/>
              <a:t>= Likelihood that individuals have of sharing in opportunities and benefits of society </a:t>
            </a:r>
          </a:p>
          <a:p>
            <a:pPr lvl="1"/>
            <a:r>
              <a:rPr lang="en-US" dirty="0" smtClean="0"/>
              <a:t>Include: health, length of life, housing, education </a:t>
            </a:r>
          </a:p>
          <a:p>
            <a:pPr lvl="1"/>
            <a:r>
              <a:rPr lang="en-US" dirty="0" smtClean="0"/>
              <a:t>The lower the social class, the lower the life chances </a:t>
            </a:r>
          </a:p>
          <a:p>
            <a:pPr lvl="1"/>
            <a:r>
              <a:rPr lang="en-US" dirty="0" smtClean="0"/>
              <a:t>Poor are at a disadvantage of health and length of life </a:t>
            </a:r>
          </a:p>
          <a:p>
            <a:pPr lvl="1"/>
            <a:r>
              <a:rPr lang="en-US" b="1" u="sng" dirty="0" smtClean="0"/>
              <a:t>Life Expectancy</a:t>
            </a:r>
            <a:r>
              <a:rPr lang="en-US" dirty="0" smtClean="0"/>
              <a:t> = Average number of years a person born in a particular year can expect to live </a:t>
            </a:r>
          </a:p>
          <a:p>
            <a:pPr lvl="1"/>
            <a:r>
              <a:rPr lang="en-US" dirty="0" smtClean="0"/>
              <a:t>Differences in life expectancy are dramatic in the case of infants </a:t>
            </a:r>
          </a:p>
          <a:p>
            <a:pPr lvl="1"/>
            <a:r>
              <a:rPr lang="en-US" dirty="0" smtClean="0"/>
              <a:t>Reasons for ill health and a shorter life expectancy among poor </a:t>
            </a:r>
          </a:p>
          <a:p>
            <a:pPr lvl="2"/>
            <a:r>
              <a:rPr lang="en-US" dirty="0" smtClean="0"/>
              <a:t>Inadequate nutrition </a:t>
            </a:r>
          </a:p>
          <a:p>
            <a:pPr lvl="2"/>
            <a:r>
              <a:rPr lang="en-US" dirty="0" smtClean="0"/>
              <a:t>Less access to medical care </a:t>
            </a:r>
          </a:p>
          <a:p>
            <a:pPr lvl="1"/>
            <a:r>
              <a:rPr lang="en-US" dirty="0" smtClean="0"/>
              <a:t>Educational life chances are also limited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t>The Effects of Poverty</a:t>
            </a:r>
            <a:endParaRPr lang="en-US" dirty="0"/>
          </a:p>
        </p:txBody>
      </p:sp>
      <p:sp>
        <p:nvSpPr>
          <p:cNvPr id="3" name="Content Placeholder 2"/>
          <p:cNvSpPr>
            <a:spLocks noGrp="1"/>
          </p:cNvSpPr>
          <p:nvPr>
            <p:ph sz="quarter" idx="1"/>
          </p:nvPr>
        </p:nvSpPr>
        <p:spPr>
          <a:xfrm>
            <a:off x="381000" y="1447800"/>
            <a:ext cx="8305800" cy="4572000"/>
          </a:xfrm>
        </p:spPr>
        <p:txBody>
          <a:bodyPr/>
          <a:lstStyle/>
          <a:p>
            <a:r>
              <a:rPr lang="en-US" dirty="0" smtClean="0"/>
              <a:t>Patterns of behavior </a:t>
            </a:r>
          </a:p>
          <a:p>
            <a:pPr lvl="1"/>
            <a:r>
              <a:rPr lang="en-US" dirty="0" smtClean="0"/>
              <a:t>Certain factors vary depending on social class </a:t>
            </a:r>
          </a:p>
          <a:p>
            <a:pPr lvl="2"/>
            <a:r>
              <a:rPr lang="en-US" dirty="0" smtClean="0"/>
              <a:t>Divorce rates are higher </a:t>
            </a:r>
          </a:p>
          <a:p>
            <a:pPr lvl="2"/>
            <a:r>
              <a:rPr lang="en-US" dirty="0" smtClean="0"/>
              <a:t>More likely to be arrested, convicted, and sent to prison </a:t>
            </a:r>
          </a:p>
          <a:p>
            <a:pPr lvl="2"/>
            <a:r>
              <a:rPr lang="en-US" dirty="0" smtClean="0"/>
              <a:t>Police pursue them more aggressively because they are more likely to commit crimes </a:t>
            </a:r>
          </a:p>
          <a:p>
            <a:pPr lvl="2"/>
            <a:r>
              <a:rPr lang="en-US" dirty="0" smtClean="0"/>
              <a:t>More likely to be victims because crimes usually happen in those areas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t>Government Response to Poverty</a:t>
            </a:r>
            <a:endParaRPr lang="en-US" dirty="0"/>
          </a:p>
        </p:txBody>
      </p:sp>
      <p:sp>
        <p:nvSpPr>
          <p:cNvPr id="3" name="Content Placeholder 2"/>
          <p:cNvSpPr>
            <a:spLocks noGrp="1"/>
          </p:cNvSpPr>
          <p:nvPr>
            <p:ph sz="quarter" idx="1"/>
          </p:nvPr>
        </p:nvSpPr>
        <p:spPr>
          <a:xfrm>
            <a:off x="304800" y="1447800"/>
            <a:ext cx="8534400" cy="5181600"/>
          </a:xfrm>
        </p:spPr>
        <p:txBody>
          <a:bodyPr>
            <a:normAutofit fontScale="92500" lnSpcReduction="10000"/>
          </a:bodyPr>
          <a:lstStyle/>
          <a:p>
            <a:r>
              <a:rPr lang="en-US" dirty="0" smtClean="0"/>
              <a:t>In 1964, President LBJ declared a “war on poverty” to improve the lives of the poor, since then the government has taken an active role in attempting to decrease inequality </a:t>
            </a:r>
          </a:p>
          <a:p>
            <a:pPr lvl="1"/>
            <a:r>
              <a:rPr lang="en-US" dirty="0" smtClean="0"/>
              <a:t>Poverty rate for 65 and older is lower due to an increase in Social Security and Medicare </a:t>
            </a:r>
          </a:p>
          <a:p>
            <a:pPr lvl="1"/>
            <a:r>
              <a:rPr lang="en-US" dirty="0" smtClean="0"/>
              <a:t>Government attempts to decrease inequality through social welfare programs </a:t>
            </a:r>
          </a:p>
          <a:p>
            <a:pPr lvl="1"/>
            <a:r>
              <a:rPr lang="en-US" dirty="0" smtClean="0"/>
              <a:t>Government programs use 2 approaches </a:t>
            </a:r>
          </a:p>
          <a:p>
            <a:pPr lvl="2"/>
            <a:r>
              <a:rPr lang="en-US" dirty="0" smtClean="0"/>
              <a:t>Transfer payments = Redistribute $ among various segments of society </a:t>
            </a:r>
          </a:p>
          <a:p>
            <a:pPr lvl="3"/>
            <a:r>
              <a:rPr lang="en-US" dirty="0" smtClean="0"/>
              <a:t>Involves taking % of $ collected through taxes and funneling it to groups that need public assistance </a:t>
            </a:r>
          </a:p>
          <a:p>
            <a:pPr lvl="2"/>
            <a:r>
              <a:rPr lang="en-US" dirty="0" smtClean="0"/>
              <a:t>Subsidies = Transfer goods and services rather than $ </a:t>
            </a:r>
          </a:p>
          <a:p>
            <a:pPr lvl="3"/>
            <a:r>
              <a:rPr lang="en-US" dirty="0" smtClean="0"/>
              <a:t>Ex: Food Stamps, School lunch programs, Medicaid </a:t>
            </a:r>
          </a:p>
          <a:p>
            <a:r>
              <a:rPr lang="en-US" dirty="0" smtClean="0"/>
              <a:t>From 1980s to now people have wanted reform to social welfare because critics argue that the system created a permanent “welfare class” who live off assistance rather than work </a:t>
            </a:r>
          </a:p>
          <a:p>
            <a:pPr lvl="3"/>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sz="quarter" idx="1"/>
          </p:nvPr>
        </p:nvSpPr>
        <p:spPr/>
        <p:txBody>
          <a:bodyPr>
            <a:normAutofit/>
          </a:bodyPr>
          <a:lstStyle/>
          <a:p>
            <a:pPr algn="ctr">
              <a:buNone/>
            </a:pPr>
            <a:r>
              <a:rPr lang="en-US" sz="5400" b="1" i="1" dirty="0" smtClean="0"/>
              <a:t>What is the relationship between class and language? </a:t>
            </a:r>
            <a:endParaRPr lang="en-US" sz="54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Caste System</a:t>
            </a:r>
            <a:endParaRPr lang="en-US" dirty="0"/>
          </a:p>
        </p:txBody>
      </p:sp>
      <p:sp>
        <p:nvSpPr>
          <p:cNvPr id="3" name="Content Placeholder 2"/>
          <p:cNvSpPr>
            <a:spLocks noGrp="1"/>
          </p:cNvSpPr>
          <p:nvPr>
            <p:ph sz="quarter" idx="1"/>
          </p:nvPr>
        </p:nvSpPr>
        <p:spPr>
          <a:xfrm>
            <a:off x="304800" y="1295400"/>
            <a:ext cx="8534400" cy="5410200"/>
          </a:xfrm>
        </p:spPr>
        <p:txBody>
          <a:bodyPr>
            <a:normAutofit lnSpcReduction="10000"/>
          </a:bodyPr>
          <a:lstStyle/>
          <a:p>
            <a:r>
              <a:rPr lang="en-US" b="1" u="sng" dirty="0" smtClean="0"/>
              <a:t>Caste System</a:t>
            </a:r>
            <a:r>
              <a:rPr lang="en-US" dirty="0" smtClean="0"/>
              <a:t>: Scarce resources and social rewards are distributed on bases of </a:t>
            </a:r>
            <a:r>
              <a:rPr lang="en-US" b="1" u="sng" dirty="0" smtClean="0"/>
              <a:t>ascribed statuses</a:t>
            </a:r>
            <a:r>
              <a:rPr lang="en-US" b="1" dirty="0" smtClean="0"/>
              <a:t> </a:t>
            </a:r>
            <a:r>
              <a:rPr lang="en-US" dirty="0" smtClean="0"/>
              <a:t>(assigned at birth) and lasts forever</a:t>
            </a:r>
          </a:p>
          <a:p>
            <a:r>
              <a:rPr lang="en-US" dirty="0" smtClean="0"/>
              <a:t>Child’s status is determined by parent </a:t>
            </a:r>
          </a:p>
          <a:p>
            <a:r>
              <a:rPr lang="en-US" dirty="0" smtClean="0"/>
              <a:t>People can move up within caste, but not to a different caste </a:t>
            </a:r>
          </a:p>
          <a:p>
            <a:r>
              <a:rPr lang="en-US" dirty="0" smtClean="0"/>
              <a:t>Marriage</a:t>
            </a:r>
          </a:p>
          <a:p>
            <a:pPr lvl="1"/>
            <a:r>
              <a:rPr lang="en-US" dirty="0" smtClean="0"/>
              <a:t>Forbid </a:t>
            </a:r>
            <a:r>
              <a:rPr lang="en-US" b="1" u="sng" dirty="0" smtClean="0"/>
              <a:t>exogamy</a:t>
            </a:r>
            <a:r>
              <a:rPr lang="en-US" dirty="0" smtClean="0"/>
              <a:t> (marriage outside one’s own social category) </a:t>
            </a:r>
          </a:p>
          <a:p>
            <a:pPr lvl="1"/>
            <a:r>
              <a:rPr lang="en-US" dirty="0" smtClean="0"/>
              <a:t>Allows </a:t>
            </a:r>
            <a:r>
              <a:rPr lang="en-US" b="1" u="sng" dirty="0" smtClean="0"/>
              <a:t>endogamy</a:t>
            </a:r>
            <a:r>
              <a:rPr lang="en-US" dirty="0" smtClean="0"/>
              <a:t> (marriage within one’s own social category) </a:t>
            </a:r>
          </a:p>
          <a:p>
            <a:r>
              <a:rPr lang="en-US" dirty="0" smtClean="0"/>
              <a:t>Common in South Asia </a:t>
            </a:r>
          </a:p>
          <a:p>
            <a:r>
              <a:rPr lang="en-US" dirty="0" smtClean="0"/>
              <a:t>India is best example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India’s Caste System</a:t>
            </a:r>
            <a:endParaRPr lang="en-US" dirty="0"/>
          </a:p>
        </p:txBody>
      </p:sp>
      <p:graphicFrame>
        <p:nvGraphicFramePr>
          <p:cNvPr id="4" name="Content Placeholder 3"/>
          <p:cNvGraphicFramePr>
            <a:graphicFrameLocks noGrp="1"/>
          </p:cNvGraphicFramePr>
          <p:nvPr>
            <p:ph sz="quarter" idx="1"/>
          </p:nvPr>
        </p:nvGraphicFramePr>
        <p:xfrm>
          <a:off x="228600" y="1676402"/>
          <a:ext cx="8610600" cy="4800600"/>
        </p:xfrm>
        <a:graphic>
          <a:graphicData uri="http://schemas.openxmlformats.org/drawingml/2006/table">
            <a:tbl>
              <a:tblPr firstRow="1" bandRow="1">
                <a:tableStyleId>{5C22544A-7EE6-4342-B048-85BDC9FD1C3A}</a:tableStyleId>
              </a:tblPr>
              <a:tblGrid>
                <a:gridCol w="3505200"/>
                <a:gridCol w="5105400"/>
              </a:tblGrid>
              <a:tr h="782320">
                <a:tc>
                  <a:txBody>
                    <a:bodyPr/>
                    <a:lstStyle/>
                    <a:p>
                      <a:pPr algn="ctr"/>
                      <a:r>
                        <a:rPr lang="en-US" sz="2800" dirty="0" smtClean="0"/>
                        <a:t>Caste</a:t>
                      </a:r>
                      <a:endParaRPr lang="en-US" sz="2800" dirty="0"/>
                    </a:p>
                  </a:txBody>
                  <a:tcPr/>
                </a:tc>
                <a:tc>
                  <a:txBody>
                    <a:bodyPr/>
                    <a:lstStyle/>
                    <a:p>
                      <a:pPr algn="ctr"/>
                      <a:r>
                        <a:rPr lang="en-US" sz="2800" dirty="0" smtClean="0"/>
                        <a:t>Occupation</a:t>
                      </a:r>
                      <a:endParaRPr lang="en-US" sz="2800" dirty="0"/>
                    </a:p>
                  </a:txBody>
                  <a:tcPr/>
                </a:tc>
              </a:tr>
              <a:tr h="782320">
                <a:tc>
                  <a:txBody>
                    <a:bodyPr/>
                    <a:lstStyle/>
                    <a:p>
                      <a:r>
                        <a:rPr lang="en-US" sz="2000" dirty="0" smtClean="0"/>
                        <a:t>Brahmans</a:t>
                      </a:r>
                      <a:endParaRPr lang="en-US" sz="2000" dirty="0"/>
                    </a:p>
                  </a:txBody>
                  <a:tcPr/>
                </a:tc>
                <a:tc>
                  <a:txBody>
                    <a:bodyPr/>
                    <a:lstStyle/>
                    <a:p>
                      <a:r>
                        <a:rPr lang="en-US" sz="2000" dirty="0" smtClean="0"/>
                        <a:t>Priests, scholars</a:t>
                      </a:r>
                      <a:endParaRPr lang="en-US" sz="2000" dirty="0"/>
                    </a:p>
                  </a:txBody>
                  <a:tcPr/>
                </a:tc>
              </a:tr>
              <a:tr h="782320">
                <a:tc>
                  <a:txBody>
                    <a:bodyPr/>
                    <a:lstStyle/>
                    <a:p>
                      <a:r>
                        <a:rPr lang="en-US" sz="2000" dirty="0" err="1" smtClean="0"/>
                        <a:t>Kshatriyas</a:t>
                      </a:r>
                      <a:endParaRPr lang="en-US" sz="2000" dirty="0"/>
                    </a:p>
                  </a:txBody>
                  <a:tcPr/>
                </a:tc>
                <a:tc>
                  <a:txBody>
                    <a:bodyPr/>
                    <a:lstStyle/>
                    <a:p>
                      <a:r>
                        <a:rPr lang="en-US" sz="2000" dirty="0" smtClean="0"/>
                        <a:t>Rulers, nobles, soldiers</a:t>
                      </a:r>
                    </a:p>
                  </a:txBody>
                  <a:tcPr/>
                </a:tc>
              </a:tr>
              <a:tr h="782320">
                <a:tc>
                  <a:txBody>
                    <a:bodyPr/>
                    <a:lstStyle/>
                    <a:p>
                      <a:r>
                        <a:rPr lang="en-US" sz="2000" dirty="0" err="1" smtClean="0"/>
                        <a:t>Vaisyas</a:t>
                      </a:r>
                      <a:r>
                        <a:rPr lang="en-US" sz="2000" baseline="0" dirty="0" smtClean="0"/>
                        <a:t> </a:t>
                      </a:r>
                      <a:endParaRPr lang="en-US" sz="2000" dirty="0"/>
                    </a:p>
                  </a:txBody>
                  <a:tcPr/>
                </a:tc>
                <a:tc>
                  <a:txBody>
                    <a:bodyPr/>
                    <a:lstStyle/>
                    <a:p>
                      <a:r>
                        <a:rPr lang="en-US" sz="2000" dirty="0" smtClean="0"/>
                        <a:t>Merchants, bankers,</a:t>
                      </a:r>
                      <a:r>
                        <a:rPr lang="en-US" sz="2000" baseline="0" dirty="0" smtClean="0"/>
                        <a:t> businesspeople</a:t>
                      </a:r>
                      <a:endParaRPr lang="en-US" sz="2000" dirty="0"/>
                    </a:p>
                  </a:txBody>
                  <a:tcPr/>
                </a:tc>
              </a:tr>
              <a:tr h="782320">
                <a:tc>
                  <a:txBody>
                    <a:bodyPr/>
                    <a:lstStyle/>
                    <a:p>
                      <a:r>
                        <a:rPr lang="en-US" sz="2000" dirty="0" err="1" smtClean="0"/>
                        <a:t>Sudras</a:t>
                      </a:r>
                      <a:endParaRPr lang="en-US" sz="2000" dirty="0"/>
                    </a:p>
                  </a:txBody>
                  <a:tcPr/>
                </a:tc>
                <a:tc>
                  <a:txBody>
                    <a:bodyPr/>
                    <a:lstStyle/>
                    <a:p>
                      <a:r>
                        <a:rPr lang="en-US" sz="2000" dirty="0" smtClean="0"/>
                        <a:t>Laborers, artisans (skilled craftsman)</a:t>
                      </a:r>
                      <a:endParaRPr lang="en-US" sz="2000" dirty="0"/>
                    </a:p>
                  </a:txBody>
                  <a:tcPr/>
                </a:tc>
              </a:tr>
              <a:tr h="889000">
                <a:tc>
                  <a:txBody>
                    <a:bodyPr/>
                    <a:lstStyle/>
                    <a:p>
                      <a:r>
                        <a:rPr lang="en-US" sz="2000" dirty="0" err="1" smtClean="0"/>
                        <a:t>Harijans</a:t>
                      </a:r>
                      <a:r>
                        <a:rPr lang="en-US" sz="2000" dirty="0" smtClean="0"/>
                        <a:t> or </a:t>
                      </a:r>
                      <a:r>
                        <a:rPr lang="en-US" sz="2000" dirty="0" err="1" smtClean="0"/>
                        <a:t>Dalits</a:t>
                      </a:r>
                      <a:r>
                        <a:rPr lang="en-US" sz="2000" baseline="0" dirty="0" smtClean="0"/>
                        <a:t> </a:t>
                      </a:r>
                      <a:r>
                        <a:rPr lang="en-US" sz="2000" dirty="0" smtClean="0"/>
                        <a:t>(Outcast)</a:t>
                      </a:r>
                      <a:endParaRPr lang="en-US" sz="2000" dirty="0"/>
                    </a:p>
                  </a:txBody>
                  <a:tcPr/>
                </a:tc>
                <a:tc>
                  <a:txBody>
                    <a:bodyPr/>
                    <a:lstStyle/>
                    <a:p>
                      <a:r>
                        <a:rPr lang="en-US" sz="2000" dirty="0" smtClean="0"/>
                        <a:t>Limited to the most undesirable</a:t>
                      </a:r>
                      <a:r>
                        <a:rPr lang="en-US" sz="2000" baseline="0" dirty="0" smtClean="0"/>
                        <a:t> tasks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System</a:t>
            </a:r>
            <a:endParaRPr lang="en-US" dirty="0"/>
          </a:p>
        </p:txBody>
      </p:sp>
      <p:sp>
        <p:nvSpPr>
          <p:cNvPr id="3" name="Content Placeholder 2"/>
          <p:cNvSpPr>
            <a:spLocks noGrp="1"/>
          </p:cNvSpPr>
          <p:nvPr>
            <p:ph sz="quarter" idx="1"/>
          </p:nvPr>
        </p:nvSpPr>
        <p:spPr>
          <a:xfrm>
            <a:off x="381000" y="1447800"/>
            <a:ext cx="8458200" cy="5181600"/>
          </a:xfrm>
        </p:spPr>
        <p:txBody>
          <a:bodyPr>
            <a:normAutofit/>
          </a:bodyPr>
          <a:lstStyle/>
          <a:p>
            <a:r>
              <a:rPr lang="en-US" b="1" u="sng" dirty="0" smtClean="0"/>
              <a:t>Class System</a:t>
            </a:r>
            <a:r>
              <a:rPr lang="en-US" dirty="0" smtClean="0"/>
              <a:t>: Distribution of scarce resources and rewards is determined on the basis of </a:t>
            </a:r>
            <a:r>
              <a:rPr lang="en-US" b="1" u="sng" dirty="0" smtClean="0"/>
              <a:t>achieved status</a:t>
            </a:r>
            <a:r>
              <a:rPr lang="en-US" b="1" dirty="0" smtClean="0"/>
              <a:t> </a:t>
            </a:r>
            <a:r>
              <a:rPr lang="en-US" dirty="0" smtClean="0"/>
              <a:t>(status that is attained)</a:t>
            </a:r>
          </a:p>
          <a:p>
            <a:r>
              <a:rPr lang="en-US" dirty="0" smtClean="0"/>
              <a:t>People can easily move up or down </a:t>
            </a:r>
          </a:p>
          <a:p>
            <a:r>
              <a:rPr lang="en-US" dirty="0" smtClean="0"/>
              <a:t>Marx defines social class in terms of who owns the </a:t>
            </a:r>
            <a:r>
              <a:rPr lang="en-US" b="1" u="sng" dirty="0" smtClean="0"/>
              <a:t>means of production </a:t>
            </a:r>
            <a:r>
              <a:rPr lang="en-US" dirty="0" smtClean="0"/>
              <a:t>(materials and methods used to produce goods and services)  </a:t>
            </a:r>
          </a:p>
          <a:p>
            <a:pPr lvl="1"/>
            <a:r>
              <a:rPr lang="en-US" dirty="0" smtClean="0"/>
              <a:t>Society is divided into 2 groups: </a:t>
            </a:r>
          </a:p>
          <a:p>
            <a:pPr lvl="2"/>
            <a:r>
              <a:rPr lang="en-US" b="1" u="sng" dirty="0" smtClean="0"/>
              <a:t>Bourgeoisie</a:t>
            </a:r>
            <a:r>
              <a:rPr lang="en-US" dirty="0" smtClean="0"/>
              <a:t>: Those who own means of production in a capitalist society </a:t>
            </a:r>
          </a:p>
          <a:p>
            <a:pPr lvl="2"/>
            <a:r>
              <a:rPr lang="en-US" b="1" u="sng" dirty="0" smtClean="0"/>
              <a:t>Proletariat</a:t>
            </a:r>
            <a:r>
              <a:rPr lang="en-US" dirty="0" smtClean="0"/>
              <a:t>: Those who own only their labor and sell that labor in exchange for wages</a:t>
            </a:r>
          </a:p>
          <a:p>
            <a:pPr lvl="2"/>
            <a:r>
              <a:rPr lang="en-US" dirty="0" smtClean="0"/>
              <a:t>Bourgeoisie profit while proletariat do all the work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sz="quarter" idx="1"/>
          </p:nvPr>
        </p:nvSpPr>
        <p:spPr>
          <a:xfrm>
            <a:off x="457200" y="1600200"/>
            <a:ext cx="8305800" cy="4648200"/>
          </a:xfrm>
        </p:spPr>
        <p:txBody>
          <a:bodyPr/>
          <a:lstStyle/>
          <a:p>
            <a:pPr algn="ctr">
              <a:buNone/>
            </a:pPr>
            <a:r>
              <a:rPr lang="en-US" dirty="0" smtClean="0"/>
              <a:t>Now that you know the difference between caste system and class system:</a:t>
            </a:r>
          </a:p>
          <a:p>
            <a:endParaRPr lang="en-US" dirty="0" smtClean="0"/>
          </a:p>
          <a:p>
            <a:endParaRPr lang="en-US" dirty="0" smtClean="0"/>
          </a:p>
          <a:p>
            <a:pPr lvl="1" algn="ctr">
              <a:buNone/>
            </a:pPr>
            <a:r>
              <a:rPr lang="en-US" sz="4000" b="1" i="1" dirty="0" smtClean="0"/>
              <a:t>Which system do you think is better? </a:t>
            </a:r>
          </a:p>
          <a:p>
            <a:pPr lvl="1" algn="ctr">
              <a:buNone/>
            </a:pPr>
            <a:r>
              <a:rPr lang="en-US" sz="4000" b="1" i="1" dirty="0" smtClean="0"/>
              <a:t>What are the pros and cons of each system?</a:t>
            </a:r>
            <a:endParaRPr lang="en-US" sz="40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smtClean="0"/>
              <a:t>Dimensions of Social Stratification</a:t>
            </a:r>
            <a:endParaRPr lang="en-US" dirty="0"/>
          </a:p>
        </p:txBody>
      </p:sp>
      <p:sp>
        <p:nvSpPr>
          <p:cNvPr id="3" name="Content Placeholder 2"/>
          <p:cNvSpPr>
            <a:spLocks noGrp="1"/>
          </p:cNvSpPr>
          <p:nvPr>
            <p:ph sz="quarter" idx="1"/>
          </p:nvPr>
        </p:nvSpPr>
        <p:spPr>
          <a:xfrm>
            <a:off x="457200" y="1600200"/>
            <a:ext cx="8229600" cy="4800600"/>
          </a:xfrm>
        </p:spPr>
        <p:txBody>
          <a:bodyPr/>
          <a:lstStyle/>
          <a:p>
            <a:r>
              <a:rPr lang="en-US" dirty="0" smtClean="0"/>
              <a:t>Weber expanded on Marx’s ideas about the class systems and believed class consists of 3 major factors (prosperity, prestige, and power) </a:t>
            </a:r>
          </a:p>
          <a:p>
            <a:r>
              <a:rPr lang="en-US" b="1" u="sng" dirty="0" smtClean="0"/>
              <a:t>Social class</a:t>
            </a:r>
            <a:r>
              <a:rPr lang="en-US" dirty="0" smtClean="0"/>
              <a:t>: Grouping of people with a similar levels of wealth, power, and prestige</a:t>
            </a:r>
          </a:p>
          <a:p>
            <a:pPr lv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418</TotalTime>
  <Words>2742</Words>
  <Application>Microsoft Office PowerPoint</Application>
  <PresentationFormat>On-screen Show (4:3)</PresentationFormat>
  <Paragraphs>327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Equity</vt:lpstr>
      <vt:lpstr>Unit 7: Social Stratification</vt:lpstr>
      <vt:lpstr>Social Stratification</vt:lpstr>
      <vt:lpstr>Think about this….</vt:lpstr>
      <vt:lpstr>Types of Stratification Systems</vt:lpstr>
      <vt:lpstr>Caste System</vt:lpstr>
      <vt:lpstr>India’s Caste System</vt:lpstr>
      <vt:lpstr>Class System</vt:lpstr>
      <vt:lpstr>Discussion </vt:lpstr>
      <vt:lpstr>Dimensions of Social Stratification</vt:lpstr>
      <vt:lpstr>Social Class: Wealth</vt:lpstr>
      <vt:lpstr>Social Class: Power </vt:lpstr>
      <vt:lpstr>Social Class: Prestige </vt:lpstr>
      <vt:lpstr>Slide 13</vt:lpstr>
      <vt:lpstr>Explaining Stratification: Functionalist</vt:lpstr>
      <vt:lpstr>Explaining Stratification: Conflict </vt:lpstr>
      <vt:lpstr>Explaining Stratification: Both</vt:lpstr>
      <vt:lpstr>Explaining Stratification: Symbolic Interaction</vt:lpstr>
      <vt:lpstr>Activity: Songs of Stratification</vt:lpstr>
      <vt:lpstr>Think about this…</vt:lpstr>
      <vt:lpstr>The American Class System </vt:lpstr>
      <vt:lpstr>Determining Social Class </vt:lpstr>
      <vt:lpstr>Social Classes in US: Upper Class</vt:lpstr>
      <vt:lpstr>Social Class in the US: Upper Middle Class</vt:lpstr>
      <vt:lpstr>Social Class in the US: Lower Middle Class </vt:lpstr>
      <vt:lpstr>Social Class in the US: Working Class </vt:lpstr>
      <vt:lpstr>Social Class in the US: Working Poor </vt:lpstr>
      <vt:lpstr>Social Class in the US: Underclass </vt:lpstr>
      <vt:lpstr>American Class System Graphic Organizer</vt:lpstr>
      <vt:lpstr>Social Mobility</vt:lpstr>
      <vt:lpstr>Structural Causes of Upward Mobility</vt:lpstr>
      <vt:lpstr>Structural Causes of Downward Mobility</vt:lpstr>
      <vt:lpstr>Slide 32</vt:lpstr>
      <vt:lpstr>Journal Activity: </vt:lpstr>
      <vt:lpstr>Journal Activity </vt:lpstr>
      <vt:lpstr>Poverty</vt:lpstr>
      <vt:lpstr>Poverty</vt:lpstr>
      <vt:lpstr>Poverty </vt:lpstr>
      <vt:lpstr>Defining Poverty in the US </vt:lpstr>
      <vt:lpstr>2013 Poverty Guidelines for 48 Contiguous States and the District of Columbia </vt:lpstr>
      <vt:lpstr>American Poverty</vt:lpstr>
      <vt:lpstr>The Effects of Poverty </vt:lpstr>
      <vt:lpstr>The Effects of Poverty</vt:lpstr>
      <vt:lpstr>Government Response to Poverty</vt:lpstr>
      <vt:lpstr>Discussion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Social Stratification</dc:title>
  <dc:creator>Shavonne</dc:creator>
  <cp:lastModifiedBy>Shavonne Hairston</cp:lastModifiedBy>
  <cp:revision>34</cp:revision>
  <dcterms:created xsi:type="dcterms:W3CDTF">2012-11-28T23:43:37Z</dcterms:created>
  <dcterms:modified xsi:type="dcterms:W3CDTF">2014-05-29T00:30:32Z</dcterms:modified>
</cp:coreProperties>
</file>