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7" r:id="rId3"/>
    <p:sldId id="267" r:id="rId4"/>
    <p:sldId id="271" r:id="rId5"/>
    <p:sldId id="261" r:id="rId6"/>
    <p:sldId id="272" r:id="rId7"/>
    <p:sldId id="274" r:id="rId8"/>
    <p:sldId id="25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325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7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6676F-F504-459E-9AA9-3507BB336B1D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4F07E-B87F-42E5-8752-EAAA7F270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DC8D-E962-4BC4-A96A-534348793ECC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334FC-8E70-4BB9-8AA0-0C9320774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Image:Portrait_of_William_III,_(1650-1702)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hyperlink" Target="http://en.wikipedia.org/wiki/Image:Mary_ii_england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/>
              <a:t>Roots of </a:t>
            </a:r>
            <a:r>
              <a:rPr lang="en-US" dirty="0" smtClean="0"/>
              <a:t>Revolution</a:t>
            </a:r>
            <a:endParaRPr lang="en-US" dirty="0"/>
          </a:p>
        </p:txBody>
      </p:sp>
      <p:pic>
        <p:nvPicPr>
          <p:cNvPr id="45063" name="Picture 7" descr="Roots of Veteran cypress tree. Point Lobos State Preserve, California, U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5913" y="1752600"/>
            <a:ext cx="3392487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magna_car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176338"/>
            <a:ext cx="3044825" cy="5529262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5562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/>
              <a:t>King John (1199-1216) of England </a:t>
            </a:r>
            <a:r>
              <a:rPr lang="en-US" sz="2800" dirty="0"/>
              <a:t>was forced by nobles to sign the </a:t>
            </a:r>
            <a:r>
              <a:rPr lang="en-US" sz="2800" b="1" dirty="0"/>
              <a:t>Magna Carta “Great Charter”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332037"/>
            <a:ext cx="533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Established the principle of limited government.  </a:t>
            </a:r>
          </a:p>
          <a:p>
            <a:pPr lvl="1"/>
            <a:r>
              <a:rPr lang="en-US" dirty="0" smtClean="0"/>
              <a:t>The King’s power was limited NOT absolute.</a:t>
            </a:r>
            <a:endParaRPr lang="en-US" dirty="0"/>
          </a:p>
          <a:p>
            <a:r>
              <a:rPr lang="en-US" dirty="0" smtClean="0"/>
              <a:t>King had to obey laws</a:t>
            </a:r>
          </a:p>
          <a:p>
            <a:pPr>
              <a:buNone/>
            </a:pPr>
            <a:r>
              <a:rPr lang="en-US" dirty="0" smtClean="0"/>
              <a:t>     like everyone else</a:t>
            </a:r>
          </a:p>
        </p:txBody>
      </p:sp>
      <p:pic>
        <p:nvPicPr>
          <p:cNvPr id="4105" name="Picture 9" descr="john_p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810000"/>
            <a:ext cx="2895600" cy="2895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2286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Magna </a:t>
            </a:r>
            <a:r>
              <a:rPr lang="en-US" sz="4400" b="1" dirty="0" err="1" smtClean="0"/>
              <a:t>Carta</a:t>
            </a:r>
            <a:r>
              <a:rPr lang="en-US" sz="4400" b="1" dirty="0" smtClean="0"/>
              <a:t> (1215)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Ideas from the Magna Carta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Established </a:t>
            </a:r>
            <a:r>
              <a:rPr lang="en-US" b="1" i="1" dirty="0" smtClean="0"/>
              <a:t>English Common Law ~ </a:t>
            </a:r>
            <a:r>
              <a:rPr lang="en-US" dirty="0" smtClean="0"/>
              <a:t>a system of law based on precedent set in previous rulings.</a:t>
            </a:r>
          </a:p>
          <a:p>
            <a:pPr lvl="1"/>
            <a:r>
              <a:rPr lang="en-US" b="1" dirty="0" smtClean="0"/>
              <a:t>Precedent</a:t>
            </a:r>
            <a:r>
              <a:rPr lang="en-US" dirty="0" smtClean="0"/>
              <a:t> – ruling by a court on a similar case</a:t>
            </a:r>
            <a:endParaRPr lang="en-US" b="1" dirty="0" smtClean="0"/>
          </a:p>
          <a:p>
            <a:r>
              <a:rPr lang="en-US" dirty="0" smtClean="0"/>
              <a:t>Established </a:t>
            </a:r>
            <a:r>
              <a:rPr lang="en-US" b="1" dirty="0" smtClean="0"/>
              <a:t>Habeas Corpus</a:t>
            </a:r>
          </a:p>
          <a:p>
            <a:pPr lvl="1"/>
            <a:r>
              <a:rPr lang="en-US" dirty="0" smtClean="0"/>
              <a:t>Can not be imprisoned without a trial</a:t>
            </a:r>
          </a:p>
          <a:p>
            <a:r>
              <a:rPr lang="en-US" dirty="0" smtClean="0"/>
              <a:t>Established </a:t>
            </a:r>
            <a:r>
              <a:rPr lang="en-US" b="1" dirty="0" smtClean="0"/>
              <a:t>Due Process of Law</a:t>
            </a:r>
          </a:p>
          <a:p>
            <a:pPr lvl="1"/>
            <a:r>
              <a:rPr lang="en-US" dirty="0" smtClean="0"/>
              <a:t>Formal legal proceedings (conviction, trial, sentence, jury decision, etc.)</a:t>
            </a:r>
          </a:p>
          <a:p>
            <a:r>
              <a:rPr lang="en-US" dirty="0" smtClean="0"/>
              <a:t>Established idea of No Taxation without Representation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Virginia House of Burgesses (1619)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60960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Founded in 1607, Jamestown was started based on a royal </a:t>
            </a:r>
            <a:r>
              <a:rPr lang="en-US" b="1" i="1" dirty="0" smtClean="0"/>
              <a:t>charter </a:t>
            </a:r>
            <a:r>
              <a:rPr lang="en-US" dirty="0" smtClean="0"/>
              <a:t>~</a:t>
            </a:r>
            <a:r>
              <a:rPr lang="en-US" b="1" i="1" dirty="0" smtClean="0"/>
              <a:t> </a:t>
            </a:r>
            <a:r>
              <a:rPr lang="en-US" dirty="0" smtClean="0"/>
              <a:t>a written document  granting land and authority to set up colonial governments</a:t>
            </a:r>
          </a:p>
          <a:p>
            <a:r>
              <a:rPr lang="en-US" b="1" i="1" dirty="0" smtClean="0"/>
              <a:t>Virginia House of Burgesses (1619) </a:t>
            </a:r>
            <a:r>
              <a:rPr lang="en-US" dirty="0" smtClean="0"/>
              <a:t>~ first representative assembly in colonial America</a:t>
            </a:r>
          </a:p>
          <a:p>
            <a:pPr lvl="1"/>
            <a:r>
              <a:rPr lang="en-US" b="1" dirty="0" smtClean="0"/>
              <a:t>Legislature</a:t>
            </a:r>
            <a:r>
              <a:rPr lang="en-US" dirty="0" smtClean="0"/>
              <a:t> – makes laws (example: Congress)</a:t>
            </a:r>
          </a:p>
          <a:p>
            <a:pPr lvl="1"/>
            <a:r>
              <a:rPr lang="en-US" dirty="0" smtClean="0"/>
              <a:t>Established a </a:t>
            </a:r>
            <a:r>
              <a:rPr lang="en-US" b="1" dirty="0" smtClean="0"/>
              <a:t>bicameral</a:t>
            </a:r>
            <a:r>
              <a:rPr lang="en-US" dirty="0" smtClean="0"/>
              <a:t> (2 house) structure.</a:t>
            </a:r>
          </a:p>
          <a:p>
            <a:r>
              <a:rPr lang="en-US" dirty="0" smtClean="0"/>
              <a:t>Virginia was divided into 4 districts with 2 delegates each.</a:t>
            </a:r>
          </a:p>
          <a:p>
            <a:pPr lvl="1"/>
            <a:r>
              <a:rPr lang="en-US" dirty="0" smtClean="0"/>
              <a:t>Only white, male, property owners were allowed to vote.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 l="2498" t="2498" r="2812"/>
          <a:stretch>
            <a:fillRect/>
          </a:stretch>
        </p:blipFill>
        <p:spPr bwMode="auto">
          <a:xfrm>
            <a:off x="6248400" y="1219200"/>
            <a:ext cx="2590800" cy="200079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lum bright="-12000" contrast="18000"/>
          </a:blip>
          <a:srcRect l="22856" r="22539"/>
          <a:stretch>
            <a:fillRect/>
          </a:stretch>
        </p:blipFill>
        <p:spPr bwMode="auto">
          <a:xfrm>
            <a:off x="6624574" y="2667000"/>
            <a:ext cx="2519426" cy="32956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Mayflower Compact (1620)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990600"/>
            <a:ext cx="5334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Before </a:t>
            </a:r>
            <a:r>
              <a:rPr lang="en-US" dirty="0" smtClean="0"/>
              <a:t>landing at Plymouth Rock, </a:t>
            </a:r>
            <a:r>
              <a:rPr lang="en-US" dirty="0"/>
              <a:t>41 </a:t>
            </a:r>
            <a:r>
              <a:rPr lang="en-US" dirty="0" smtClean="0"/>
              <a:t>pilgrims </a:t>
            </a:r>
            <a:r>
              <a:rPr lang="en-US" dirty="0"/>
              <a:t>aboard </a:t>
            </a:r>
            <a:r>
              <a:rPr lang="en-US" dirty="0" smtClean="0"/>
              <a:t>the Mayflower signed </a:t>
            </a:r>
            <a:r>
              <a:rPr lang="en-US" dirty="0"/>
              <a:t>this document outlining rules for government</a:t>
            </a:r>
          </a:p>
          <a:p>
            <a:r>
              <a:rPr lang="en-US" b="1" i="1" dirty="0" smtClean="0"/>
              <a:t>Mayflower Compact (1620) </a:t>
            </a:r>
            <a:r>
              <a:rPr lang="en-US" dirty="0" smtClean="0"/>
              <a:t>~ was the first direct democracy in colonial America.</a:t>
            </a:r>
            <a:endParaRPr lang="en-US" i="1" dirty="0" smtClean="0"/>
          </a:p>
          <a:p>
            <a:pPr lvl="1"/>
            <a:r>
              <a:rPr lang="en-US" b="1" i="1" dirty="0" smtClean="0"/>
              <a:t>Direct Democracy</a:t>
            </a:r>
            <a:r>
              <a:rPr lang="en-US" i="1" dirty="0" smtClean="0"/>
              <a:t> = </a:t>
            </a:r>
            <a:r>
              <a:rPr lang="en-US" dirty="0" smtClean="0"/>
              <a:t>allowed all adult men to vote on issues by </a:t>
            </a:r>
            <a:r>
              <a:rPr lang="en-US" b="1" dirty="0" smtClean="0"/>
              <a:t>popular vote</a:t>
            </a:r>
            <a:r>
              <a:rPr lang="en-US" dirty="0" smtClean="0"/>
              <a:t> or </a:t>
            </a:r>
            <a:r>
              <a:rPr lang="en-US" b="1" dirty="0" smtClean="0"/>
              <a:t>majority rule</a:t>
            </a:r>
            <a:endParaRPr lang="en-US" b="1" i="1" dirty="0" smtClean="0"/>
          </a:p>
          <a:p>
            <a:r>
              <a:rPr lang="en-US" dirty="0" smtClean="0"/>
              <a:t>Under this government pilgrims elected their own leaders and created their own laws.</a:t>
            </a:r>
          </a:p>
        </p:txBody>
      </p:sp>
      <p:pic>
        <p:nvPicPr>
          <p:cNvPr id="4" name="Picture 5" descr="purit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3379304" cy="2590800"/>
          </a:xfrm>
          <a:prstGeom prst="rect">
            <a:avLst/>
          </a:prstGeom>
          <a:noFill/>
        </p:spPr>
      </p:pic>
      <p:pic>
        <p:nvPicPr>
          <p:cNvPr id="5" name="Picture 4" descr="Mayflower Compac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581400"/>
            <a:ext cx="3100420" cy="2309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 Orders of Connecticut (1639)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105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Fundamental Orders of Connecticut (1639) </a:t>
            </a:r>
            <a:r>
              <a:rPr lang="en-US" dirty="0" smtClean="0"/>
              <a:t>~ the first state </a:t>
            </a:r>
            <a:r>
              <a:rPr lang="en-US" b="1" dirty="0" smtClean="0"/>
              <a:t>constitution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Constitution</a:t>
            </a:r>
            <a:r>
              <a:rPr lang="en-US" dirty="0" smtClean="0"/>
              <a:t> = a written set of laws about the government</a:t>
            </a:r>
          </a:p>
          <a:p>
            <a:r>
              <a:rPr lang="en-US" dirty="0" smtClean="0"/>
              <a:t>Key Ideas in the Fundamental Orders:</a:t>
            </a:r>
          </a:p>
          <a:p>
            <a:pPr lvl="1"/>
            <a:r>
              <a:rPr lang="en-US" dirty="0" smtClean="0"/>
              <a:t>Limited the power of the government</a:t>
            </a:r>
          </a:p>
          <a:p>
            <a:pPr lvl="1"/>
            <a:r>
              <a:rPr lang="en-US" dirty="0" smtClean="0"/>
              <a:t>Contained majority rule, consent of the governed, and protected minority rights.</a:t>
            </a:r>
          </a:p>
          <a:p>
            <a:r>
              <a:rPr lang="en-US" dirty="0" smtClean="0"/>
              <a:t>Copied by all other colonies!!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Bill of Righ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600200"/>
            <a:ext cx="3509772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295400"/>
            <a:ext cx="5562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Colony of Rhode Island (1644) </a:t>
            </a:r>
            <a:r>
              <a:rPr lang="en-US" dirty="0" smtClean="0"/>
              <a:t>~ established by Roger Williams who was banished from Massachusetts.</a:t>
            </a:r>
          </a:p>
          <a:p>
            <a:pPr lvl="1"/>
            <a:r>
              <a:rPr lang="en-US" dirty="0" smtClean="0"/>
              <a:t>Established the idea of separation of church and state.</a:t>
            </a:r>
          </a:p>
          <a:p>
            <a:r>
              <a:rPr lang="en-US" b="1" dirty="0" smtClean="0"/>
              <a:t>Maryland Toleration Act (1649) </a:t>
            </a:r>
            <a:r>
              <a:rPr lang="en-US" dirty="0" smtClean="0"/>
              <a:t>~ Guaranteed religious freedom to all Christians.</a:t>
            </a:r>
          </a:p>
          <a:p>
            <a:r>
              <a:rPr lang="en-US" b="1" dirty="0" smtClean="0"/>
              <a:t>William Penn’s “Holy Experiment” (1681) </a:t>
            </a:r>
            <a:r>
              <a:rPr lang="en-US" dirty="0" smtClean="0"/>
              <a:t>~ established the colony of Pennsylvania for Quakers.</a:t>
            </a:r>
          </a:p>
          <a:p>
            <a:pPr lvl="1"/>
            <a:r>
              <a:rPr lang="en-US" dirty="0" smtClean="0"/>
              <a:t>Considered the most democratic colony.</a:t>
            </a:r>
          </a:p>
        </p:txBody>
      </p:sp>
      <p:pic>
        <p:nvPicPr>
          <p:cNvPr id="5" name="Picture 4" descr="Roger Willia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219200"/>
            <a:ext cx="2376298" cy="5029200"/>
          </a:xfrm>
          <a:prstGeom prst="rect">
            <a:avLst/>
          </a:prstGeom>
        </p:spPr>
      </p:pic>
      <p:pic>
        <p:nvPicPr>
          <p:cNvPr id="4" name="Picture 3" descr="William Pen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419600"/>
            <a:ext cx="3048000" cy="2176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 descr="275px-Portrait_of_William_III%2C_%281650-1702%2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1"/>
            <a:ext cx="2429565" cy="3048000"/>
          </a:xfrm>
          <a:prstGeom prst="rect">
            <a:avLst/>
          </a:prstGeom>
          <a:noFill/>
        </p:spPr>
      </p:pic>
      <p:pic>
        <p:nvPicPr>
          <p:cNvPr id="38919" name="Picture 7" descr="Mary_ii_engla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5750" y="228600"/>
            <a:ext cx="2349500" cy="3048000"/>
          </a:xfrm>
          <a:prstGeom prst="rect">
            <a:avLst/>
          </a:prstGeom>
          <a:noFill/>
        </p:spPr>
      </p:pic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English Bill of </a:t>
            </a:r>
            <a:br>
              <a:rPr lang="en-US" sz="4000" dirty="0" smtClean="0"/>
            </a:br>
            <a:r>
              <a:rPr lang="en-US" sz="4000" dirty="0" smtClean="0"/>
              <a:t>Rights (1689)</a:t>
            </a:r>
            <a:endParaRPr lang="en-US" sz="4000" dirty="0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447800"/>
            <a:ext cx="4038600" cy="4525963"/>
          </a:xfrm>
        </p:spPr>
        <p:txBody>
          <a:bodyPr/>
          <a:lstStyle/>
          <a:p>
            <a:pPr algn="ctr">
              <a:spcBef>
                <a:spcPts val="0"/>
              </a:spcBef>
              <a:buFontTx/>
              <a:buNone/>
            </a:pPr>
            <a:r>
              <a:rPr lang="en-US" sz="2400" dirty="0"/>
              <a:t>In 1688, Parliament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sz="2400" dirty="0"/>
              <a:t>invited William and Mary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sz="2400" dirty="0"/>
              <a:t>to take the throne of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sz="2400" dirty="0"/>
              <a:t>England from James II,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sz="2400" dirty="0"/>
              <a:t>Mary’s </a:t>
            </a:r>
            <a:r>
              <a:rPr lang="en-US" sz="2400" dirty="0" smtClean="0"/>
              <a:t>father this was called the Glorious Revolution.  </a:t>
            </a:r>
            <a:endParaRPr lang="en-US" sz="2400" dirty="0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09600" y="335280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William III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7391400" y="3352800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Mary II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228600" y="3886200"/>
            <a:ext cx="87010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Parliament </a:t>
            </a:r>
            <a:r>
              <a:rPr lang="en-US" sz="2400" dirty="0"/>
              <a:t>demonstrated that it was stronger than the king.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b="1" i="1" dirty="0" smtClean="0"/>
              <a:t>  English </a:t>
            </a:r>
            <a:r>
              <a:rPr lang="en-US" sz="2400" b="1" i="1" dirty="0"/>
              <a:t>Bill of Rights (1689)</a:t>
            </a:r>
            <a:r>
              <a:rPr lang="en-US" sz="2400" dirty="0"/>
              <a:t> ~ severely limited the power of the</a:t>
            </a:r>
          </a:p>
          <a:p>
            <a:r>
              <a:rPr lang="en-US" sz="2400" dirty="0"/>
              <a:t>monarch; Parliament and English citizens were given far more </a:t>
            </a:r>
          </a:p>
          <a:p>
            <a:r>
              <a:rPr lang="en-US" sz="2400" dirty="0"/>
              <a:t>power and </a:t>
            </a:r>
            <a:r>
              <a:rPr lang="en-US" sz="2400" dirty="0" smtClean="0"/>
              <a:t>influence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Significantly influenced the American Bill of Rights!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build="p"/>
      <p:bldP spid="38924" grpId="0"/>
      <p:bldP spid="38925" grpId="0"/>
      <p:bldP spid="389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Ideas from the English Bill of Rights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Extended the Rights guaranteed in the Magna </a:t>
            </a:r>
            <a:r>
              <a:rPr lang="en-US" dirty="0" err="1" smtClean="0"/>
              <a:t>Carta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Kings do not have the divine right to rule</a:t>
            </a:r>
          </a:p>
          <a:p>
            <a:pPr lvl="1"/>
            <a:r>
              <a:rPr lang="en-US" dirty="0" smtClean="0"/>
              <a:t>Kings rule due to the consent of Parliament (and voice of the people)</a:t>
            </a:r>
          </a:p>
          <a:p>
            <a:pPr lvl="1"/>
            <a:r>
              <a:rPr lang="en-US" dirty="0" smtClean="0"/>
              <a:t>People have the right to petition the government</a:t>
            </a:r>
          </a:p>
          <a:p>
            <a:pPr lvl="1"/>
            <a:r>
              <a:rPr lang="en-US" dirty="0" smtClean="0"/>
              <a:t>People have a right to a speedy and fair trial</a:t>
            </a:r>
          </a:p>
          <a:p>
            <a:pPr lvl="1"/>
            <a:r>
              <a:rPr lang="en-US" dirty="0" smtClean="0"/>
              <a:t>People have a right to a jury of their peers</a:t>
            </a:r>
          </a:p>
          <a:p>
            <a:pPr lvl="1"/>
            <a:r>
              <a:rPr lang="en-US" dirty="0" smtClean="0"/>
              <a:t>people have a right to be protected from cruel and unusual punishment.</a:t>
            </a:r>
          </a:p>
          <a:p>
            <a:pPr lvl="1"/>
            <a:r>
              <a:rPr lang="en-US" dirty="0" smtClean="0"/>
              <a:t>People have a right not to be charged excessive bails and fines.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586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Roots of Revolution</vt:lpstr>
      <vt:lpstr>King John (1199-1216) of England was forced by nobles to sign the Magna Carta “Great Charter”</vt:lpstr>
      <vt:lpstr>Key Ideas from the Magna Carta</vt:lpstr>
      <vt:lpstr>Virginia House of Burgesses (1619)</vt:lpstr>
      <vt:lpstr>Mayflower Compact (1620)</vt:lpstr>
      <vt:lpstr>Fundamental Orders of Connecticut (1639)</vt:lpstr>
      <vt:lpstr>Religious Freedom</vt:lpstr>
      <vt:lpstr>English Bill of  Rights (1689)</vt:lpstr>
      <vt:lpstr>Key Ideas from the English Bill of Rights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of the American Democracy</dc:title>
  <dc:creator>AlyssaMartin</dc:creator>
  <cp:lastModifiedBy>wwestbrook</cp:lastModifiedBy>
  <cp:revision>30</cp:revision>
  <dcterms:created xsi:type="dcterms:W3CDTF">2012-11-20T12:14:42Z</dcterms:created>
  <dcterms:modified xsi:type="dcterms:W3CDTF">2016-04-04T11:14:48Z</dcterms:modified>
</cp:coreProperties>
</file>