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9" r:id="rId5"/>
    <p:sldId id="258" r:id="rId6"/>
    <p:sldId id="260" r:id="rId7"/>
    <p:sldId id="262" r:id="rId8"/>
    <p:sldId id="261" r:id="rId9"/>
    <p:sldId id="267" r:id="rId10"/>
    <p:sldId id="266" r:id="rId11"/>
    <p:sldId id="265"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267C6-BAE6-4A83-B597-E932F659040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3826-0F37-47C2-908E-15426B980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267C6-BAE6-4A83-B597-E932F659040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3826-0F37-47C2-908E-15426B980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267C6-BAE6-4A83-B597-E932F659040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3826-0F37-47C2-908E-15426B980A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B4785015-20A2-402C-AC77-3D8344B272F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267C6-BAE6-4A83-B597-E932F659040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3826-0F37-47C2-908E-15426B980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267C6-BAE6-4A83-B597-E932F659040F}"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3826-0F37-47C2-908E-15426B980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267C6-BAE6-4A83-B597-E932F659040F}"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33826-0F37-47C2-908E-15426B980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267C6-BAE6-4A83-B597-E932F659040F}" type="datetimeFigureOut">
              <a:rPr lang="en-US" smtClean="0"/>
              <a:pPr/>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133826-0F37-47C2-908E-15426B980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9267C6-BAE6-4A83-B597-E932F659040F}" type="datetimeFigureOut">
              <a:rPr lang="en-US" smtClean="0"/>
              <a:pPr/>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33826-0F37-47C2-908E-15426B980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267C6-BAE6-4A83-B597-E932F659040F}" type="datetimeFigureOut">
              <a:rPr lang="en-US" smtClean="0"/>
              <a:pPr/>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133826-0F37-47C2-908E-15426B980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267C6-BAE6-4A83-B597-E932F659040F}"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33826-0F37-47C2-908E-15426B980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267C6-BAE6-4A83-B597-E932F659040F}"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33826-0F37-47C2-908E-15426B980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267C6-BAE6-4A83-B597-E932F659040F}" type="datetimeFigureOut">
              <a:rPr lang="en-US" smtClean="0"/>
              <a:pPr/>
              <a:t>4/5/2016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33826-0F37-47C2-908E-15426B980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earlyamerica.com/review/winter96/enlargement.html"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the American Revolution</a:t>
            </a:r>
            <a:endParaRPr lang="en-US" dirty="0"/>
          </a:p>
        </p:txBody>
      </p:sp>
      <p:pic>
        <p:nvPicPr>
          <p:cNvPr id="5" name="Picture 4" descr="Painting">
            <a:hlinkClick r:id="rId2"/>
          </p:cNvPr>
          <p:cNvPicPr>
            <a:picLocks noChangeAspect="1" noChangeArrowheads="1"/>
          </p:cNvPicPr>
          <p:nvPr/>
        </p:nvPicPr>
        <p:blipFill>
          <a:blip r:embed="rId3" cstate="print"/>
          <a:srcRect/>
          <a:stretch>
            <a:fillRect/>
          </a:stretch>
        </p:blipFill>
        <p:spPr bwMode="auto">
          <a:xfrm>
            <a:off x="1828800" y="1524000"/>
            <a:ext cx="5638800" cy="5105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Cartoon Analysis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1219200"/>
            <a:ext cx="8229600" cy="5273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Revolutionary Political Cartoons</a:t>
            </a:r>
            <a:endParaRPr lang="en-US" dirty="0"/>
          </a:p>
        </p:txBody>
      </p:sp>
      <p:sp>
        <p:nvSpPr>
          <p:cNvPr id="3" name="Content Placeholder 2"/>
          <p:cNvSpPr>
            <a:spLocks noGrp="1"/>
          </p:cNvSpPr>
          <p:nvPr>
            <p:ph idx="1"/>
          </p:nvPr>
        </p:nvSpPr>
        <p:spPr>
          <a:xfrm>
            <a:off x="304800" y="1219200"/>
            <a:ext cx="8382000" cy="5410200"/>
          </a:xfrm>
        </p:spPr>
        <p:txBody>
          <a:bodyPr>
            <a:normAutofit fontScale="77500" lnSpcReduction="20000"/>
          </a:bodyPr>
          <a:lstStyle/>
          <a:p>
            <a:r>
              <a:rPr lang="en-US" dirty="0" smtClean="0"/>
              <a:t>You are going to create a political cartoon that illustrates an event, tax, act, or law that led to the outbreak of the Revolutionary War.  </a:t>
            </a:r>
          </a:p>
          <a:p>
            <a:r>
              <a:rPr lang="en-US" dirty="0" smtClean="0"/>
              <a:t>Your cartoon must illustrate:  </a:t>
            </a:r>
          </a:p>
          <a:p>
            <a:pPr lvl="1"/>
            <a:r>
              <a:rPr lang="en-US" dirty="0" smtClean="0"/>
              <a:t>The key ideas of your event, tax, or act</a:t>
            </a:r>
          </a:p>
          <a:p>
            <a:pPr lvl="1"/>
            <a:r>
              <a:rPr lang="en-US" dirty="0" smtClean="0"/>
              <a:t>How your event, tax, or act led to the American Revolution.</a:t>
            </a:r>
          </a:p>
          <a:p>
            <a:r>
              <a:rPr lang="en-US" dirty="0" smtClean="0"/>
              <a:t>“A” quality will include:</a:t>
            </a:r>
          </a:p>
          <a:p>
            <a:pPr lvl="1"/>
            <a:r>
              <a:rPr lang="en-US" dirty="0" smtClean="0"/>
              <a:t>Be sure to have a clear message about your event, tax, act, or law.</a:t>
            </a:r>
          </a:p>
          <a:p>
            <a:pPr lvl="1"/>
            <a:r>
              <a:rPr lang="en-US" dirty="0" smtClean="0"/>
              <a:t>Use characters, symbolism, objects, text to convey your message.</a:t>
            </a:r>
          </a:p>
          <a:p>
            <a:pPr lvl="1"/>
            <a:r>
              <a:rPr lang="en-US" dirty="0" smtClean="0"/>
              <a:t>Also use caricature, exaggeration, humor and sarcasm in your cartoon!</a:t>
            </a:r>
          </a:p>
          <a:p>
            <a:pPr algn="ctr">
              <a:buNone/>
            </a:pPr>
            <a:endParaRPr lang="en-US" dirty="0" smtClean="0"/>
          </a:p>
          <a:p>
            <a:pPr algn="ctr">
              <a:buNone/>
            </a:pPr>
            <a:r>
              <a:rPr lang="en-US" dirty="0" smtClean="0"/>
              <a:t>Good Luck </a:t>
            </a:r>
            <a:r>
              <a:rPr lang="en-US" dirty="0" smtClean="0">
                <a:sym typeface="Wingdings" pitchFamily="2" charset="2"/>
              </a:rPr>
              <a:t></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13 colonies.jpg"/>
          <p:cNvPicPr>
            <a:picLocks noChangeAspect="1"/>
          </p:cNvPicPr>
          <p:nvPr/>
        </p:nvPicPr>
        <p:blipFill>
          <a:blip r:embed="rId2" cstate="print"/>
          <a:stretch>
            <a:fillRect/>
          </a:stretch>
        </p:blipFill>
        <p:spPr>
          <a:xfrm>
            <a:off x="1371600" y="0"/>
            <a:ext cx="613847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Roots of American Democracy !</a:t>
            </a:r>
            <a:endParaRPr lang="en-US" dirty="0"/>
          </a:p>
        </p:txBody>
      </p:sp>
      <p:sp>
        <p:nvSpPr>
          <p:cNvPr id="3" name="Content Placeholder 2"/>
          <p:cNvSpPr>
            <a:spLocks noGrp="1"/>
          </p:cNvSpPr>
          <p:nvPr>
            <p:ph idx="1"/>
          </p:nvPr>
        </p:nvSpPr>
        <p:spPr>
          <a:xfrm>
            <a:off x="2895600" y="1295400"/>
            <a:ext cx="6019800" cy="5562600"/>
          </a:xfrm>
        </p:spPr>
        <p:txBody>
          <a:bodyPr>
            <a:normAutofit fontScale="70000" lnSpcReduction="20000"/>
          </a:bodyPr>
          <a:lstStyle/>
          <a:p>
            <a:r>
              <a:rPr lang="en-US" dirty="0" smtClean="0"/>
              <a:t>The traditions of British law and the Enlightenment guided the development of the early American colonies and the founding of the United States.</a:t>
            </a:r>
          </a:p>
          <a:p>
            <a:r>
              <a:rPr lang="en-US" dirty="0" smtClean="0"/>
              <a:t>British Traditions:</a:t>
            </a:r>
          </a:p>
          <a:p>
            <a:pPr lvl="1"/>
            <a:r>
              <a:rPr lang="en-US" b="1" dirty="0" smtClean="0"/>
              <a:t>Magna </a:t>
            </a:r>
            <a:r>
              <a:rPr lang="en-US" b="1" dirty="0" err="1" smtClean="0"/>
              <a:t>Carta</a:t>
            </a:r>
            <a:r>
              <a:rPr lang="en-US" b="1" dirty="0" smtClean="0"/>
              <a:t> </a:t>
            </a:r>
            <a:r>
              <a:rPr lang="en-US" dirty="0" smtClean="0"/>
              <a:t>(1215) – right to trial by jury, due process of law, no taxation without representation, habeas corpus</a:t>
            </a:r>
          </a:p>
          <a:p>
            <a:pPr lvl="1"/>
            <a:r>
              <a:rPr lang="en-US" b="1" dirty="0" smtClean="0"/>
              <a:t>English Common Law  </a:t>
            </a:r>
            <a:r>
              <a:rPr lang="en-US" dirty="0" smtClean="0"/>
              <a:t>- based on custom and court decisions</a:t>
            </a:r>
          </a:p>
          <a:p>
            <a:pPr lvl="1"/>
            <a:r>
              <a:rPr lang="en-US" b="1" dirty="0" smtClean="0"/>
              <a:t>English Bill of Rights </a:t>
            </a:r>
            <a:r>
              <a:rPr lang="en-US" dirty="0" smtClean="0"/>
              <a:t>(1689) – limited power of king and gave people more rights</a:t>
            </a:r>
          </a:p>
          <a:p>
            <a:r>
              <a:rPr lang="en-US" dirty="0" smtClean="0"/>
              <a:t>Enlightenment Ideas:</a:t>
            </a:r>
          </a:p>
          <a:p>
            <a:pPr lvl="1"/>
            <a:r>
              <a:rPr lang="en-US" b="1" dirty="0" smtClean="0"/>
              <a:t>Social Contract Theory (Rousseau) </a:t>
            </a:r>
            <a:r>
              <a:rPr lang="en-US" dirty="0" smtClean="0"/>
              <a:t>– government comes from the consent of the governed</a:t>
            </a:r>
          </a:p>
          <a:p>
            <a:pPr lvl="1"/>
            <a:r>
              <a:rPr lang="en-US" b="1" dirty="0" smtClean="0"/>
              <a:t>Natural Rights (Locke) </a:t>
            </a:r>
            <a:r>
              <a:rPr lang="en-US" dirty="0" smtClean="0"/>
              <a:t>– life, Liberty, and property </a:t>
            </a:r>
          </a:p>
          <a:p>
            <a:pPr lvl="1"/>
            <a:r>
              <a:rPr lang="en-US" b="1" dirty="0" smtClean="0"/>
              <a:t>Separation of Powers (Montesquieu) </a:t>
            </a:r>
            <a:r>
              <a:rPr lang="en-US" dirty="0" smtClean="0"/>
              <a:t>– 3 branches of government.</a:t>
            </a:r>
          </a:p>
        </p:txBody>
      </p:sp>
      <p:pic>
        <p:nvPicPr>
          <p:cNvPr id="5" name="Picture 11" descr="magna_carta"/>
          <p:cNvPicPr>
            <a:picLocks noChangeAspect="1" noChangeArrowheads="1"/>
          </p:cNvPicPr>
          <p:nvPr/>
        </p:nvPicPr>
        <p:blipFill>
          <a:blip r:embed="rId2" cstate="print"/>
          <a:srcRect/>
          <a:stretch>
            <a:fillRect/>
          </a:stretch>
        </p:blipFill>
        <p:spPr bwMode="auto">
          <a:xfrm>
            <a:off x="152400" y="1219200"/>
            <a:ext cx="2014148" cy="3657600"/>
          </a:xfrm>
          <a:prstGeom prst="rect">
            <a:avLst/>
          </a:prstGeom>
          <a:noFill/>
        </p:spPr>
      </p:pic>
      <p:pic>
        <p:nvPicPr>
          <p:cNvPr id="6" name="Picture 9" descr="john_pub"/>
          <p:cNvPicPr>
            <a:picLocks noChangeAspect="1" noChangeArrowheads="1"/>
          </p:cNvPicPr>
          <p:nvPr/>
        </p:nvPicPr>
        <p:blipFill>
          <a:blip r:embed="rId3" cstate="print"/>
          <a:srcRect/>
          <a:stretch>
            <a:fillRect/>
          </a:stretch>
        </p:blipFill>
        <p:spPr bwMode="auto">
          <a:xfrm>
            <a:off x="685800" y="2514600"/>
            <a:ext cx="2057400" cy="2057400"/>
          </a:xfrm>
          <a:prstGeom prst="rect">
            <a:avLst/>
          </a:prstGeom>
          <a:noFill/>
        </p:spPr>
      </p:pic>
      <p:pic>
        <p:nvPicPr>
          <p:cNvPr id="4" name="Picture 3" descr="Enlightenment Social Contract.jpg"/>
          <p:cNvPicPr>
            <a:picLocks noChangeAspect="1"/>
          </p:cNvPicPr>
          <p:nvPr/>
        </p:nvPicPr>
        <p:blipFill>
          <a:blip r:embed="rId4" cstate="print"/>
          <a:stretch>
            <a:fillRect/>
          </a:stretch>
        </p:blipFill>
        <p:spPr>
          <a:xfrm>
            <a:off x="152400" y="3840480"/>
            <a:ext cx="1676400" cy="3017520"/>
          </a:xfrm>
          <a:prstGeom prst="rect">
            <a:avLst/>
          </a:prstGeom>
        </p:spPr>
      </p:pic>
      <p:pic>
        <p:nvPicPr>
          <p:cNvPr id="7" name="Picture 3"/>
          <p:cNvPicPr>
            <a:picLocks noChangeAspect="1" noChangeArrowheads="1"/>
          </p:cNvPicPr>
          <p:nvPr/>
        </p:nvPicPr>
        <p:blipFill>
          <a:blip r:embed="rId5" cstate="print"/>
          <a:srcRect/>
          <a:stretch>
            <a:fillRect/>
          </a:stretch>
        </p:blipFill>
        <p:spPr bwMode="auto">
          <a:xfrm>
            <a:off x="1058418" y="4495800"/>
            <a:ext cx="1913382" cy="2362200"/>
          </a:xfrm>
          <a:prstGeom prst="rect">
            <a:avLst/>
          </a:prstGeom>
          <a:noFill/>
          <a:ln w="9525">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Self-Government in the Colonies</a:t>
            </a:r>
            <a:endParaRPr lang="en-US" dirty="0"/>
          </a:p>
        </p:txBody>
      </p:sp>
      <p:sp>
        <p:nvSpPr>
          <p:cNvPr id="3" name="Content Placeholder 2"/>
          <p:cNvSpPr>
            <a:spLocks noGrp="1"/>
          </p:cNvSpPr>
          <p:nvPr>
            <p:ph idx="1"/>
          </p:nvPr>
        </p:nvSpPr>
        <p:spPr>
          <a:xfrm>
            <a:off x="228600" y="1295400"/>
            <a:ext cx="5638800" cy="5562600"/>
          </a:xfrm>
        </p:spPr>
        <p:txBody>
          <a:bodyPr>
            <a:normAutofit lnSpcReduction="10000"/>
          </a:bodyPr>
          <a:lstStyle/>
          <a:p>
            <a:r>
              <a:rPr lang="en-US" dirty="0" smtClean="0"/>
              <a:t>Colonial documents led to the establishment of  a limited government, majority rule, direct democracy, and civil liberties (political rights) in North America.</a:t>
            </a:r>
          </a:p>
          <a:p>
            <a:pPr lvl="1"/>
            <a:r>
              <a:rPr lang="en-US" b="1" dirty="0" smtClean="0"/>
              <a:t>Virginia House of Burgesses (1619) </a:t>
            </a:r>
            <a:r>
              <a:rPr lang="en-US" dirty="0" smtClean="0"/>
              <a:t>= first representative assembly in colonies.  </a:t>
            </a:r>
          </a:p>
          <a:p>
            <a:pPr lvl="1"/>
            <a:r>
              <a:rPr lang="en-US" b="1" dirty="0" smtClean="0"/>
              <a:t>Mayflower Compact (1620) </a:t>
            </a:r>
            <a:r>
              <a:rPr lang="en-US" dirty="0" smtClean="0"/>
              <a:t>= first form of direct democracy in North America.</a:t>
            </a:r>
          </a:p>
          <a:p>
            <a:pPr>
              <a:buNone/>
            </a:pPr>
            <a:endParaRPr lang="en-US" dirty="0"/>
          </a:p>
        </p:txBody>
      </p:sp>
      <p:pic>
        <p:nvPicPr>
          <p:cNvPr id="6" name="Picture 2"/>
          <p:cNvPicPr>
            <a:picLocks noChangeAspect="1" noChangeArrowheads="1"/>
          </p:cNvPicPr>
          <p:nvPr/>
        </p:nvPicPr>
        <p:blipFill>
          <a:blip r:embed="rId2" cstate="print">
            <a:lum bright="12000"/>
          </a:blip>
          <a:srcRect l="1608" t="1591" r="2107" b="3183"/>
          <a:stretch>
            <a:fillRect/>
          </a:stretch>
        </p:blipFill>
        <p:spPr bwMode="auto">
          <a:xfrm>
            <a:off x="6248400" y="1219200"/>
            <a:ext cx="2667000" cy="2667000"/>
          </a:xfrm>
          <a:prstGeom prst="rect">
            <a:avLst/>
          </a:prstGeom>
          <a:noFill/>
          <a:ln w="9360">
            <a:solidFill>
              <a:srgbClr val="000000"/>
            </a:solidFill>
            <a:miter lim="800000"/>
            <a:headEnd/>
            <a:tailEnd/>
          </a:ln>
          <a:effectLst/>
        </p:spPr>
      </p:pic>
      <p:pic>
        <p:nvPicPr>
          <p:cNvPr id="4" name="Picture 5" descr="puritans"/>
          <p:cNvPicPr>
            <a:picLocks noChangeAspect="1" noChangeArrowheads="1"/>
          </p:cNvPicPr>
          <p:nvPr/>
        </p:nvPicPr>
        <p:blipFill>
          <a:blip r:embed="rId3" cstate="print"/>
          <a:srcRect/>
          <a:stretch>
            <a:fillRect/>
          </a:stretch>
        </p:blipFill>
        <p:spPr bwMode="auto">
          <a:xfrm>
            <a:off x="6019800" y="3200400"/>
            <a:ext cx="2981739" cy="2286000"/>
          </a:xfrm>
          <a:prstGeom prst="rect">
            <a:avLst/>
          </a:prstGeom>
          <a:noFill/>
        </p:spPr>
      </p:pic>
      <p:pic>
        <p:nvPicPr>
          <p:cNvPr id="5" name="Picture 4" descr="Mayflower Compact.jpg"/>
          <p:cNvPicPr>
            <a:picLocks noChangeAspect="1"/>
          </p:cNvPicPr>
          <p:nvPr/>
        </p:nvPicPr>
        <p:blipFill>
          <a:blip r:embed="rId4" cstate="print"/>
          <a:stretch>
            <a:fillRect/>
          </a:stretch>
        </p:blipFill>
        <p:spPr>
          <a:xfrm>
            <a:off x="6248400" y="4945570"/>
            <a:ext cx="2567020" cy="1912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Britain’s American Colonies</a:t>
            </a:r>
            <a:endParaRPr lang="en-US" dirty="0"/>
          </a:p>
        </p:txBody>
      </p:sp>
      <p:sp>
        <p:nvSpPr>
          <p:cNvPr id="3" name="Content Placeholder 2"/>
          <p:cNvSpPr>
            <a:spLocks noGrp="1"/>
          </p:cNvSpPr>
          <p:nvPr>
            <p:ph idx="1"/>
          </p:nvPr>
        </p:nvSpPr>
        <p:spPr>
          <a:xfrm>
            <a:off x="228600" y="1143000"/>
            <a:ext cx="6019800" cy="5715000"/>
          </a:xfrm>
        </p:spPr>
        <p:txBody>
          <a:bodyPr>
            <a:normAutofit fontScale="77500" lnSpcReduction="20000"/>
          </a:bodyPr>
          <a:lstStyle/>
          <a:p>
            <a:r>
              <a:rPr lang="en-US" dirty="0" smtClean="0"/>
              <a:t>Throughout the 1600s and 1700s, the thirteen English colonies along the eastern coast thrived.</a:t>
            </a:r>
          </a:p>
          <a:p>
            <a:pPr lvl="1"/>
            <a:r>
              <a:rPr lang="en-US" dirty="0" smtClean="0"/>
              <a:t>Population grew by leaps and bounds</a:t>
            </a:r>
          </a:p>
          <a:p>
            <a:pPr lvl="2"/>
            <a:r>
              <a:rPr lang="en-US" dirty="0" smtClean="0"/>
              <a:t>250,000 in 1700 to 2, 150, 000 in 1770</a:t>
            </a:r>
          </a:p>
          <a:p>
            <a:pPr lvl="1"/>
            <a:r>
              <a:rPr lang="en-US" dirty="0" smtClean="0"/>
              <a:t>Economy prospered</a:t>
            </a:r>
          </a:p>
          <a:p>
            <a:pPr lvl="2"/>
            <a:r>
              <a:rPr lang="en-US" dirty="0" smtClean="0"/>
              <a:t>Traded with Europe – remember Triangular Trade??</a:t>
            </a:r>
          </a:p>
          <a:p>
            <a:r>
              <a:rPr lang="en-US" dirty="0" smtClean="0"/>
              <a:t>New sense of an “American” identity</a:t>
            </a:r>
          </a:p>
          <a:p>
            <a:pPr lvl="1"/>
            <a:r>
              <a:rPr lang="en-US" dirty="0" smtClean="0"/>
              <a:t>Colonists had been living in America for 150 years</a:t>
            </a:r>
          </a:p>
          <a:p>
            <a:pPr lvl="1"/>
            <a:r>
              <a:rPr lang="en-US" dirty="0" smtClean="0"/>
              <a:t>Each colony had its own government and a large degree of independence</a:t>
            </a:r>
          </a:p>
          <a:p>
            <a:pPr lvl="1"/>
            <a:r>
              <a:rPr lang="en-US" dirty="0" smtClean="0"/>
              <a:t>Colonists saw themselves as less British and more as Virginians or North Carolinians.</a:t>
            </a:r>
          </a:p>
          <a:p>
            <a:r>
              <a:rPr lang="en-US" dirty="0" smtClean="0"/>
              <a:t>Many actions taken by the British began to irritate the colonists and tensions grew…</a:t>
            </a:r>
          </a:p>
        </p:txBody>
      </p:sp>
      <p:pic>
        <p:nvPicPr>
          <p:cNvPr id="5" name="Picture 4" descr="united_states_1783_1803.jpg"/>
          <p:cNvPicPr>
            <a:picLocks noChangeAspect="1"/>
          </p:cNvPicPr>
          <p:nvPr/>
        </p:nvPicPr>
        <p:blipFill>
          <a:blip r:embed="rId2" cstate="print"/>
          <a:stretch>
            <a:fillRect/>
          </a:stretch>
        </p:blipFill>
        <p:spPr>
          <a:xfrm>
            <a:off x="6490222" y="1295400"/>
            <a:ext cx="2653778" cy="4191000"/>
          </a:xfrm>
          <a:prstGeom prst="rect">
            <a:avLst/>
          </a:prstGeom>
        </p:spPr>
      </p:pic>
      <p:pic>
        <p:nvPicPr>
          <p:cNvPr id="6" name="Picture 5" descr="document"/>
          <p:cNvPicPr>
            <a:picLocks noChangeAspect="1" noChangeArrowheads="1"/>
          </p:cNvPicPr>
          <p:nvPr/>
        </p:nvPicPr>
        <p:blipFill>
          <a:blip r:embed="rId3" cstate="print"/>
          <a:srcRect/>
          <a:stretch>
            <a:fillRect/>
          </a:stretch>
        </p:blipFill>
        <p:spPr bwMode="auto">
          <a:xfrm>
            <a:off x="6223591" y="4267200"/>
            <a:ext cx="2920409" cy="22832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Navigation Acts (1651)</a:t>
            </a:r>
            <a:endParaRPr lang="en-US" dirty="0"/>
          </a:p>
        </p:txBody>
      </p:sp>
      <p:sp>
        <p:nvSpPr>
          <p:cNvPr id="3" name="Content Placeholder 2"/>
          <p:cNvSpPr>
            <a:spLocks noGrp="1"/>
          </p:cNvSpPr>
          <p:nvPr>
            <p:ph idx="1"/>
          </p:nvPr>
        </p:nvSpPr>
        <p:spPr>
          <a:xfrm>
            <a:off x="152400" y="1143000"/>
            <a:ext cx="8763000" cy="5486400"/>
          </a:xfrm>
        </p:spPr>
        <p:txBody>
          <a:bodyPr>
            <a:normAutofit fontScale="92500" lnSpcReduction="20000"/>
          </a:bodyPr>
          <a:lstStyle/>
          <a:p>
            <a:r>
              <a:rPr lang="en-US" b="1" dirty="0" smtClean="0"/>
              <a:t>Navigation Acts (1651) </a:t>
            </a:r>
            <a:r>
              <a:rPr lang="en-US" dirty="0" smtClean="0"/>
              <a:t>– colonies of Great Britain could ONLY trade with the mother country.</a:t>
            </a:r>
          </a:p>
          <a:p>
            <a:pPr lvl="1">
              <a:defRPr/>
            </a:pPr>
            <a:r>
              <a:rPr lang="en-US" dirty="0"/>
              <a:t>Designed to keep trade in England and support </a:t>
            </a:r>
            <a:r>
              <a:rPr lang="en-US" b="1" dirty="0"/>
              <a:t>Mercantilism</a:t>
            </a:r>
            <a:r>
              <a:rPr lang="en-US" dirty="0"/>
              <a:t>.</a:t>
            </a:r>
          </a:p>
          <a:p>
            <a:pPr lvl="2">
              <a:defRPr/>
            </a:pPr>
            <a:r>
              <a:rPr lang="en-US" b="1" dirty="0"/>
              <a:t>Mercantilism</a:t>
            </a:r>
            <a:r>
              <a:rPr lang="en-US" dirty="0"/>
              <a:t> = economic theory where you sell (export) more than you buy (import)</a:t>
            </a:r>
          </a:p>
          <a:p>
            <a:pPr lvl="1">
              <a:defRPr/>
            </a:pPr>
            <a:r>
              <a:rPr lang="en-US" dirty="0"/>
              <a:t>Britain bought American raw materials (ex. cotton) for low prices and sold manufactured goods (ex. cloth) back to the colonists.</a:t>
            </a:r>
          </a:p>
          <a:p>
            <a:pPr lvl="1">
              <a:defRPr/>
            </a:pPr>
            <a:r>
              <a:rPr lang="en-US" dirty="0"/>
              <a:t>All colonial ships had to stop in an English harbor before going on to another country</a:t>
            </a:r>
          </a:p>
          <a:p>
            <a:r>
              <a:rPr lang="en-US" dirty="0" smtClean="0"/>
              <a:t>Led to period of </a:t>
            </a:r>
            <a:r>
              <a:rPr lang="en-US" b="1" dirty="0" smtClean="0"/>
              <a:t>Salutary Neglect</a:t>
            </a:r>
          </a:p>
          <a:p>
            <a:pPr lvl="1"/>
            <a:r>
              <a:rPr lang="en-US" dirty="0" smtClean="0"/>
              <a:t>Britain did not pay too close attention to its colonies</a:t>
            </a:r>
          </a:p>
          <a:p>
            <a:pPr lvl="1"/>
            <a:r>
              <a:rPr lang="en-US" dirty="0" smtClean="0"/>
              <a:t>Colonists enjoyed free period of self-government</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French and Indian War (1754)</a:t>
            </a:r>
            <a:endParaRPr lang="en-US" dirty="0"/>
          </a:p>
        </p:txBody>
      </p:sp>
      <p:sp>
        <p:nvSpPr>
          <p:cNvPr id="3" name="Content Placeholder 2"/>
          <p:cNvSpPr>
            <a:spLocks noGrp="1"/>
          </p:cNvSpPr>
          <p:nvPr>
            <p:ph idx="1"/>
          </p:nvPr>
        </p:nvSpPr>
        <p:spPr>
          <a:xfrm>
            <a:off x="0" y="1295400"/>
            <a:ext cx="4953000" cy="5334000"/>
          </a:xfrm>
        </p:spPr>
        <p:txBody>
          <a:bodyPr>
            <a:normAutofit fontScale="92500" lnSpcReduction="20000"/>
          </a:bodyPr>
          <a:lstStyle/>
          <a:p>
            <a:r>
              <a:rPr lang="en-US" b="1" dirty="0" smtClean="0"/>
              <a:t>French and Indian War (1754 – 1763) </a:t>
            </a:r>
            <a:r>
              <a:rPr lang="en-US" dirty="0" smtClean="0"/>
              <a:t>~ fought between the English and the French over lands in North America.</a:t>
            </a:r>
          </a:p>
          <a:p>
            <a:pPr lvl="1"/>
            <a:r>
              <a:rPr lang="en-US" dirty="0" smtClean="0"/>
              <a:t>French (and Native American tribes) vs. Great Britain</a:t>
            </a:r>
          </a:p>
          <a:p>
            <a:pPr lvl="1"/>
            <a:r>
              <a:rPr lang="en-US" dirty="0" smtClean="0"/>
              <a:t>British win! </a:t>
            </a:r>
          </a:p>
          <a:p>
            <a:pPr lvl="1"/>
            <a:r>
              <a:rPr lang="en-US" b="1" dirty="0" smtClean="0"/>
              <a:t>Treaty of Paris (1763)</a:t>
            </a:r>
            <a:r>
              <a:rPr lang="en-US" dirty="0" smtClean="0"/>
              <a:t> = ended the war and made England the dominant power in North America.  France had to give up most of its land in North America </a:t>
            </a:r>
          </a:p>
          <a:p>
            <a:endParaRPr lang="en-US" dirty="0"/>
          </a:p>
        </p:txBody>
      </p:sp>
      <p:pic>
        <p:nvPicPr>
          <p:cNvPr id="5" name="Picture 4" descr="M04a05"/>
          <p:cNvPicPr>
            <a:picLocks noChangeAspect="1" noChangeArrowheads="1"/>
          </p:cNvPicPr>
          <p:nvPr/>
        </p:nvPicPr>
        <p:blipFill>
          <a:blip r:embed="rId2" cstate="print"/>
          <a:srcRect/>
          <a:stretch>
            <a:fillRect/>
          </a:stretch>
        </p:blipFill>
        <p:spPr>
          <a:xfrm>
            <a:off x="5180650" y="1295400"/>
            <a:ext cx="3963350" cy="2514600"/>
          </a:xfrm>
          <a:prstGeom prst="rect">
            <a:avLst/>
          </a:prstGeom>
          <a:noFill/>
          <a:ln/>
        </p:spPr>
      </p:pic>
      <p:pic>
        <p:nvPicPr>
          <p:cNvPr id="7" name="Picture 7" descr="NAmerafterFIWar"/>
          <p:cNvPicPr>
            <a:picLocks noChangeAspect="1" noChangeArrowheads="1"/>
          </p:cNvPicPr>
          <p:nvPr/>
        </p:nvPicPr>
        <p:blipFill>
          <a:blip r:embed="rId3" cstate="print"/>
          <a:stretch>
            <a:fillRect/>
          </a:stretch>
        </p:blipFill>
        <p:spPr>
          <a:xfrm>
            <a:off x="5715000" y="3443536"/>
            <a:ext cx="2895600" cy="3414464"/>
          </a:xfrm>
          <a:prstGeom prst="rect">
            <a:avLst/>
          </a:prstGeo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sz="4000" dirty="0" smtClean="0"/>
              <a:t>Proclamation of 1763</a:t>
            </a:r>
            <a:endParaRPr lang="en-US" sz="4000" dirty="0"/>
          </a:p>
        </p:txBody>
      </p:sp>
      <p:pic>
        <p:nvPicPr>
          <p:cNvPr id="11271" name="Picture 7" descr="NAmerafterFIWar"/>
          <p:cNvPicPr>
            <a:picLocks noGrp="1" noChangeAspect="1" noChangeArrowheads="1"/>
          </p:cNvPicPr>
          <p:nvPr>
            <p:ph sz="half" idx="1"/>
          </p:nvPr>
        </p:nvPicPr>
        <p:blipFill>
          <a:blip r:embed="rId2" cstate="print"/>
          <a:stretch>
            <a:fillRect/>
          </a:stretch>
        </p:blipFill>
        <p:spPr>
          <a:xfrm>
            <a:off x="5715000" y="1447800"/>
            <a:ext cx="3266611" cy="3851957"/>
          </a:xfrm>
          <a:noFill/>
          <a:ln/>
        </p:spPr>
      </p:pic>
      <p:sp>
        <p:nvSpPr>
          <p:cNvPr id="11267" name="Rectangle 3"/>
          <p:cNvSpPr>
            <a:spLocks noGrp="1" noChangeArrowheads="1"/>
          </p:cNvSpPr>
          <p:nvPr>
            <p:ph sz="half" idx="2"/>
          </p:nvPr>
        </p:nvSpPr>
        <p:spPr>
          <a:xfrm>
            <a:off x="152400" y="1295400"/>
            <a:ext cx="5562600" cy="5334000"/>
          </a:xfrm>
        </p:spPr>
        <p:txBody>
          <a:bodyPr>
            <a:normAutofit/>
          </a:bodyPr>
          <a:lstStyle/>
          <a:p>
            <a:r>
              <a:rPr lang="en-US" sz="2800" dirty="0" smtClean="0"/>
              <a:t>Victory in the French and Indian War led to increased tension between Britain and its colonist.</a:t>
            </a:r>
          </a:p>
          <a:p>
            <a:r>
              <a:rPr lang="en-US" sz="2800" dirty="0" smtClean="0"/>
              <a:t>Under the </a:t>
            </a:r>
            <a:r>
              <a:rPr lang="en-US" sz="2800" b="1" dirty="0" smtClean="0"/>
              <a:t>Treaty of Paris </a:t>
            </a:r>
            <a:r>
              <a:rPr lang="en-US" sz="2800" dirty="0" smtClean="0"/>
              <a:t>Britain </a:t>
            </a:r>
            <a:r>
              <a:rPr lang="en-US" sz="2800" dirty="0"/>
              <a:t>claimed land east of the Mississippi </a:t>
            </a:r>
            <a:r>
              <a:rPr lang="en-US" sz="2800" dirty="0" smtClean="0"/>
              <a:t>River</a:t>
            </a:r>
          </a:p>
          <a:p>
            <a:pPr lvl="1"/>
            <a:r>
              <a:rPr lang="en-US" sz="2400" b="1" dirty="0" smtClean="0"/>
              <a:t>Proclamation of 1763 </a:t>
            </a:r>
            <a:r>
              <a:rPr lang="en-US" sz="2400" dirty="0" smtClean="0"/>
              <a:t>~ prohibited colonists from settling west of the Appalachian Mountains(to </a:t>
            </a:r>
            <a:r>
              <a:rPr lang="en-US" sz="2400" dirty="0"/>
              <a:t>ease </a:t>
            </a:r>
            <a:r>
              <a:rPr lang="en-US" sz="2400" dirty="0" smtClean="0"/>
              <a:t>tensions with Native Americans)</a:t>
            </a:r>
          </a:p>
          <a:p>
            <a:pPr lvl="1"/>
            <a:r>
              <a:rPr lang="en-US" dirty="0" smtClean="0"/>
              <a:t>Angered colonists and increased their independent spirit!</a:t>
            </a:r>
            <a:endParaRPr lang="en-US" sz="2400" dirty="0" smtClean="0"/>
          </a:p>
          <a:p>
            <a:pPr>
              <a:buNone/>
            </a:pPr>
            <a:endParaRPr lang="en-US" sz="2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More Trouble…TAXES!</a:t>
            </a:r>
            <a:endParaRPr lang="en-US" dirty="0"/>
          </a:p>
        </p:txBody>
      </p:sp>
      <p:sp>
        <p:nvSpPr>
          <p:cNvPr id="3" name="Content Placeholder 2"/>
          <p:cNvSpPr>
            <a:spLocks noGrp="1"/>
          </p:cNvSpPr>
          <p:nvPr>
            <p:ph idx="1"/>
          </p:nvPr>
        </p:nvSpPr>
        <p:spPr>
          <a:xfrm>
            <a:off x="228600" y="1143000"/>
            <a:ext cx="6019800" cy="5715000"/>
          </a:xfrm>
        </p:spPr>
        <p:txBody>
          <a:bodyPr>
            <a:normAutofit lnSpcReduction="10000"/>
          </a:bodyPr>
          <a:lstStyle/>
          <a:p>
            <a:r>
              <a:rPr lang="en-US" sz="2800" dirty="0" smtClean="0"/>
              <a:t>In order to fight the French and Indian War, Great Britain had run up a huge debt.  </a:t>
            </a:r>
          </a:p>
          <a:p>
            <a:pPr lvl="1"/>
            <a:r>
              <a:rPr lang="en-US" sz="2400" dirty="0" smtClean="0"/>
              <a:t>To pay for the war, Great Britain started taxing the colonists.</a:t>
            </a:r>
          </a:p>
          <a:p>
            <a:pPr lvl="1"/>
            <a:r>
              <a:rPr lang="en-US" sz="2400" dirty="0" smtClean="0"/>
              <a:t>Ended Period of Salutary Neglect </a:t>
            </a:r>
            <a:r>
              <a:rPr lang="en-US" sz="2400" dirty="0" smtClean="0">
                <a:sym typeface="Wingdings" pitchFamily="2" charset="2"/>
              </a:rPr>
              <a:t></a:t>
            </a:r>
            <a:endParaRPr lang="en-US" sz="2400" dirty="0" smtClean="0"/>
          </a:p>
          <a:p>
            <a:r>
              <a:rPr lang="en-US" sz="2800" dirty="0" smtClean="0"/>
              <a:t>British Parliament began passing tax laws</a:t>
            </a:r>
          </a:p>
          <a:p>
            <a:pPr lvl="1"/>
            <a:r>
              <a:rPr lang="en-US" sz="2400" dirty="0" smtClean="0"/>
              <a:t>Stamp Act, Quartering Act, Townshend Acts, Tea Act, Intolerable Acts</a:t>
            </a:r>
          </a:p>
          <a:p>
            <a:r>
              <a:rPr lang="en-US" sz="2800" dirty="0" smtClean="0"/>
              <a:t>Colonists were outraged and began to protest.</a:t>
            </a:r>
          </a:p>
          <a:p>
            <a:pPr lvl="1"/>
            <a:r>
              <a:rPr lang="en-US" sz="2400" dirty="0" smtClean="0"/>
              <a:t>“No Taxation without Representation”</a:t>
            </a:r>
          </a:p>
          <a:p>
            <a:endParaRPr lang="en-US" dirty="0"/>
          </a:p>
        </p:txBody>
      </p:sp>
      <p:pic>
        <p:nvPicPr>
          <p:cNvPr id="4" name="Picture 3" descr="British Tax Stamp.jpg"/>
          <p:cNvPicPr>
            <a:picLocks noChangeAspect="1"/>
          </p:cNvPicPr>
          <p:nvPr/>
        </p:nvPicPr>
        <p:blipFill>
          <a:blip r:embed="rId2" cstate="print"/>
          <a:stretch>
            <a:fillRect/>
          </a:stretch>
        </p:blipFill>
        <p:spPr>
          <a:xfrm>
            <a:off x="6934200" y="1219200"/>
            <a:ext cx="1988726" cy="2876550"/>
          </a:xfrm>
          <a:prstGeom prst="rect">
            <a:avLst/>
          </a:prstGeom>
        </p:spPr>
      </p:pic>
      <p:pic>
        <p:nvPicPr>
          <p:cNvPr id="6" name="Picture 5" descr="Stamp act riots.jpg"/>
          <p:cNvPicPr>
            <a:picLocks noChangeAspect="1"/>
          </p:cNvPicPr>
          <p:nvPr/>
        </p:nvPicPr>
        <p:blipFill>
          <a:blip r:embed="rId3" cstate="print"/>
          <a:stretch>
            <a:fillRect/>
          </a:stretch>
        </p:blipFill>
        <p:spPr>
          <a:xfrm>
            <a:off x="6323659" y="3048000"/>
            <a:ext cx="2553171" cy="3505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Cartoon Analysis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do you see? (Students should simply point out all symbols, characters, objects, text, etc. that they notice. Try to keep them from jumping to interpretation until all pieces of the cartoon are pointed out.)</a:t>
            </a:r>
          </a:p>
          <a:p>
            <a:r>
              <a:rPr lang="en-US" dirty="0" smtClean="0"/>
              <a:t>What do you think? What message is the artist trying to convey? What do the symbols represent?</a:t>
            </a:r>
          </a:p>
          <a:p>
            <a:r>
              <a:rPr lang="en-US" dirty="0" smtClean="0"/>
              <a:t>What techniques has the artist used and why? (exaggeration, caricatures, humor, sarcasm, etc.)</a:t>
            </a:r>
          </a:p>
          <a:p>
            <a:r>
              <a:rPr lang="en-US" dirty="0" smtClean="0"/>
              <a:t>If you were an American Patriot, would you agree with the cartoonist? Why?</a:t>
            </a:r>
          </a:p>
          <a:p>
            <a:r>
              <a:rPr lang="en-US" dirty="0" smtClean="0"/>
              <a:t>If you were a Loyalist, would you agree with the cartoonist? Why?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858</Words>
  <Application>Microsoft Office PowerPoint</Application>
  <PresentationFormat>On-screen Show (4:3)</PresentationFormat>
  <Paragraphs>71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Road to the American Revolution</vt:lpstr>
      <vt:lpstr>Roots of American Democracy !</vt:lpstr>
      <vt:lpstr>Self-Government in the Colonies</vt:lpstr>
      <vt:lpstr>Britain’s American Colonies</vt:lpstr>
      <vt:lpstr>Navigation Acts (1651)</vt:lpstr>
      <vt:lpstr>French and Indian War (1754)</vt:lpstr>
      <vt:lpstr>Proclamation of 1763</vt:lpstr>
      <vt:lpstr>More Trouble…TAXES!</vt:lpstr>
      <vt:lpstr>Cartoon Analysis Questions</vt:lpstr>
      <vt:lpstr>Political Cartoon Analysis</vt:lpstr>
      <vt:lpstr>Revolutionary Political Cartoons</vt:lpstr>
      <vt:lpstr>PowerPoint Presentation</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Revolution</dc:title>
  <dc:creator>AlyssaMartin</dc:creator>
  <cp:lastModifiedBy>wwestbrook</cp:lastModifiedBy>
  <cp:revision>13</cp:revision>
  <dcterms:created xsi:type="dcterms:W3CDTF">2013-04-17T11:05:05Z</dcterms:created>
  <dcterms:modified xsi:type="dcterms:W3CDTF">2016-04-05T11:30:38Z</dcterms:modified>
</cp:coreProperties>
</file>