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C332B0D-8B28-4D9E-B37D-6F5B34B87EB6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87009C-B1E7-44BB-B969-41FD427C2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2B0D-8B28-4D9E-B37D-6F5B34B87EB6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009C-B1E7-44BB-B969-41FD427C2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2B0D-8B28-4D9E-B37D-6F5B34B87EB6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009C-B1E7-44BB-B969-41FD427C2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C332B0D-8B28-4D9E-B37D-6F5B34B87EB6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87009C-B1E7-44BB-B969-41FD427C23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C332B0D-8B28-4D9E-B37D-6F5B34B87EB6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87009C-B1E7-44BB-B969-41FD427C2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2B0D-8B28-4D9E-B37D-6F5B34B87EB6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009C-B1E7-44BB-B969-41FD427C23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2B0D-8B28-4D9E-B37D-6F5B34B87EB6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009C-B1E7-44BB-B969-41FD427C23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332B0D-8B28-4D9E-B37D-6F5B34B87EB6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87009C-B1E7-44BB-B969-41FD427C23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2B0D-8B28-4D9E-B37D-6F5B34B87EB6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009C-B1E7-44BB-B969-41FD427C2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C332B0D-8B28-4D9E-B37D-6F5B34B87EB6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87009C-B1E7-44BB-B969-41FD427C23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332B0D-8B28-4D9E-B37D-6F5B34B87EB6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87009C-B1E7-44BB-B969-41FD427C23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C332B0D-8B28-4D9E-B37D-6F5B34B87EB6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87009C-B1E7-44BB-B969-41FD427C2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Methods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We Find, Analyze and Interpret Sociological Information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Correlation </a:t>
            </a:r>
            <a:endParaRPr lang="en-US" dirty="0"/>
          </a:p>
        </p:txBody>
      </p:sp>
      <p:pic>
        <p:nvPicPr>
          <p:cNvPr id="22530" name="Picture 2" descr="http://www.retrovirology.com/content/figures/1742-4690-5-34-3-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00200"/>
            <a:ext cx="6324600" cy="47434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60960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http://www.retrovirology.com/content/5/1/34/figure/F3?highres=y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Correlation </a:t>
            </a:r>
            <a:endParaRPr lang="en-US" dirty="0"/>
          </a:p>
        </p:txBody>
      </p:sp>
      <p:pic>
        <p:nvPicPr>
          <p:cNvPr id="23554" name="Picture 2" descr="http://mrhonner.files.wordpress.com/2011/04/negative-correlation-grap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371600"/>
            <a:ext cx="5105400" cy="510540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" y="6248400"/>
            <a:ext cx="830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http://mrhonner.files.wordpress.com/2011/04/negative-correlation-graph.jpg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Research Process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 Steps to conducting research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Defining the Problem 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First step involves selecting a topic and developing an operational definition </a:t>
            </a:r>
          </a:p>
          <a:p>
            <a:r>
              <a:rPr lang="en-US" b="1" u="sng" dirty="0" smtClean="0"/>
              <a:t>Operational definition</a:t>
            </a:r>
            <a:r>
              <a:rPr lang="en-US" b="1" dirty="0" smtClean="0"/>
              <a:t> </a:t>
            </a:r>
            <a:r>
              <a:rPr lang="en-US" dirty="0" smtClean="0"/>
              <a:t>– Stated in terms of measurable characteristics </a:t>
            </a:r>
          </a:p>
          <a:p>
            <a:pPr lvl="1"/>
            <a:r>
              <a:rPr lang="en-US" dirty="0" smtClean="0"/>
              <a:t>Ex: Durkheim wanted to study effect of social integration on suicide rates so he had to define suicide and social integration in terms that would allow him to measure both concepts.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Reviewing the Literature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Good research is conducted within the context of an </a:t>
            </a:r>
            <a:r>
              <a:rPr lang="en-US" b="1" dirty="0" smtClean="0"/>
              <a:t>existing body of knowledge </a:t>
            </a:r>
          </a:p>
          <a:p>
            <a:r>
              <a:rPr lang="en-US" dirty="0" smtClean="0"/>
              <a:t>Sociologists review published reports of studies that have information on their research interests </a:t>
            </a:r>
          </a:p>
          <a:p>
            <a:r>
              <a:rPr lang="en-US" dirty="0" smtClean="0"/>
              <a:t>Provides researchers with valuable insights and prevents unnecessary duplication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Form a Hypothesis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 reviewing the literature sociologists must develop a testable hypothesis </a:t>
            </a:r>
          </a:p>
          <a:p>
            <a:r>
              <a:rPr lang="en-US" b="1" u="sng" dirty="0" smtClean="0"/>
              <a:t>Hypothesis</a:t>
            </a:r>
            <a:r>
              <a:rPr lang="en-US" dirty="0" smtClean="0"/>
              <a:t> – Statement that predicts the relationship between two or more variables.</a:t>
            </a:r>
          </a:p>
          <a:p>
            <a:pPr lvl="1"/>
            <a:r>
              <a:rPr lang="en-US" dirty="0" smtClean="0"/>
              <a:t>Ex: Durkheim hypothesized that suicide rates within groups vary inversely with the degree to which group members are integrated into society . The more social bonds a person has, the less likely they are to commit suicide.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Choosing a Research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Research design </a:t>
            </a:r>
            <a:r>
              <a:rPr lang="en-US" dirty="0" smtClean="0"/>
              <a:t>– Plan for collecting, analyzing, and evaluating data </a:t>
            </a:r>
          </a:p>
          <a:p>
            <a:r>
              <a:rPr lang="en-US" dirty="0" smtClean="0"/>
              <a:t>Most data collection methods fall into 4 categories:</a:t>
            </a:r>
          </a:p>
          <a:p>
            <a:pPr lvl="1"/>
            <a:r>
              <a:rPr lang="en-US" dirty="0" smtClean="0"/>
              <a:t>Surveys </a:t>
            </a:r>
          </a:p>
          <a:p>
            <a:pPr lvl="1"/>
            <a:r>
              <a:rPr lang="en-US" dirty="0" smtClean="0"/>
              <a:t>Experiments</a:t>
            </a:r>
          </a:p>
          <a:p>
            <a:pPr lvl="1"/>
            <a:r>
              <a:rPr lang="en-US" dirty="0" smtClean="0"/>
              <a:t>Observational studies </a:t>
            </a:r>
          </a:p>
          <a:p>
            <a:pPr lvl="1"/>
            <a:r>
              <a:rPr lang="en-US" dirty="0" smtClean="0"/>
              <a:t>Analysis of existing sources </a:t>
            </a:r>
          </a:p>
          <a:p>
            <a:r>
              <a:rPr lang="en-US" dirty="0" smtClean="0"/>
              <a:t>Once the data is collected, sociologists need some form of statistical analysis to evaluate the findings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Collecting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Different research designs require taking different factors into consideration </a:t>
            </a:r>
          </a:p>
          <a:p>
            <a:pPr lvl="1"/>
            <a:r>
              <a:rPr lang="en-US" dirty="0" smtClean="0"/>
              <a:t>Ex: Surveys cost money </a:t>
            </a:r>
          </a:p>
          <a:p>
            <a:r>
              <a:rPr lang="en-US" dirty="0" smtClean="0"/>
              <a:t>Information must be carefully record to make sure it is accurate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6: Analyzing the Data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Researchers must maintain objectivity and not read more into the </a:t>
            </a:r>
            <a:r>
              <a:rPr lang="en-US" dirty="0" smtClean="0"/>
              <a:t>data </a:t>
            </a:r>
            <a:r>
              <a:rPr lang="en-US" dirty="0" smtClean="0"/>
              <a:t>than there is </a:t>
            </a:r>
          </a:p>
          <a:p>
            <a:r>
              <a:rPr lang="en-US" dirty="0" smtClean="0"/>
              <a:t>Purpose is to determine whether the data support the hypotheses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7: Presenting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Sociologists must draw conclusions from </a:t>
            </a:r>
            <a:r>
              <a:rPr lang="en-US" smtClean="0"/>
              <a:t>the </a:t>
            </a:r>
            <a:r>
              <a:rPr lang="en-US" smtClean="0"/>
              <a:t>data </a:t>
            </a:r>
            <a:r>
              <a:rPr lang="en-US" dirty="0" smtClean="0"/>
              <a:t>and present the findings to others </a:t>
            </a:r>
          </a:p>
          <a:p>
            <a:r>
              <a:rPr lang="en-US" dirty="0" smtClean="0"/>
              <a:t>By reporting their findings, sociologists add to the body of sociological knowledge and make it possible for other sociologists to evaluate the data and the research process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Why is sociological research necessary?</a:t>
            </a:r>
          </a:p>
          <a:p>
            <a:pPr lvl="0"/>
            <a:r>
              <a:rPr lang="en-US" dirty="0" smtClean="0"/>
              <a:t>What is the difference between qualitative and quantitative data?</a:t>
            </a:r>
          </a:p>
          <a:p>
            <a:pPr lvl="0"/>
            <a:r>
              <a:rPr lang="en-US" dirty="0" smtClean="0"/>
              <a:t>What are the strengths and weaknesses of the sociological research methods?</a:t>
            </a:r>
          </a:p>
          <a:p>
            <a:pPr lvl="0"/>
            <a:r>
              <a:rPr lang="en-US" dirty="0" smtClean="0"/>
              <a:t>Why is it important to consider ethical issues in sociological research?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Research Methods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Research Designs Revisited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Method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Used to analyze existing sources </a:t>
            </a:r>
          </a:p>
          <a:p>
            <a:r>
              <a:rPr lang="en-US" dirty="0" smtClean="0"/>
              <a:t>Involves examining any materials from the past that contain information of interest </a:t>
            </a:r>
          </a:p>
          <a:p>
            <a:r>
              <a:rPr lang="en-US" dirty="0" smtClean="0"/>
              <a:t>Materials can include things such as toys, clothes, pictures, and tools; but mostly consist of written documents </a:t>
            </a:r>
          </a:p>
          <a:p>
            <a:r>
              <a:rPr lang="en-US" dirty="0" smtClean="0"/>
              <a:t>A way to study trends </a:t>
            </a:r>
          </a:p>
          <a:p>
            <a:r>
              <a:rPr lang="en-US" dirty="0" smtClean="0"/>
              <a:t>Personal material can allow researchers to view private and unguarded feelings of an individual who lived at another point in time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Analyze existing sources </a:t>
            </a:r>
          </a:p>
          <a:p>
            <a:r>
              <a:rPr lang="en-US" dirty="0" smtClean="0"/>
              <a:t>Process involves counting the number of times an element (word, symbol, event, etc.) appears in a given context </a:t>
            </a:r>
          </a:p>
          <a:p>
            <a:r>
              <a:rPr lang="en-US" dirty="0" smtClean="0"/>
              <a:t>Used to analyze any form of recorded communication (television, radio, movies, etc.) </a:t>
            </a:r>
          </a:p>
          <a:p>
            <a:r>
              <a:rPr lang="en-US" dirty="0" smtClean="0"/>
              <a:t>Easy to use and inexpensive, researchers just have to count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Method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487375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Used to collect data on attitudes and opinions from large numbers of people </a:t>
            </a:r>
          </a:p>
          <a:p>
            <a:r>
              <a:rPr lang="en-US" dirty="0" smtClean="0"/>
              <a:t>Techniques </a:t>
            </a:r>
          </a:p>
          <a:p>
            <a:pPr lvl="1"/>
            <a:r>
              <a:rPr lang="en-US" dirty="0" smtClean="0"/>
              <a:t>Questionnaires</a:t>
            </a:r>
          </a:p>
          <a:p>
            <a:pPr lvl="2"/>
            <a:r>
              <a:rPr lang="en-US" dirty="0" smtClean="0"/>
              <a:t>Respond in writing in person or by mail </a:t>
            </a:r>
          </a:p>
          <a:p>
            <a:pPr lvl="2"/>
            <a:r>
              <a:rPr lang="en-US" u="sng" dirty="0" smtClean="0"/>
              <a:t>Advantage</a:t>
            </a:r>
            <a:r>
              <a:rPr lang="en-US" dirty="0" smtClean="0"/>
              <a:t> – Collect information from a large amount of people in a short period of time </a:t>
            </a:r>
          </a:p>
          <a:p>
            <a:pPr lvl="2"/>
            <a:r>
              <a:rPr lang="en-US" u="sng" dirty="0" smtClean="0"/>
              <a:t>Disadvantage</a:t>
            </a:r>
            <a:r>
              <a:rPr lang="en-US" dirty="0" smtClean="0"/>
              <a:t> – do not enable to sociologists to know if participants interpreted the questions correctly and rely solely on the answers </a:t>
            </a:r>
          </a:p>
          <a:p>
            <a:pPr lvl="1"/>
            <a:r>
              <a:rPr lang="en-US" dirty="0" smtClean="0"/>
              <a:t>Interviews </a:t>
            </a:r>
          </a:p>
          <a:p>
            <a:pPr lvl="2"/>
            <a:r>
              <a:rPr lang="en-US" dirty="0" smtClean="0"/>
              <a:t>Respond orally in person or over the telephone </a:t>
            </a:r>
          </a:p>
          <a:p>
            <a:pPr lvl="2"/>
            <a:r>
              <a:rPr lang="en-US" u="sng" dirty="0" smtClean="0"/>
              <a:t>Advantage</a:t>
            </a:r>
            <a:r>
              <a:rPr lang="en-US" dirty="0" smtClean="0"/>
              <a:t> – easier for researcher to ask for clarifications and note context clues (facial expression) </a:t>
            </a:r>
          </a:p>
          <a:p>
            <a:pPr lvl="2"/>
            <a:r>
              <a:rPr lang="en-US" u="sng" dirty="0" smtClean="0"/>
              <a:t>Disadvantage</a:t>
            </a:r>
            <a:r>
              <a:rPr lang="en-US" dirty="0" smtClean="0"/>
              <a:t> – Time consuming and expensive </a:t>
            </a:r>
          </a:p>
          <a:p>
            <a:r>
              <a:rPr lang="en-US" dirty="0" smtClean="0"/>
              <a:t>Choose respondents using a sample of a population – mostly random samples </a:t>
            </a:r>
          </a:p>
          <a:p>
            <a:r>
              <a:rPr lang="en-US" dirty="0" smtClean="0"/>
              <a:t>Samples must be representative of the entire population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Detached Observation</a:t>
            </a:r>
          </a:p>
          <a:p>
            <a:pPr lvl="1"/>
            <a:r>
              <a:rPr lang="en-US" dirty="0" smtClean="0"/>
              <a:t>Observe the situation from a distance </a:t>
            </a:r>
          </a:p>
          <a:p>
            <a:pPr lvl="1"/>
            <a:r>
              <a:rPr lang="en-US" u="sng" dirty="0" smtClean="0"/>
              <a:t>Advantage-</a:t>
            </a:r>
            <a:r>
              <a:rPr lang="en-US" dirty="0" smtClean="0"/>
              <a:t> Individuals do not realize they are being observed and will be less likely to change natural behaviors </a:t>
            </a:r>
          </a:p>
          <a:p>
            <a:pPr lvl="1"/>
            <a:r>
              <a:rPr lang="en-US" u="sng" dirty="0" smtClean="0"/>
              <a:t>Disadvantage</a:t>
            </a:r>
            <a:r>
              <a:rPr lang="en-US" dirty="0" smtClean="0"/>
              <a:t> – Researchers sometimes miss important details because they are removed from the situation </a:t>
            </a:r>
          </a:p>
          <a:p>
            <a:r>
              <a:rPr lang="en-US" dirty="0" smtClean="0"/>
              <a:t>Participant Observation </a:t>
            </a:r>
          </a:p>
          <a:p>
            <a:pPr lvl="1"/>
            <a:r>
              <a:rPr lang="en-US" dirty="0" smtClean="0"/>
              <a:t>Directly involved in the situation </a:t>
            </a:r>
          </a:p>
          <a:p>
            <a:pPr lvl="1"/>
            <a:r>
              <a:rPr lang="en-US" dirty="0" smtClean="0"/>
              <a:t>Some researchers remain anonymous, some do not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Intensive analysis of a person, group, event, or problem </a:t>
            </a:r>
          </a:p>
          <a:p>
            <a:r>
              <a:rPr lang="en-US" dirty="0" smtClean="0"/>
              <a:t>Case studies will use some other research methods, but it is the intense focus that sets this method apart from the rest </a:t>
            </a:r>
          </a:p>
          <a:p>
            <a:r>
              <a:rPr lang="en-US" dirty="0" smtClean="0"/>
              <a:t>Useful in analyzing infrequent or temporary events (riots or natural disasters) </a:t>
            </a:r>
          </a:p>
          <a:p>
            <a:r>
              <a:rPr lang="en-US" u="sng" dirty="0" smtClean="0"/>
              <a:t>Advantage</a:t>
            </a:r>
            <a:r>
              <a:rPr lang="en-US" dirty="0" smtClean="0"/>
              <a:t> – In-depth picture of a real-life situation </a:t>
            </a:r>
          </a:p>
          <a:p>
            <a:r>
              <a:rPr lang="en-US" u="sng" dirty="0" smtClean="0"/>
              <a:t>Disadvantage</a:t>
            </a:r>
            <a:r>
              <a:rPr lang="en-US" dirty="0" smtClean="0"/>
              <a:t> – Researchers may generalize on the basis of one case 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Involves:</a:t>
            </a:r>
          </a:p>
          <a:p>
            <a:pPr lvl="1"/>
            <a:r>
              <a:rPr lang="en-US" dirty="0" smtClean="0"/>
              <a:t>Use of mathematical data </a:t>
            </a:r>
          </a:p>
          <a:p>
            <a:pPr lvl="1"/>
            <a:r>
              <a:rPr lang="en-US" dirty="0" smtClean="0"/>
              <a:t>Analyzing data that have already been collected to determine the strength of the relationship that may exist between 2 or more variables </a:t>
            </a:r>
          </a:p>
          <a:p>
            <a:r>
              <a:rPr lang="en-US" dirty="0" smtClean="0"/>
              <a:t>Most important concepts are the three measure of central tendency: mean, median, and mode </a:t>
            </a:r>
          </a:p>
          <a:p>
            <a:pPr lvl="1"/>
            <a:r>
              <a:rPr lang="en-US" dirty="0" smtClean="0"/>
              <a:t>Same data will produce different averages depending on which of the measures you use </a:t>
            </a:r>
          </a:p>
          <a:p>
            <a:r>
              <a:rPr lang="en-US" dirty="0" smtClean="0"/>
              <a:t>Has become a preferred method </a:t>
            </a:r>
          </a:p>
          <a:p>
            <a:r>
              <a:rPr lang="en-US" dirty="0" smtClean="0"/>
              <a:t>Large amounts of information in a short amount of time </a:t>
            </a:r>
          </a:p>
          <a:p>
            <a:endParaRPr lang="en-US" dirty="0" smtClean="0"/>
          </a:p>
          <a:p>
            <a:r>
              <a:rPr lang="en-US" b="1" i="1" dirty="0" smtClean="0"/>
              <a:t>End Note:</a:t>
            </a:r>
          </a:p>
          <a:p>
            <a:pPr lvl="1"/>
            <a:r>
              <a:rPr lang="en-US" dirty="0" smtClean="0"/>
              <a:t>Many sociologists use more than one research method in the process.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with </a:t>
            </a:r>
            <a:r>
              <a:rPr lang="en-US" smtClean="0"/>
              <a:t>a Partner!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7772400" cy="48737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Identify a social issue or problem at your high school.  Imagine that you are a sociologist and explain how you would use the process to research this problem.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 sure to:</a:t>
            </a:r>
          </a:p>
          <a:p>
            <a:pPr lvl="1"/>
            <a:r>
              <a:rPr lang="en-US" dirty="0" smtClean="0"/>
              <a:t>Identify problem/issue- should relate to human (social) behavior</a:t>
            </a:r>
          </a:p>
          <a:p>
            <a:pPr lvl="1"/>
            <a:r>
              <a:rPr lang="en-US" dirty="0" smtClean="0"/>
              <a:t>Develop hypothesis- take an “educated guess” regarding the relationship between the variables</a:t>
            </a:r>
          </a:p>
          <a:p>
            <a:pPr lvl="1"/>
            <a:r>
              <a:rPr lang="en-US" dirty="0" smtClean="0"/>
              <a:t>Choose research design</a:t>
            </a:r>
          </a:p>
          <a:p>
            <a:pPr lvl="2"/>
            <a:r>
              <a:rPr lang="en-US" dirty="0" smtClean="0"/>
              <a:t>explain your chosen method (i.e. survey, observation, experiment, etc.) for collecting and analyzing data</a:t>
            </a:r>
          </a:p>
          <a:p>
            <a:pPr lvl="2"/>
            <a:r>
              <a:rPr lang="en-US" dirty="0" smtClean="0"/>
              <a:t>explain why you chose this method over the others</a:t>
            </a:r>
          </a:p>
          <a:p>
            <a:pPr lvl="2"/>
            <a:r>
              <a:rPr lang="en-US" dirty="0" smtClean="0"/>
              <a:t>Refer to your text and notes for possible research methods</a:t>
            </a:r>
          </a:p>
          <a:p>
            <a:pPr lvl="1"/>
            <a:endParaRPr lang="en-US" sz="2400" dirty="0" smtClean="0"/>
          </a:p>
          <a:p>
            <a:r>
              <a:rPr lang="en-US" dirty="0" smtClean="0"/>
              <a:t>This assignment should be prepared in outline form!  It helps if you choose a topic that you are actually interested in!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20762"/>
          </a:xfrm>
        </p:spPr>
        <p:txBody>
          <a:bodyPr/>
          <a:lstStyle/>
          <a:p>
            <a:r>
              <a:rPr lang="en-US" dirty="0" smtClean="0"/>
              <a:t>Goals to be met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learner will develop a sociological point of view.</a:t>
            </a:r>
          </a:p>
          <a:p>
            <a:pPr lvl="1"/>
            <a:r>
              <a:rPr lang="en-US" b="1" dirty="0" smtClean="0"/>
              <a:t>Objectives</a:t>
            </a:r>
            <a:endParaRPr lang="en-US" dirty="0" smtClean="0"/>
          </a:p>
          <a:p>
            <a:pPr lvl="2"/>
            <a:r>
              <a:rPr lang="en-US" b="1" dirty="0" smtClean="0"/>
              <a:t>1.01</a:t>
            </a:r>
            <a:r>
              <a:rPr lang="en-US" dirty="0" smtClean="0"/>
              <a:t> Discuss the origins of sociology.</a:t>
            </a:r>
          </a:p>
          <a:p>
            <a:pPr lvl="2"/>
            <a:r>
              <a:rPr lang="en-US" b="1" dirty="0" smtClean="0"/>
              <a:t>1.02</a:t>
            </a:r>
            <a:r>
              <a:rPr lang="en-US" dirty="0" smtClean="0"/>
              <a:t> Describe similarities and differences between sociology and the other social sciences.</a:t>
            </a:r>
          </a:p>
          <a:p>
            <a:pPr lvl="2"/>
            <a:r>
              <a:rPr lang="en-US" b="1" dirty="0" smtClean="0"/>
              <a:t>1.03</a:t>
            </a:r>
            <a:r>
              <a:rPr lang="en-US" dirty="0" smtClean="0"/>
              <a:t> Identify the relationship between the study of sociology, society, and culture.</a:t>
            </a:r>
          </a:p>
          <a:p>
            <a:pPr lvl="2"/>
            <a:r>
              <a:rPr lang="en-US" b="1" dirty="0" smtClean="0"/>
              <a:t>1.04</a:t>
            </a:r>
            <a:r>
              <a:rPr lang="en-US" dirty="0" smtClean="0"/>
              <a:t> Define and apply key concepts used in sociology to understand human society and interaction.</a:t>
            </a:r>
          </a:p>
          <a:p>
            <a:pPr lvl="2"/>
            <a:r>
              <a:rPr lang="en-US" b="1" dirty="0" smtClean="0"/>
              <a:t>1.05</a:t>
            </a:r>
            <a:r>
              <a:rPr lang="en-US" dirty="0" smtClean="0"/>
              <a:t> Differentiate among the various sociological perspectives or theories on social life and formulate a personal perspective.</a:t>
            </a:r>
          </a:p>
          <a:p>
            <a:pPr lvl="2"/>
            <a:r>
              <a:rPr lang="en-US" b="1" dirty="0" smtClean="0"/>
              <a:t>1.06</a:t>
            </a:r>
            <a:r>
              <a:rPr lang="en-US" dirty="0" smtClean="0"/>
              <a:t> Differentiate among the various sociological research methods.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Social Research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of Interest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Examine the structure and function of various features of society (like groups) </a:t>
            </a:r>
          </a:p>
          <a:p>
            <a:r>
              <a:rPr lang="en-US" dirty="0" smtClean="0"/>
              <a:t>“</a:t>
            </a:r>
            <a:r>
              <a:rPr lang="en-US" b="1" dirty="0" smtClean="0"/>
              <a:t>Rates of behavior</a:t>
            </a:r>
            <a:r>
              <a:rPr lang="en-US" dirty="0" smtClean="0"/>
              <a:t>” – how often a behavior occurs under specific conditions </a:t>
            </a:r>
          </a:p>
          <a:p>
            <a:r>
              <a:rPr lang="en-US" dirty="0" smtClean="0"/>
              <a:t>Knowing how groups of people with similar characteristics are likely to act under given circumstances</a:t>
            </a:r>
          </a:p>
          <a:p>
            <a:r>
              <a:rPr lang="en-US" b="1" dirty="0" smtClean="0"/>
              <a:t>Stability and change </a:t>
            </a:r>
            <a:r>
              <a:rPr lang="en-US" dirty="0" smtClean="0"/>
              <a:t>– how and why some features change in society and some stay the same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Sociologists want to uncover the </a:t>
            </a:r>
            <a:r>
              <a:rPr lang="en-US" b="1" dirty="0" smtClean="0"/>
              <a:t>causal connections between events </a:t>
            </a:r>
          </a:p>
          <a:p>
            <a:r>
              <a:rPr lang="en-US" dirty="0" smtClean="0"/>
              <a:t>All events have causes </a:t>
            </a:r>
          </a:p>
          <a:p>
            <a:r>
              <a:rPr lang="en-US" dirty="0" smtClean="0"/>
              <a:t>Study cause and effect by examining relationships among </a:t>
            </a:r>
            <a:r>
              <a:rPr lang="en-US" b="1" u="sng" dirty="0" smtClean="0"/>
              <a:t>variables</a:t>
            </a:r>
            <a:r>
              <a:rPr lang="en-US" dirty="0" smtClean="0"/>
              <a:t> (anything that can vary in amount or quality from case to case) </a:t>
            </a:r>
          </a:p>
          <a:p>
            <a:r>
              <a:rPr lang="en-US" dirty="0" smtClean="0"/>
              <a:t>Causal relationship exists when change in one variable causes a change in another variable </a:t>
            </a:r>
          </a:p>
          <a:p>
            <a:r>
              <a:rPr lang="en-US" b="1" dirty="0" smtClean="0"/>
              <a:t>Study cause and effect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953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Independent variable</a:t>
            </a:r>
            <a:r>
              <a:rPr lang="en-US" b="1" dirty="0" smtClean="0"/>
              <a:t> </a:t>
            </a:r>
            <a:r>
              <a:rPr lang="en-US" dirty="0" smtClean="0"/>
              <a:t>- causes a change in another variable </a:t>
            </a:r>
          </a:p>
          <a:p>
            <a:r>
              <a:rPr lang="en-US" b="1" u="sng" dirty="0" smtClean="0"/>
              <a:t>Dependent variable</a:t>
            </a:r>
            <a:r>
              <a:rPr lang="en-US" b="1" dirty="0" smtClean="0"/>
              <a:t> </a:t>
            </a:r>
            <a:r>
              <a:rPr lang="en-US" dirty="0" smtClean="0"/>
              <a:t>– Changed by (depends on) the independent variable </a:t>
            </a:r>
          </a:p>
          <a:p>
            <a:r>
              <a:rPr lang="en-US" dirty="0" smtClean="0"/>
              <a:t>Ex: In a study of teen drug use</a:t>
            </a:r>
          </a:p>
          <a:p>
            <a:pPr lvl="1"/>
            <a:r>
              <a:rPr lang="en-US" u="sng" dirty="0" smtClean="0"/>
              <a:t>Dependent variable</a:t>
            </a:r>
            <a:r>
              <a:rPr lang="en-US" dirty="0" smtClean="0"/>
              <a:t>: level of drug use</a:t>
            </a:r>
          </a:p>
          <a:p>
            <a:pPr lvl="1"/>
            <a:r>
              <a:rPr lang="en-US" u="sng" dirty="0" smtClean="0"/>
              <a:t>Independent variable</a:t>
            </a:r>
            <a:r>
              <a:rPr lang="en-US" dirty="0" smtClean="0"/>
              <a:t>: School grades or attitude towards drugs </a:t>
            </a:r>
          </a:p>
          <a:p>
            <a:pPr lvl="1"/>
            <a:r>
              <a:rPr lang="en-US" dirty="0" smtClean="0"/>
              <a:t>Sociologist may be interesting in determining if the level of drug use is influenced by grades in school or attitudes toward drug use</a:t>
            </a:r>
          </a:p>
          <a:p>
            <a:pPr lvl="1"/>
            <a:r>
              <a:rPr lang="en-US" u="sng" dirty="0" smtClean="0"/>
              <a:t>Sample question</a:t>
            </a:r>
            <a:r>
              <a:rPr lang="en-US" dirty="0" smtClean="0"/>
              <a:t>: Is drug use lower among students who are on the honor roll at school?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 step in determining cause and effect is to know whether a correlation exists </a:t>
            </a:r>
          </a:p>
          <a:p>
            <a:r>
              <a:rPr lang="en-US" b="1" u="sng" dirty="0" smtClean="0"/>
              <a:t>Correlation</a:t>
            </a:r>
            <a:r>
              <a:rPr lang="en-US" dirty="0" smtClean="0"/>
              <a:t> exists when a change in one variable is regularly associated with a change in another variable </a:t>
            </a:r>
          </a:p>
          <a:p>
            <a:r>
              <a:rPr lang="en-US" b="1" dirty="0" smtClean="0"/>
              <a:t>Correlation ≠ Causation </a:t>
            </a:r>
            <a:r>
              <a:rPr lang="en-US" dirty="0" smtClean="0">
                <a:sym typeface="Wingdings" pitchFamily="2" charset="2"/>
              </a:rPr>
              <a:t> There may be a third variable involved </a:t>
            </a:r>
          </a:p>
          <a:p>
            <a:pPr lvl="1"/>
            <a:r>
              <a:rPr lang="en-US" dirty="0" smtClean="0"/>
              <a:t>Ex: High ice cream sales may be highly correlated to crime rates, but it doesn’t mean ice cream causes crime. There is a 3</a:t>
            </a:r>
            <a:r>
              <a:rPr lang="en-US" baseline="30000" dirty="0" smtClean="0"/>
              <a:t>rd</a:t>
            </a:r>
            <a:r>
              <a:rPr lang="en-US" dirty="0" smtClean="0"/>
              <a:t> variable that cause the other 2 variables to exist: temperature. When it is hotter outside ice cream sales increase, but so does crime. One does not cause the other though. </a:t>
            </a:r>
          </a:p>
          <a:p>
            <a:r>
              <a:rPr lang="en-US" dirty="0" smtClean="0"/>
              <a:t>Sociologist determine correlation through use of </a:t>
            </a:r>
            <a:r>
              <a:rPr lang="en-US" b="1" u="sng" dirty="0" smtClean="0"/>
              <a:t>controls</a:t>
            </a:r>
            <a:r>
              <a:rPr lang="en-US" dirty="0" smtClean="0"/>
              <a:t> (ways of excluding the possibility that outside variables are affecting relationship between the 2 variables being tested)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Correlation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0000" cy="487375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Positive correlation </a:t>
            </a:r>
            <a:r>
              <a:rPr lang="en-US" dirty="0" smtClean="0"/>
              <a:t>– both variables change in the same direction</a:t>
            </a:r>
          </a:p>
          <a:p>
            <a:pPr lvl="1"/>
            <a:r>
              <a:rPr lang="en-US" dirty="0" smtClean="0"/>
              <a:t>Ex: Cigarette smoking and lung cancer 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Negative correlation </a:t>
            </a:r>
            <a:r>
              <a:rPr lang="en-US" dirty="0" smtClean="0"/>
              <a:t>–  both variables change in the opposite direction </a:t>
            </a:r>
          </a:p>
          <a:p>
            <a:pPr lvl="1"/>
            <a:r>
              <a:rPr lang="en-US" dirty="0" smtClean="0"/>
              <a:t>Ex: Age and hours of sleep needed 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Spurious correlation </a:t>
            </a:r>
            <a:r>
              <a:rPr lang="en-US" dirty="0" smtClean="0"/>
              <a:t>– Variables appear to be related but actually are being affected by the existence of a 3</a:t>
            </a:r>
            <a:r>
              <a:rPr lang="en-US" baseline="30000" dirty="0" smtClean="0"/>
              <a:t>rd</a:t>
            </a:r>
            <a:r>
              <a:rPr lang="en-US" dirty="0" smtClean="0"/>
              <a:t> variable </a:t>
            </a:r>
          </a:p>
          <a:p>
            <a:pPr lvl="1"/>
            <a:r>
              <a:rPr lang="en-US" dirty="0" smtClean="0"/>
              <a:t>Ex: Hospitalization and death appear to be highly correlated, but serious illness (3</a:t>
            </a:r>
            <a:r>
              <a:rPr lang="en-US" baseline="30000" dirty="0" smtClean="0"/>
              <a:t>rd</a:t>
            </a:r>
            <a:r>
              <a:rPr lang="en-US" dirty="0" smtClean="0"/>
              <a:t> variable) is responsible for the correlation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1385</TotalTime>
  <Words>1501</Words>
  <Application>Microsoft Office PowerPoint</Application>
  <PresentationFormat>On-screen Show (4:3)</PresentationFormat>
  <Paragraphs>151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Oriel</vt:lpstr>
      <vt:lpstr>Research Methods </vt:lpstr>
      <vt:lpstr>Essential Questions</vt:lpstr>
      <vt:lpstr>Goals to be met  </vt:lpstr>
      <vt:lpstr>Characteristics of Social Research </vt:lpstr>
      <vt:lpstr>Issues of Interest </vt:lpstr>
      <vt:lpstr>Causation</vt:lpstr>
      <vt:lpstr>Variables </vt:lpstr>
      <vt:lpstr>Correlation </vt:lpstr>
      <vt:lpstr>Types of Correlation </vt:lpstr>
      <vt:lpstr>Positive Correlation </vt:lpstr>
      <vt:lpstr>Negative Correlation </vt:lpstr>
      <vt:lpstr>The Research Process </vt:lpstr>
      <vt:lpstr>Step 1: Defining the Problem  </vt:lpstr>
      <vt:lpstr>Step 2: Reviewing the Literature </vt:lpstr>
      <vt:lpstr>Step 3: Form a Hypothesis </vt:lpstr>
      <vt:lpstr>Step 4: Choosing a Research Design </vt:lpstr>
      <vt:lpstr>Step 5: Collecting the Data</vt:lpstr>
      <vt:lpstr>Step 6: Analyzing the Data </vt:lpstr>
      <vt:lpstr>Step 7: Presenting Conclusions</vt:lpstr>
      <vt:lpstr>Basic Research Methods </vt:lpstr>
      <vt:lpstr>Historical Method </vt:lpstr>
      <vt:lpstr>Content Analysis </vt:lpstr>
      <vt:lpstr>Survey Method </vt:lpstr>
      <vt:lpstr>Observation </vt:lpstr>
      <vt:lpstr>Case Study </vt:lpstr>
      <vt:lpstr>Statistical Analysis</vt:lpstr>
      <vt:lpstr>Get with a Partner! 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shairston</dc:creator>
  <cp:lastModifiedBy>Shavonne Hairston</cp:lastModifiedBy>
  <cp:revision>40</cp:revision>
  <dcterms:created xsi:type="dcterms:W3CDTF">2012-08-22T18:29:30Z</dcterms:created>
  <dcterms:modified xsi:type="dcterms:W3CDTF">2014-02-04T21:48:11Z</dcterms:modified>
</cp:coreProperties>
</file>