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08" r:id="rId1"/>
  </p:sldMasterIdLst>
  <p:sldIdLst>
    <p:sldId id="256" r:id="rId2"/>
    <p:sldId id="257" r:id="rId3"/>
    <p:sldId id="260" r:id="rId4"/>
    <p:sldId id="259" r:id="rId5"/>
    <p:sldId id="262" r:id="rId6"/>
    <p:sldId id="266" r:id="rId7"/>
    <p:sldId id="268" r:id="rId8"/>
    <p:sldId id="267" r:id="rId9"/>
    <p:sldId id="272" r:id="rId10"/>
    <p:sldId id="275" r:id="rId11"/>
    <p:sldId id="271" r:id="rId12"/>
    <p:sldId id="273" r:id="rId13"/>
    <p:sldId id="276" r:id="rId14"/>
    <p:sldId id="278" r:id="rId15"/>
    <p:sldId id="279" r:id="rId16"/>
    <p:sldId id="280" r:id="rId17"/>
    <p:sldId id="281" r:id="rId18"/>
    <p:sldId id="282" r:id="rId19"/>
    <p:sldId id="283" r:id="rId20"/>
    <p:sldId id="300" r:id="rId21"/>
    <p:sldId id="284" r:id="rId22"/>
    <p:sldId id="285" r:id="rId23"/>
    <p:sldId id="304" r:id="rId24"/>
    <p:sldId id="286" r:id="rId25"/>
    <p:sldId id="287" r:id="rId26"/>
    <p:sldId id="288" r:id="rId27"/>
    <p:sldId id="289" r:id="rId28"/>
    <p:sldId id="290" r:id="rId29"/>
    <p:sldId id="291" r:id="rId30"/>
    <p:sldId id="292" r:id="rId31"/>
    <p:sldId id="293" r:id="rId32"/>
    <p:sldId id="294" r:id="rId33"/>
    <p:sldId id="277" r:id="rId34"/>
    <p:sldId id="295" r:id="rId35"/>
    <p:sldId id="297" r:id="rId36"/>
    <p:sldId id="296" r:id="rId37"/>
    <p:sldId id="298" r:id="rId38"/>
    <p:sldId id="299" r:id="rId39"/>
    <p:sldId id="301" r:id="rId40"/>
    <p:sldId id="302" r:id="rId41"/>
    <p:sldId id="306" r:id="rId42"/>
    <p:sldId id="303" r:id="rId43"/>
    <p:sldId id="305" r:id="rId44"/>
    <p:sldId id="314" r:id="rId45"/>
    <p:sldId id="308" r:id="rId46"/>
    <p:sldId id="309" r:id="rId47"/>
    <p:sldId id="310" r:id="rId48"/>
    <p:sldId id="311" r:id="rId49"/>
    <p:sldId id="312" r:id="rId50"/>
    <p:sldId id="31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1" autoAdjust="0"/>
    <p:restoredTop sz="94667" autoAdjust="0"/>
  </p:normalViewPr>
  <p:slideViewPr>
    <p:cSldViewPr>
      <p:cViewPr varScale="1">
        <p:scale>
          <a:sx n="89" d="100"/>
          <a:sy n="89" d="100"/>
        </p:scale>
        <p:origin x="-800" y="-112"/>
      </p:cViewPr>
      <p:guideLst>
        <p:guide orient="horz" pos="2160"/>
        <p:guide pos="2880"/>
      </p:guideLst>
    </p:cSldViewPr>
  </p:slideViewPr>
  <p:outlineViewPr>
    <p:cViewPr>
      <p:scale>
        <a:sx n="33" d="100"/>
        <a:sy n="33" d="100"/>
      </p:scale>
      <p:origin x="48" y="33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13BFADE-C4A3-4372-B696-2B623D95BE04}" type="datetimeFigureOut">
              <a:rPr lang="en-US" smtClean="0"/>
              <a:pPr/>
              <a:t>10/12/15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D71329B-D70E-417D-B106-A28183B5F27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3BFADE-C4A3-4372-B696-2B623D95BE04}" type="datetimeFigureOut">
              <a:rPr lang="en-US" smtClean="0"/>
              <a:pPr/>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329B-D70E-417D-B106-A28183B5F2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3BFADE-C4A3-4372-B696-2B623D95BE04}" type="datetimeFigureOut">
              <a:rPr lang="en-US" smtClean="0"/>
              <a:pPr/>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329B-D70E-417D-B106-A28183B5F27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D3A739-DC0F-4114-B759-DE208CAB97F4}"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A3201EF-3134-4D63-B4BD-94E0778FE9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CB207BB-D79B-4662-B125-1A292D3E4D37}"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3BFADE-C4A3-4372-B696-2B623D95BE04}" type="datetimeFigureOut">
              <a:rPr lang="en-US" smtClean="0"/>
              <a:pPr/>
              <a:t>10/12/15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1329B-D70E-417D-B106-A28183B5F27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13BFADE-C4A3-4372-B696-2B623D95BE04}" type="datetimeFigureOut">
              <a:rPr lang="en-US" smtClean="0"/>
              <a:pPr/>
              <a:t>10/12/15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D71329B-D70E-417D-B106-A28183B5F27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3BFADE-C4A3-4372-B696-2B623D95BE04}" type="datetimeFigureOut">
              <a:rPr lang="en-US" smtClean="0"/>
              <a:pPr/>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329B-D70E-417D-B106-A28183B5F27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3BFADE-C4A3-4372-B696-2B623D95BE04}" type="datetimeFigureOut">
              <a:rPr lang="en-US" smtClean="0"/>
              <a:pPr/>
              <a:t>10/12/15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1329B-D70E-417D-B106-A28183B5F27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3BFADE-C4A3-4372-B696-2B623D95BE04}" type="datetimeFigureOut">
              <a:rPr lang="en-US" smtClean="0"/>
              <a:pPr/>
              <a:t>10/12/15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1329B-D70E-417D-B106-A28183B5F27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BFADE-C4A3-4372-B696-2B623D95BE04}" type="datetimeFigureOut">
              <a:rPr lang="en-US" smtClean="0"/>
              <a:pPr/>
              <a:t>10/12/15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1329B-D70E-417D-B106-A28183B5F27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3BFADE-C4A3-4372-B696-2B623D95BE04}" type="datetimeFigureOut">
              <a:rPr lang="en-US" smtClean="0"/>
              <a:pPr/>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329B-D70E-417D-B106-A28183B5F27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3BFADE-C4A3-4372-B696-2B623D95BE04}" type="datetimeFigureOut">
              <a:rPr lang="en-US" smtClean="0"/>
              <a:pPr/>
              <a:t>10/12/15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1329B-D70E-417D-B106-A28183B5F27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3BFADE-C4A3-4372-B696-2B623D95BE04}" type="datetimeFigureOut">
              <a:rPr lang="en-US" smtClean="0"/>
              <a:pPr/>
              <a:t>10/12/15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D71329B-D70E-417D-B106-A28183B5F27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Renaissance Italy</a:t>
            </a:r>
            <a:endParaRPr lang="en-US" dirty="0"/>
          </a:p>
        </p:txBody>
      </p:sp>
      <p:pic>
        <p:nvPicPr>
          <p:cNvPr id="4" name="Picture 12" descr="Florence"/>
          <p:cNvPicPr>
            <a:picLocks noChangeAspect="1" noChangeArrowheads="1"/>
          </p:cNvPicPr>
          <p:nvPr/>
        </p:nvPicPr>
        <p:blipFill>
          <a:blip r:embed="rId2" cstate="print">
            <a:lum bright="6000"/>
          </a:blip>
          <a:srcRect/>
          <a:stretch>
            <a:fillRect/>
          </a:stretch>
        </p:blipFill>
        <p:spPr>
          <a:xfrm>
            <a:off x="838200" y="1524000"/>
            <a:ext cx="7569749" cy="48625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6" descr="Masaccio - Trinity Detail"/>
          <p:cNvPicPr>
            <a:picLocks noGrp="1" noChangeAspect="1" noChangeArrowheads="1"/>
          </p:cNvPicPr>
          <p:nvPr>
            <p:ph/>
          </p:nvPr>
        </p:nvPicPr>
        <p:blipFill>
          <a:blip r:embed="rId2" cstate="print"/>
          <a:srcRect/>
          <a:stretch>
            <a:fillRect/>
          </a:stretch>
        </p:blipFill>
        <p:spPr>
          <a:xfrm>
            <a:off x="0" y="0"/>
            <a:ext cx="9144000" cy="6384925"/>
          </a:xfr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descr="Masaccio - Tribute Money"/>
          <p:cNvPicPr>
            <a:picLocks noGrp="1" noChangeAspect="1" noChangeArrowheads="1"/>
          </p:cNvPicPr>
          <p:nvPr>
            <p:ph sz="quarter" idx="4294967295"/>
          </p:nvPr>
        </p:nvPicPr>
        <p:blipFill>
          <a:blip r:embed="rId2" cstate="print"/>
          <a:srcRect/>
          <a:stretch>
            <a:fillRect/>
          </a:stretch>
        </p:blipFill>
        <p:spPr>
          <a:xfrm>
            <a:off x="990600" y="914400"/>
            <a:ext cx="7467600" cy="5553716"/>
          </a:xfrm>
          <a:noFill/>
        </p:spPr>
      </p:pic>
      <p:sp>
        <p:nvSpPr>
          <p:cNvPr id="5" name="TextBox 4"/>
          <p:cNvSpPr txBox="1"/>
          <p:nvPr/>
        </p:nvSpPr>
        <p:spPr>
          <a:xfrm>
            <a:off x="228600" y="152400"/>
            <a:ext cx="8686800" cy="769441"/>
          </a:xfrm>
          <a:prstGeom prst="rect">
            <a:avLst/>
          </a:prstGeom>
          <a:noFill/>
        </p:spPr>
        <p:txBody>
          <a:bodyPr wrap="square" rtlCol="0">
            <a:spAutoFit/>
          </a:bodyPr>
          <a:lstStyle/>
          <a:p>
            <a:r>
              <a:rPr lang="en-US" sz="2200" dirty="0" smtClean="0"/>
              <a:t>Under humanist influence art moved from symbolic representation of the person to a </a:t>
            </a:r>
            <a:r>
              <a:rPr lang="en-US" sz="2200" b="1" dirty="0" smtClean="0"/>
              <a:t>life like appearance</a:t>
            </a:r>
            <a:r>
              <a:rPr lang="en-US" sz="2200" dirty="0" smtClean="0"/>
              <a:t>.</a:t>
            </a:r>
            <a:endParaRPr lang="en-US"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769441"/>
          </a:xfrm>
          <a:prstGeom prst="rect">
            <a:avLst/>
          </a:prstGeom>
          <a:noFill/>
          <a:ln w="9525" algn="ctr">
            <a:noFill/>
            <a:miter lim="800000"/>
            <a:headEnd/>
            <a:tailEnd/>
          </a:ln>
        </p:spPr>
        <p:txBody>
          <a:bodyPr>
            <a:spAutoFit/>
          </a:bodyPr>
          <a:lstStyle/>
          <a:p>
            <a:pPr marL="342900" indent="-342900"/>
            <a:r>
              <a:rPr lang="en-US" sz="2200" dirty="0"/>
              <a:t>Although much of the art was still based on </a:t>
            </a:r>
            <a:r>
              <a:rPr lang="en-US" sz="2200" b="1" dirty="0"/>
              <a:t>Christian biblical themes</a:t>
            </a:r>
            <a:r>
              <a:rPr lang="en-US" sz="2200" dirty="0"/>
              <a:t>, artists also portrayed </a:t>
            </a:r>
            <a:r>
              <a:rPr lang="en-US" sz="2200" b="1" dirty="0"/>
              <a:t>scenes from classical mythology</a:t>
            </a:r>
            <a:r>
              <a:rPr lang="en-US" sz="2200" dirty="0"/>
              <a:t>.</a:t>
            </a:r>
          </a:p>
        </p:txBody>
      </p:sp>
      <p:sp>
        <p:nvSpPr>
          <p:cNvPr id="13316" name="Text Box 6"/>
          <p:cNvSpPr txBox="1">
            <a:spLocks noChangeArrowheads="1"/>
          </p:cNvSpPr>
          <p:nvPr/>
        </p:nvSpPr>
        <p:spPr bwMode="auto">
          <a:xfrm>
            <a:off x="2819400" y="6491288"/>
            <a:ext cx="3733800" cy="366712"/>
          </a:xfrm>
          <a:prstGeom prst="rect">
            <a:avLst/>
          </a:prstGeom>
          <a:noFill/>
          <a:ln w="9525" algn="ctr">
            <a:noFill/>
            <a:miter lim="800000"/>
            <a:headEnd/>
            <a:tailEnd/>
          </a:ln>
        </p:spPr>
        <p:txBody>
          <a:bodyPr>
            <a:spAutoFit/>
          </a:bodyPr>
          <a:lstStyle/>
          <a:p>
            <a:pPr algn="ctr"/>
            <a:r>
              <a:rPr lang="en-US"/>
              <a:t>Botticelli, </a:t>
            </a:r>
            <a:r>
              <a:rPr lang="en-US" i="1"/>
              <a:t>The Birth of Venus, </a:t>
            </a:r>
            <a:r>
              <a:rPr lang="en-US"/>
              <a:t>1480</a:t>
            </a:r>
          </a:p>
        </p:txBody>
      </p:sp>
      <p:sp>
        <p:nvSpPr>
          <p:cNvPr id="5" name="Content Placeholder 4"/>
          <p:cNvSpPr>
            <a:spLocks noGrp="1"/>
          </p:cNvSpPr>
          <p:nvPr>
            <p:ph/>
          </p:nvPr>
        </p:nvSpPr>
        <p:spPr/>
        <p:txBody>
          <a:bodyPr/>
          <a:lstStyle/>
          <a:p>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830997"/>
          </a:xfrm>
          <a:prstGeom prst="rect">
            <a:avLst/>
          </a:prstGeom>
          <a:noFill/>
          <a:ln w="9525" algn="ctr">
            <a:noFill/>
            <a:miter lim="800000"/>
            <a:headEnd/>
            <a:tailEnd/>
          </a:ln>
        </p:spPr>
        <p:txBody>
          <a:bodyPr wrap="square">
            <a:spAutoFit/>
          </a:bodyPr>
          <a:lstStyle/>
          <a:p>
            <a:pPr marL="342900" indent="-342900"/>
            <a:r>
              <a:rPr lang="en-US" sz="2400" b="1" dirty="0"/>
              <a:t>Anatomy </a:t>
            </a:r>
            <a:r>
              <a:rPr lang="en-US" sz="2400" dirty="0"/>
              <a:t>was studied to portray human figures more accurately and naturally.</a:t>
            </a:r>
          </a:p>
        </p:txBody>
      </p:sp>
      <p:pic>
        <p:nvPicPr>
          <p:cNvPr id="18435" name="Picture 3" descr="Da Vinci - Human Figure"/>
          <p:cNvPicPr>
            <a:picLocks noChangeAspect="1" noChangeArrowheads="1"/>
          </p:cNvPicPr>
          <p:nvPr/>
        </p:nvPicPr>
        <p:blipFill>
          <a:blip r:embed="rId2" cstate="print"/>
          <a:srcRect/>
          <a:stretch>
            <a:fillRect/>
          </a:stretch>
        </p:blipFill>
        <p:spPr bwMode="auto">
          <a:xfrm>
            <a:off x="381000" y="1066800"/>
            <a:ext cx="4033838" cy="5638800"/>
          </a:xfrm>
          <a:prstGeom prst="rect">
            <a:avLst/>
          </a:prstGeom>
          <a:noFill/>
          <a:ln w="9525">
            <a:noFill/>
            <a:miter lim="800000"/>
            <a:headEnd/>
            <a:tailEnd/>
          </a:ln>
        </p:spPr>
      </p:pic>
      <p:pic>
        <p:nvPicPr>
          <p:cNvPr id="18436" name="Picture 4" descr="Da Vinci - Drawing of Heart"/>
          <p:cNvPicPr>
            <a:picLocks noChangeAspect="1" noChangeArrowheads="1"/>
          </p:cNvPicPr>
          <p:nvPr/>
        </p:nvPicPr>
        <p:blipFill>
          <a:blip r:embed="rId3" cstate="print"/>
          <a:srcRect/>
          <a:stretch>
            <a:fillRect/>
          </a:stretch>
        </p:blipFill>
        <p:spPr bwMode="auto">
          <a:xfrm>
            <a:off x="4708525" y="1066800"/>
            <a:ext cx="4435475" cy="5638800"/>
          </a:xfrm>
          <a:prstGeom prst="rect">
            <a:avLst/>
          </a:prstGeom>
          <a:noFill/>
          <a:ln w="9525">
            <a:noFill/>
            <a:miter lim="800000"/>
            <a:headEnd/>
            <a:tailEnd/>
          </a:ln>
        </p:spPr>
      </p:pic>
      <p:sp>
        <p:nvSpPr>
          <p:cNvPr id="18437" name="Text Box 5"/>
          <p:cNvSpPr txBox="1">
            <a:spLocks noChangeArrowheads="1"/>
          </p:cNvSpPr>
          <p:nvPr/>
        </p:nvSpPr>
        <p:spPr bwMode="auto">
          <a:xfrm>
            <a:off x="5181600" y="609600"/>
            <a:ext cx="3962400" cy="366713"/>
          </a:xfrm>
          <a:prstGeom prst="rect">
            <a:avLst/>
          </a:prstGeom>
          <a:noFill/>
          <a:ln w="9525">
            <a:noFill/>
            <a:miter lim="800000"/>
            <a:headEnd/>
            <a:tailEnd/>
          </a:ln>
        </p:spPr>
        <p:txBody>
          <a:bodyPr>
            <a:spAutoFit/>
          </a:bodyPr>
          <a:lstStyle/>
          <a:p>
            <a:pPr algn="ctr"/>
            <a:r>
              <a:rPr lang="en-US"/>
              <a:t>Studies of Human Anatomy – Da Vinci</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228600"/>
            <a:ext cx="3962400" cy="1200329"/>
          </a:xfrm>
          <a:prstGeom prst="rect">
            <a:avLst/>
          </a:prstGeom>
          <a:noFill/>
          <a:ln w="9525" algn="ctr">
            <a:noFill/>
            <a:miter lim="800000"/>
            <a:headEnd/>
            <a:tailEnd/>
          </a:ln>
        </p:spPr>
        <p:txBody>
          <a:bodyPr wrap="square">
            <a:spAutoFit/>
          </a:bodyPr>
          <a:lstStyle/>
          <a:p>
            <a:pPr marL="342900" indent="-342900"/>
            <a:r>
              <a:rPr lang="en-US" sz="2400" dirty="0"/>
              <a:t>The subtleties of gesture and expression were used to convey </a:t>
            </a:r>
            <a:r>
              <a:rPr lang="en-US" sz="2400" b="1" dirty="0"/>
              <a:t>human emotions</a:t>
            </a:r>
            <a:r>
              <a:rPr lang="en-US" sz="2400" dirty="0"/>
              <a:t>.</a:t>
            </a:r>
          </a:p>
        </p:txBody>
      </p:sp>
      <p:pic>
        <p:nvPicPr>
          <p:cNvPr id="3" name="Picture 4" descr="8madonn"/>
          <p:cNvPicPr>
            <a:picLocks noChangeAspect="1" noChangeArrowheads="1"/>
          </p:cNvPicPr>
          <p:nvPr/>
        </p:nvPicPr>
        <p:blipFill>
          <a:blip r:embed="rId2" cstate="print"/>
          <a:srcRect/>
          <a:stretch>
            <a:fillRect/>
          </a:stretch>
        </p:blipFill>
        <p:spPr>
          <a:xfrm>
            <a:off x="4440238" y="0"/>
            <a:ext cx="4703762"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Artists of Florence</a:t>
            </a:r>
            <a:endParaRPr lang="en-US" dirty="0"/>
          </a:p>
        </p:txBody>
      </p:sp>
      <p:pic>
        <p:nvPicPr>
          <p:cNvPr id="4" name="Content Placeholder 3" descr="tmnt3-1280"/>
          <p:cNvPicPr>
            <a:picLocks noGrp="1" noChangeAspect="1" noChangeArrowheads="1"/>
          </p:cNvPicPr>
          <p:nvPr>
            <p:ph sz="quarter" idx="1"/>
          </p:nvPr>
        </p:nvPicPr>
        <p:blipFill>
          <a:blip r:embed="rId2" cstate="print"/>
          <a:stretch>
            <a:fillRect/>
          </a:stretch>
        </p:blipFill>
        <p:spPr bwMode="auto">
          <a:xfrm>
            <a:off x="152400" y="1295400"/>
            <a:ext cx="5080000" cy="3810000"/>
          </a:xfrm>
          <a:prstGeom prst="rect">
            <a:avLst/>
          </a:prstGeom>
          <a:noFill/>
          <a:ln w="9525">
            <a:noFill/>
            <a:miter lim="800000"/>
            <a:headEnd/>
            <a:tailEnd/>
          </a:ln>
        </p:spPr>
      </p:pic>
      <p:sp>
        <p:nvSpPr>
          <p:cNvPr id="5" name="Content Placeholder 4"/>
          <p:cNvSpPr>
            <a:spLocks noGrp="1"/>
          </p:cNvSpPr>
          <p:nvPr>
            <p:ph sz="quarter" idx="2"/>
          </p:nvPr>
        </p:nvSpPr>
        <p:spPr>
          <a:xfrm>
            <a:off x="5257800" y="1219200"/>
            <a:ext cx="3736848" cy="4937760"/>
          </a:xfrm>
        </p:spPr>
        <p:txBody>
          <a:bodyPr/>
          <a:lstStyle/>
          <a:p>
            <a:r>
              <a:rPr lang="en-US" dirty="0" smtClean="0"/>
              <a:t>Famous artists of the Italian Renaissance included:</a:t>
            </a:r>
          </a:p>
          <a:p>
            <a:pPr lvl="1"/>
            <a:r>
              <a:rPr lang="en-US" dirty="0" smtClean="0"/>
              <a:t>Michelangelo</a:t>
            </a:r>
          </a:p>
          <a:p>
            <a:pPr lvl="1"/>
            <a:r>
              <a:rPr lang="en-US" dirty="0" smtClean="0"/>
              <a:t>Raphael</a:t>
            </a:r>
            <a:endParaRPr lang="en-US" dirty="0" smtClean="0"/>
          </a:p>
          <a:p>
            <a:pPr lvl="1"/>
            <a:r>
              <a:rPr lang="en-US" dirty="0" smtClean="0"/>
              <a:t>Donatello</a:t>
            </a:r>
          </a:p>
          <a:p>
            <a:pPr lvl="1"/>
            <a:r>
              <a:rPr lang="en-US" dirty="0" smtClean="0"/>
              <a:t>Leonardo </a:t>
            </a:r>
            <a:r>
              <a:rPr lang="en-US" dirty="0" err="1" smtClean="0"/>
              <a:t>Da</a:t>
            </a:r>
            <a:r>
              <a:rPr lang="en-US" dirty="0" smtClean="0"/>
              <a:t> Vinci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normAutofit/>
          </a:bodyPr>
          <a:lstStyle/>
          <a:p>
            <a:pPr eaLnBrk="1" hangingPunct="1"/>
            <a:r>
              <a:rPr lang="en-US" dirty="0" smtClean="0">
                <a:latin typeface="Georgia" pitchFamily="18" charset="0"/>
              </a:rPr>
              <a:t>Leonardo </a:t>
            </a:r>
            <a:r>
              <a:rPr lang="en-US" dirty="0" err="1" smtClean="0">
                <a:latin typeface="Georgia" pitchFamily="18" charset="0"/>
              </a:rPr>
              <a:t>da</a:t>
            </a:r>
            <a:r>
              <a:rPr lang="en-US" dirty="0" smtClean="0">
                <a:latin typeface="Georgia" pitchFamily="18" charset="0"/>
              </a:rPr>
              <a:t> Vinci (1452- 1519)</a:t>
            </a:r>
          </a:p>
        </p:txBody>
      </p:sp>
      <p:sp>
        <p:nvSpPr>
          <p:cNvPr id="7171" name="Rectangle 3"/>
          <p:cNvSpPr>
            <a:spLocks noGrp="1" noChangeArrowheads="1"/>
          </p:cNvSpPr>
          <p:nvPr>
            <p:ph type="body" sz="half" idx="1"/>
          </p:nvPr>
        </p:nvSpPr>
        <p:spPr>
          <a:xfrm>
            <a:off x="457200" y="1295400"/>
            <a:ext cx="4724400" cy="4830763"/>
          </a:xfrm>
        </p:spPr>
        <p:txBody>
          <a:bodyPr>
            <a:normAutofit/>
          </a:bodyPr>
          <a:lstStyle/>
          <a:p>
            <a:r>
              <a:rPr lang="en-US" dirty="0" smtClean="0">
                <a:latin typeface="Verdana" pitchFamily="34" charset="0"/>
              </a:rPr>
              <a:t>Master of the High Renaissance</a:t>
            </a:r>
          </a:p>
          <a:p>
            <a:r>
              <a:rPr lang="en-US" b="1" dirty="0" smtClean="0">
                <a:latin typeface="Verdana" pitchFamily="34" charset="0"/>
              </a:rPr>
              <a:t>“Renaissance Man” </a:t>
            </a:r>
            <a:r>
              <a:rPr lang="en-US" dirty="0" smtClean="0">
                <a:latin typeface="Verdana" pitchFamily="34" charset="0"/>
              </a:rPr>
              <a:t>= Celebrated painter, sculptor, architect, engineer, and scientist.</a:t>
            </a:r>
          </a:p>
          <a:p>
            <a:pPr eaLnBrk="1" hangingPunct="1"/>
            <a:r>
              <a:rPr lang="en-US" dirty="0" smtClean="0">
                <a:latin typeface="Verdana" pitchFamily="34" charset="0"/>
              </a:rPr>
              <a:t>Very innovative and influential</a:t>
            </a:r>
          </a:p>
          <a:p>
            <a:pPr eaLnBrk="1" hangingPunct="1"/>
            <a:r>
              <a:rPr lang="en-US" dirty="0" smtClean="0">
                <a:latin typeface="Verdana" pitchFamily="34" charset="0"/>
              </a:rPr>
              <a:t>Greatest works:</a:t>
            </a:r>
          </a:p>
          <a:p>
            <a:pPr lvl="1" eaLnBrk="1" hangingPunct="1"/>
            <a:r>
              <a:rPr lang="en-US" i="1" dirty="0" smtClean="0">
                <a:latin typeface="Verdana" pitchFamily="34" charset="0"/>
              </a:rPr>
              <a:t>Mona Lisa</a:t>
            </a:r>
          </a:p>
          <a:p>
            <a:pPr lvl="1" eaLnBrk="1" hangingPunct="1"/>
            <a:r>
              <a:rPr lang="en-US" i="1" dirty="0" smtClean="0">
                <a:latin typeface="Verdana" pitchFamily="34" charset="0"/>
              </a:rPr>
              <a:t>The Last Supper</a:t>
            </a:r>
          </a:p>
        </p:txBody>
      </p:sp>
      <p:pic>
        <p:nvPicPr>
          <p:cNvPr id="5" name="Picture 4" descr="davinci.jpg"/>
          <p:cNvPicPr>
            <a:picLocks noChangeAspect="1"/>
          </p:cNvPicPr>
          <p:nvPr/>
        </p:nvPicPr>
        <p:blipFill>
          <a:blip r:embed="rId2" cstate="print"/>
          <a:stretch>
            <a:fillRect/>
          </a:stretch>
        </p:blipFill>
        <p:spPr>
          <a:xfrm>
            <a:off x="5144259" y="1066800"/>
            <a:ext cx="3999741" cy="4724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latin typeface="Georgia" pitchFamily="18" charset="0"/>
              </a:rPr>
              <a:t>da</a:t>
            </a:r>
            <a:r>
              <a:rPr lang="en-US" dirty="0" smtClean="0">
                <a:latin typeface="Georgia" pitchFamily="18" charset="0"/>
              </a:rPr>
              <a:t> Vinci: </a:t>
            </a:r>
            <a:r>
              <a:rPr lang="en-US" i="1" dirty="0" smtClean="0">
                <a:latin typeface="Georgia" pitchFamily="18" charset="0"/>
              </a:rPr>
              <a:t>Mona Lisa</a:t>
            </a:r>
            <a:endParaRPr lang="en-US" dirty="0"/>
          </a:p>
        </p:txBody>
      </p:sp>
      <p:pic>
        <p:nvPicPr>
          <p:cNvPr id="7" name="Picture 7" descr="mona lisa"/>
          <p:cNvPicPr>
            <a:picLocks noGrp="1" noChangeAspect="1" noChangeArrowheads="1"/>
          </p:cNvPicPr>
          <p:nvPr>
            <p:ph idx="1"/>
          </p:nvPr>
        </p:nvPicPr>
        <p:blipFill>
          <a:blip r:embed="rId2" cstate="print"/>
          <a:srcRect/>
          <a:stretch>
            <a:fillRect/>
          </a:stretch>
        </p:blipFill>
        <p:spPr bwMode="auto">
          <a:xfrm>
            <a:off x="2743200" y="1172229"/>
            <a:ext cx="3657600" cy="5685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err="1" smtClean="0">
                <a:latin typeface="Georgia" pitchFamily="18" charset="0"/>
              </a:rPr>
              <a:t>da</a:t>
            </a:r>
            <a:r>
              <a:rPr lang="en-US" dirty="0" smtClean="0">
                <a:latin typeface="Georgia" pitchFamily="18" charset="0"/>
              </a:rPr>
              <a:t> Vinci: </a:t>
            </a:r>
            <a:r>
              <a:rPr lang="en-US" i="1" dirty="0" smtClean="0">
                <a:latin typeface="Georgia" pitchFamily="18" charset="0"/>
              </a:rPr>
              <a:t>The Last Supper</a:t>
            </a:r>
          </a:p>
        </p:txBody>
      </p:sp>
      <p:pic>
        <p:nvPicPr>
          <p:cNvPr id="7" name="Picture 4" descr="Da Vinci - the Last Supper"/>
          <p:cNvPicPr>
            <a:picLocks noGrp="1" noChangeAspect="1" noChangeArrowheads="1"/>
          </p:cNvPicPr>
          <p:nvPr>
            <p:ph idx="4294967295"/>
          </p:nvPr>
        </p:nvPicPr>
        <p:blipFill>
          <a:blip r:embed="rId2" cstate="print"/>
          <a:srcRect/>
          <a:stretch>
            <a:fillRect/>
          </a:stretch>
        </p:blipFill>
        <p:spPr>
          <a:xfrm>
            <a:off x="762000" y="1314450"/>
            <a:ext cx="7848600" cy="554355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err="1">
                <a:latin typeface="Georgia" pitchFamily="18" charset="0"/>
              </a:rPr>
              <a:t>d</a:t>
            </a:r>
            <a:r>
              <a:rPr lang="en-US" dirty="0" err="1" smtClean="0">
                <a:latin typeface="Georgia" pitchFamily="18" charset="0"/>
              </a:rPr>
              <a:t>a</a:t>
            </a:r>
            <a:r>
              <a:rPr lang="en-US" dirty="0" smtClean="0">
                <a:latin typeface="Georgia" pitchFamily="18" charset="0"/>
              </a:rPr>
              <a:t> Vinci: Portrait of Cecelia </a:t>
            </a:r>
            <a:r>
              <a:rPr lang="en-US" dirty="0" err="1" smtClean="0">
                <a:latin typeface="Georgia" pitchFamily="18" charset="0"/>
              </a:rPr>
              <a:t>Gallerani</a:t>
            </a:r>
            <a:endParaRPr lang="en-US" dirty="0">
              <a:latin typeface="Georgia" pitchFamily="18" charset="0"/>
            </a:endParaRPr>
          </a:p>
        </p:txBody>
      </p:sp>
      <p:pic>
        <p:nvPicPr>
          <p:cNvPr id="26628" name="Picture 4" descr="leonardo ermine"/>
          <p:cNvPicPr>
            <a:picLocks noChangeAspect="1" noChangeArrowheads="1"/>
          </p:cNvPicPr>
          <p:nvPr/>
        </p:nvPicPr>
        <p:blipFill>
          <a:blip r:embed="rId2" cstate="print"/>
          <a:srcRect/>
          <a:stretch>
            <a:fillRect/>
          </a:stretch>
        </p:blipFill>
        <p:spPr bwMode="auto">
          <a:xfrm>
            <a:off x="2362200" y="1210845"/>
            <a:ext cx="4122362" cy="5647155"/>
          </a:xfrm>
          <a:prstGeom prst="rect">
            <a:avLst/>
          </a:prstGeom>
          <a:noFill/>
        </p:spPr>
      </p:pic>
      <p:sp>
        <p:nvSpPr>
          <p:cNvPr id="26629" name="Text Box 5"/>
          <p:cNvSpPr txBox="1">
            <a:spLocks noChangeArrowheads="1"/>
          </p:cNvSpPr>
          <p:nvPr/>
        </p:nvSpPr>
        <p:spPr bwMode="auto">
          <a:xfrm>
            <a:off x="762000" y="41275"/>
            <a:ext cx="6629400" cy="457200"/>
          </a:xfrm>
          <a:prstGeom prst="rect">
            <a:avLst/>
          </a:prstGeom>
          <a:noFill/>
          <a:ln w="9525">
            <a:noFill/>
            <a:miter lim="800000"/>
            <a:headEnd/>
            <a:tailEnd/>
          </a:ln>
          <a:effectLst/>
        </p:spPr>
        <p:txBody>
          <a:bodyPr>
            <a:spAutoFit/>
          </a:bodyPr>
          <a:lstStyle/>
          <a:p>
            <a:endParaRPr lang="en-US"/>
          </a:p>
        </p:txBody>
      </p:sp>
      <p:sp>
        <p:nvSpPr>
          <p:cNvPr id="26630" name="Text Box 6"/>
          <p:cNvSpPr txBox="1">
            <a:spLocks noChangeArrowheads="1"/>
          </p:cNvSpPr>
          <p:nvPr/>
        </p:nvSpPr>
        <p:spPr bwMode="auto">
          <a:xfrm>
            <a:off x="822325" y="0"/>
            <a:ext cx="7407275" cy="369332"/>
          </a:xfrm>
          <a:prstGeom prst="rect">
            <a:avLst/>
          </a:prstGeom>
          <a:noFill/>
          <a:ln w="9525">
            <a:noFill/>
            <a:miter lim="800000"/>
            <a:headEnd/>
            <a:tailEnd/>
          </a:ln>
          <a:effectLst/>
        </p:spPr>
        <p:txBody>
          <a:bodyPr>
            <a:spAutoFit/>
          </a:bodyPr>
          <a:lstStyle/>
          <a:p>
            <a:r>
              <a:rPr lang="en-US" dirty="0"/>
              <a:t>         </a:t>
            </a:r>
          </a:p>
        </p:txBody>
      </p:sp>
      <p:sp>
        <p:nvSpPr>
          <p:cNvPr id="26631" name="Text Box 7"/>
          <p:cNvSpPr txBox="1">
            <a:spLocks noChangeArrowheads="1"/>
          </p:cNvSpPr>
          <p:nvPr/>
        </p:nvSpPr>
        <p:spPr bwMode="auto">
          <a:xfrm>
            <a:off x="1295400" y="269875"/>
            <a:ext cx="6629400" cy="457200"/>
          </a:xfrm>
          <a:prstGeom prst="rect">
            <a:avLst/>
          </a:prstGeom>
          <a:noFill/>
          <a:ln w="9525">
            <a:noFill/>
            <a:miter lim="800000"/>
            <a:headEnd/>
            <a:tailEnd/>
          </a:ln>
          <a:effectLst/>
        </p:spPr>
        <p:txBody>
          <a:bodyPr>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Renaissance</a:t>
            </a:r>
            <a:endParaRPr lang="en-US" dirty="0"/>
          </a:p>
        </p:txBody>
      </p:sp>
      <p:sp>
        <p:nvSpPr>
          <p:cNvPr id="3" name="Content Placeholder 2"/>
          <p:cNvSpPr>
            <a:spLocks noGrp="1"/>
          </p:cNvSpPr>
          <p:nvPr>
            <p:ph sz="quarter" idx="1"/>
          </p:nvPr>
        </p:nvSpPr>
        <p:spPr/>
        <p:txBody>
          <a:bodyPr/>
          <a:lstStyle/>
          <a:p>
            <a:r>
              <a:rPr lang="en-US" dirty="0" smtClean="0"/>
              <a:t>The Renaissance is the time period following the Middle Ages in Europe from 1350 -1600.</a:t>
            </a:r>
          </a:p>
          <a:p>
            <a:pPr marL="742950" lvl="2" indent="-342900"/>
            <a:r>
              <a:rPr lang="en-US" b="1" dirty="0" smtClean="0"/>
              <a:t>Renaissance </a:t>
            </a:r>
            <a:r>
              <a:rPr lang="en-US" dirty="0" smtClean="0"/>
              <a:t>= French for “rebirth”</a:t>
            </a:r>
          </a:p>
          <a:p>
            <a:r>
              <a:rPr lang="en-US" dirty="0" smtClean="0"/>
              <a:t>The Renaissance renewed interest in </a:t>
            </a:r>
            <a:r>
              <a:rPr lang="en-US" b="1" dirty="0" smtClean="0"/>
              <a:t>Greek and Roman</a:t>
            </a:r>
            <a:r>
              <a:rPr lang="en-US" dirty="0" smtClean="0"/>
              <a:t> literature and life.  </a:t>
            </a:r>
          </a:p>
          <a:p>
            <a:r>
              <a:rPr lang="en-US" dirty="0" smtClean="0"/>
              <a:t>It placed emphasis on the power of </a:t>
            </a:r>
            <a:r>
              <a:rPr lang="en-US" b="1" dirty="0" smtClean="0"/>
              <a:t>human reason</a:t>
            </a:r>
            <a:r>
              <a:rPr lang="en-US" dirty="0" smtClean="0"/>
              <a:t> and advances in the </a:t>
            </a:r>
            <a:r>
              <a:rPr lang="en-US" b="1" dirty="0" smtClean="0"/>
              <a:t>arts and sciences</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Da</a:t>
            </a:r>
            <a:r>
              <a:rPr lang="en-US" dirty="0" smtClean="0"/>
              <a:t> Vinci: Armored Car and Flying Machine</a:t>
            </a:r>
            <a:endParaRPr lang="en-US" dirty="0"/>
          </a:p>
        </p:txBody>
      </p:sp>
      <p:pic>
        <p:nvPicPr>
          <p:cNvPr id="9218" name="Picture 6" descr="Da Vinci - Drawing of Flying Machine"/>
          <p:cNvPicPr>
            <a:picLocks noGrp="1" noChangeAspect="1" noChangeArrowheads="1"/>
          </p:cNvPicPr>
          <p:nvPr>
            <p:ph sz="half" idx="4294967295"/>
          </p:nvPr>
        </p:nvPicPr>
        <p:blipFill>
          <a:blip r:embed="rId2" cstate="print"/>
          <a:srcRect/>
          <a:stretch>
            <a:fillRect/>
          </a:stretch>
        </p:blipFill>
        <p:spPr>
          <a:xfrm>
            <a:off x="4058928" y="3359150"/>
            <a:ext cx="5085072" cy="3498850"/>
          </a:xfrm>
          <a:noFill/>
        </p:spPr>
      </p:pic>
      <p:pic>
        <p:nvPicPr>
          <p:cNvPr id="9220" name="Picture 4" descr="Da Vinci - Drawing of Armored Car"/>
          <p:cNvPicPr>
            <a:picLocks noGrp="1" noChangeAspect="1" noChangeArrowheads="1"/>
          </p:cNvPicPr>
          <p:nvPr>
            <p:ph sz="half" idx="4294967295"/>
          </p:nvPr>
        </p:nvPicPr>
        <p:blipFill>
          <a:blip r:embed="rId3" cstate="print"/>
          <a:srcRect/>
          <a:stretch>
            <a:fillRect/>
          </a:stretch>
        </p:blipFill>
        <p:spPr>
          <a:xfrm>
            <a:off x="0" y="1219200"/>
            <a:ext cx="5181600" cy="3454400"/>
          </a:xfr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Georgia" pitchFamily="18" charset="0"/>
              </a:rPr>
              <a:t>d</a:t>
            </a:r>
            <a:r>
              <a:rPr lang="en-US" dirty="0" err="1" smtClean="0">
                <a:latin typeface="Georgia" pitchFamily="18" charset="0"/>
              </a:rPr>
              <a:t>a</a:t>
            </a:r>
            <a:r>
              <a:rPr lang="en-US" dirty="0" smtClean="0">
                <a:latin typeface="Georgia" pitchFamily="18" charset="0"/>
              </a:rPr>
              <a:t> Vinci: Anatomy Studies </a:t>
            </a:r>
            <a:r>
              <a:rPr lang="en-US" i="1" dirty="0" smtClean="0">
                <a:latin typeface="Georgia" pitchFamily="18" charset="0"/>
              </a:rPr>
              <a:t>Homo </a:t>
            </a:r>
            <a:r>
              <a:rPr lang="en-US" i="1" dirty="0" err="1" smtClean="0">
                <a:latin typeface="Georgia" pitchFamily="18" charset="0"/>
              </a:rPr>
              <a:t>Universalis</a:t>
            </a:r>
            <a:endParaRPr lang="en-US" dirty="0">
              <a:latin typeface="Georgia" pitchFamily="18" charset="0"/>
            </a:endParaRPr>
          </a:p>
        </p:txBody>
      </p:sp>
      <p:pic>
        <p:nvPicPr>
          <p:cNvPr id="4" name="Picture 4" descr="leonardo homo"/>
          <p:cNvPicPr>
            <a:picLocks noGrp="1" noChangeAspect="1" noChangeArrowheads="1"/>
          </p:cNvPicPr>
          <p:nvPr>
            <p:ph idx="1"/>
          </p:nvPr>
        </p:nvPicPr>
        <p:blipFill>
          <a:blip r:embed="rId2" cstate="print"/>
          <a:srcRect/>
          <a:stretch>
            <a:fillRect/>
          </a:stretch>
        </p:blipFill>
        <p:spPr bwMode="auto">
          <a:xfrm>
            <a:off x="2638676" y="1143000"/>
            <a:ext cx="3853864" cy="5715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rmAutofit/>
          </a:bodyPr>
          <a:lstStyle/>
          <a:p>
            <a:r>
              <a:rPr lang="en-US" sz="3600" dirty="0" smtClean="0">
                <a:latin typeface="Georgia" pitchFamily="18" charset="0"/>
              </a:rPr>
              <a:t>Michelangelo </a:t>
            </a:r>
            <a:r>
              <a:rPr lang="en-US" sz="3600" dirty="0" err="1" smtClean="0">
                <a:latin typeface="Georgia" pitchFamily="18" charset="0"/>
              </a:rPr>
              <a:t>Buonarroti</a:t>
            </a:r>
            <a:r>
              <a:rPr lang="en-US" sz="3600" dirty="0" smtClean="0">
                <a:latin typeface="Georgia" pitchFamily="18" charset="0"/>
              </a:rPr>
              <a:t> (1475 – 1564)</a:t>
            </a:r>
            <a:endParaRPr lang="en-US" sz="3600" dirty="0">
              <a:latin typeface="Georgia" pitchFamily="18" charset="0"/>
            </a:endParaRPr>
          </a:p>
        </p:txBody>
      </p:sp>
      <p:sp>
        <p:nvSpPr>
          <p:cNvPr id="3" name="Content Placeholder 2"/>
          <p:cNvSpPr>
            <a:spLocks noGrp="1"/>
          </p:cNvSpPr>
          <p:nvPr>
            <p:ph sz="half" idx="1"/>
          </p:nvPr>
        </p:nvSpPr>
        <p:spPr>
          <a:xfrm>
            <a:off x="381000" y="1219200"/>
            <a:ext cx="4724400" cy="4937760"/>
          </a:xfrm>
        </p:spPr>
        <p:txBody>
          <a:bodyPr>
            <a:normAutofit fontScale="85000" lnSpcReduction="10000"/>
          </a:bodyPr>
          <a:lstStyle/>
          <a:p>
            <a:r>
              <a:rPr lang="en-US" dirty="0" smtClean="0">
                <a:latin typeface="Verdana" pitchFamily="34" charset="0"/>
              </a:rPr>
              <a:t>Highly influential painter, sculptor, architect, and poet.</a:t>
            </a:r>
          </a:p>
          <a:p>
            <a:r>
              <a:rPr lang="en-US" dirty="0" smtClean="0">
                <a:latin typeface="Verdana" pitchFamily="34" charset="0"/>
              </a:rPr>
              <a:t>Explored movement and expression of the male nude form.</a:t>
            </a:r>
          </a:p>
          <a:p>
            <a:r>
              <a:rPr lang="en-US" dirty="0" smtClean="0">
                <a:latin typeface="Verdana" pitchFamily="34" charset="0"/>
              </a:rPr>
              <a:t>Continually sought challenge – physical, artistic and mental.</a:t>
            </a:r>
          </a:p>
          <a:p>
            <a:r>
              <a:rPr lang="en-US" dirty="0" smtClean="0">
                <a:latin typeface="Verdana" pitchFamily="34" charset="0"/>
              </a:rPr>
              <a:t>Greatest works:</a:t>
            </a:r>
          </a:p>
          <a:p>
            <a:pPr lvl="1"/>
            <a:r>
              <a:rPr lang="en-US" dirty="0" smtClean="0">
                <a:latin typeface="Verdana" pitchFamily="34" charset="0"/>
              </a:rPr>
              <a:t>Ceiling of Sistine Chapel in Rome.</a:t>
            </a:r>
          </a:p>
          <a:p>
            <a:pPr lvl="1"/>
            <a:r>
              <a:rPr lang="en-US" dirty="0" smtClean="0">
                <a:latin typeface="Verdana" pitchFamily="34" charset="0"/>
              </a:rPr>
              <a:t>Statue of </a:t>
            </a:r>
            <a:r>
              <a:rPr lang="en-US" i="1" dirty="0" smtClean="0">
                <a:latin typeface="Verdana" pitchFamily="34" charset="0"/>
              </a:rPr>
              <a:t>David</a:t>
            </a:r>
            <a:r>
              <a:rPr lang="en-US" dirty="0" smtClean="0">
                <a:latin typeface="Verdana" pitchFamily="34" charset="0"/>
              </a:rPr>
              <a:t> (from the Bible)</a:t>
            </a:r>
          </a:p>
          <a:p>
            <a:pPr lvl="1"/>
            <a:r>
              <a:rPr lang="en-US" dirty="0" smtClean="0">
                <a:latin typeface="Verdana" pitchFamily="34" charset="0"/>
              </a:rPr>
              <a:t>Dome of St. Peter’s Cathedral in Rome.</a:t>
            </a:r>
          </a:p>
          <a:p>
            <a:endParaRPr lang="en-US" dirty="0"/>
          </a:p>
        </p:txBody>
      </p:sp>
      <p:pic>
        <p:nvPicPr>
          <p:cNvPr id="5" name="Content Placeholder 4" descr="Michelangelo.jpg"/>
          <p:cNvPicPr>
            <a:picLocks noGrp="1" noChangeAspect="1"/>
          </p:cNvPicPr>
          <p:nvPr>
            <p:ph sz="half" idx="2"/>
          </p:nvPr>
        </p:nvPicPr>
        <p:blipFill>
          <a:blip r:embed="rId2" cstate="print"/>
          <a:stretch>
            <a:fillRect/>
          </a:stretch>
        </p:blipFill>
        <p:spPr>
          <a:xfrm>
            <a:off x="5257800" y="1219200"/>
            <a:ext cx="3654296"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eorgia" pitchFamily="18" charset="0"/>
              </a:rPr>
              <a:t>Michelangelo: Sistine Chapel (Rome)</a:t>
            </a:r>
            <a:endParaRPr lang="en-US" dirty="0">
              <a:latin typeface="Georgia" pitchFamily="18" charset="0"/>
            </a:endParaRPr>
          </a:p>
        </p:txBody>
      </p:sp>
      <p:pic>
        <p:nvPicPr>
          <p:cNvPr id="4" name="Picture 4" descr="Michelangelo - Sistine Chapel"/>
          <p:cNvPicPr>
            <a:picLocks noChangeAspect="1" noChangeArrowheads="1"/>
          </p:cNvPicPr>
          <p:nvPr/>
        </p:nvPicPr>
        <p:blipFill>
          <a:blip r:embed="rId2" cstate="print"/>
          <a:srcRect/>
          <a:stretch>
            <a:fillRect/>
          </a:stretch>
        </p:blipFill>
        <p:spPr>
          <a:xfrm>
            <a:off x="2438400" y="1331870"/>
            <a:ext cx="3886200" cy="552613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eorgia" pitchFamily="18" charset="0"/>
              </a:rPr>
              <a:t>Michelangelo: Sistine Chapel (Rome)</a:t>
            </a:r>
            <a:endParaRPr lang="en-US" dirty="0">
              <a:latin typeface="Georgia" pitchFamily="18" charset="0"/>
            </a:endParaRPr>
          </a:p>
        </p:txBody>
      </p:sp>
      <p:pic>
        <p:nvPicPr>
          <p:cNvPr id="7" name="Picture 5" descr="Michelangelo - Sistine Chapel 2"/>
          <p:cNvPicPr>
            <a:picLocks noChangeAspect="1" noChangeArrowheads="1"/>
          </p:cNvPicPr>
          <p:nvPr/>
        </p:nvPicPr>
        <p:blipFill>
          <a:blip r:embed="rId2" cstate="print"/>
          <a:srcRect/>
          <a:stretch>
            <a:fillRect/>
          </a:stretch>
        </p:blipFill>
        <p:spPr>
          <a:xfrm>
            <a:off x="609600" y="1219200"/>
            <a:ext cx="8001000" cy="546318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itchFamily="18" charset="0"/>
              </a:rPr>
              <a:t>Michelangelo: </a:t>
            </a:r>
            <a:r>
              <a:rPr lang="en-US" i="1" dirty="0" smtClean="0">
                <a:latin typeface="Georgia" pitchFamily="18" charset="0"/>
              </a:rPr>
              <a:t>Creation of Adam </a:t>
            </a:r>
            <a:r>
              <a:rPr lang="en-US" dirty="0" smtClean="0">
                <a:latin typeface="Georgia" pitchFamily="18" charset="0"/>
              </a:rPr>
              <a:t>(Sistine Chapel) </a:t>
            </a:r>
            <a:endParaRPr lang="en-US" dirty="0">
              <a:latin typeface="Georgia" pitchFamily="18" charset="0"/>
            </a:endParaRPr>
          </a:p>
        </p:txBody>
      </p:sp>
      <p:pic>
        <p:nvPicPr>
          <p:cNvPr id="3" name="Picture 4" descr="michelangelo sistine2"/>
          <p:cNvPicPr>
            <a:picLocks noChangeAspect="1" noChangeArrowheads="1"/>
          </p:cNvPicPr>
          <p:nvPr/>
        </p:nvPicPr>
        <p:blipFill>
          <a:blip r:embed="rId2" cstate="print"/>
          <a:srcRect/>
          <a:stretch>
            <a:fillRect/>
          </a:stretch>
        </p:blipFill>
        <p:spPr bwMode="auto">
          <a:xfrm>
            <a:off x="1" y="1676400"/>
            <a:ext cx="9144000" cy="417853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latin typeface="Georgia" pitchFamily="18" charset="0"/>
              </a:rPr>
              <a:t>Michelangelo: The Expulsion of Adam and Eve (Sistine Chapel)</a:t>
            </a:r>
            <a:endParaRPr lang="en-US" sz="3800" dirty="0">
              <a:latin typeface="Georgia" pitchFamily="18" charset="0"/>
            </a:endParaRPr>
          </a:p>
        </p:txBody>
      </p:sp>
      <p:pic>
        <p:nvPicPr>
          <p:cNvPr id="3" name="Picture 4" descr="michelangelo 3"/>
          <p:cNvPicPr>
            <a:picLocks noChangeAspect="1" noChangeArrowheads="1"/>
          </p:cNvPicPr>
          <p:nvPr/>
        </p:nvPicPr>
        <p:blipFill>
          <a:blip r:embed="rId2" cstate="print"/>
          <a:srcRect/>
          <a:stretch>
            <a:fillRect/>
          </a:stretch>
        </p:blipFill>
        <p:spPr bwMode="auto">
          <a:xfrm>
            <a:off x="1295400" y="1679575"/>
            <a:ext cx="6400800" cy="51784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Georgia" pitchFamily="18" charset="0"/>
              </a:rPr>
              <a:t>Michelangelo: </a:t>
            </a:r>
            <a:r>
              <a:rPr lang="en-US" i="1" dirty="0" smtClean="0">
                <a:latin typeface="Georgia" pitchFamily="18" charset="0"/>
              </a:rPr>
              <a:t>The Last Judgment </a:t>
            </a:r>
            <a:r>
              <a:rPr lang="en-US" dirty="0" smtClean="0">
                <a:latin typeface="Georgia" pitchFamily="18" charset="0"/>
              </a:rPr>
              <a:t>(Sistine Chapel)</a:t>
            </a:r>
            <a:endParaRPr lang="en-US" dirty="0">
              <a:latin typeface="Georgia" pitchFamily="18" charset="0"/>
            </a:endParaRPr>
          </a:p>
        </p:txBody>
      </p:sp>
      <p:pic>
        <p:nvPicPr>
          <p:cNvPr id="3" name="Picture 4" descr="michelangelo last judgment"/>
          <p:cNvPicPr>
            <a:picLocks noChangeAspect="1" noChangeArrowheads="1"/>
          </p:cNvPicPr>
          <p:nvPr/>
        </p:nvPicPr>
        <p:blipFill>
          <a:blip r:embed="rId2" cstate="print"/>
          <a:srcRect/>
          <a:stretch>
            <a:fillRect/>
          </a:stretch>
        </p:blipFill>
        <p:spPr bwMode="auto">
          <a:xfrm>
            <a:off x="2471738" y="1481666"/>
            <a:ext cx="4233862" cy="537633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Michelangelo: </a:t>
            </a:r>
            <a:r>
              <a:rPr lang="en-US" i="1" dirty="0" smtClean="0">
                <a:latin typeface="Georgia" pitchFamily="18" charset="0"/>
              </a:rPr>
              <a:t>David</a:t>
            </a:r>
            <a:endParaRPr lang="en-US" i="1" dirty="0">
              <a:latin typeface="Georgia" pitchFamily="18" charset="0"/>
            </a:endParaRPr>
          </a:p>
        </p:txBody>
      </p:sp>
      <p:pic>
        <p:nvPicPr>
          <p:cNvPr id="3" name="Picture 4" descr="michelangelo david"/>
          <p:cNvPicPr>
            <a:picLocks noChangeAspect="1" noChangeArrowheads="1"/>
          </p:cNvPicPr>
          <p:nvPr/>
        </p:nvPicPr>
        <p:blipFill>
          <a:blip r:embed="rId2" cstate="print"/>
          <a:srcRect/>
          <a:stretch>
            <a:fillRect/>
          </a:stretch>
        </p:blipFill>
        <p:spPr bwMode="auto">
          <a:xfrm>
            <a:off x="3200400" y="1295400"/>
            <a:ext cx="2675681" cy="5562600"/>
          </a:xfrm>
          <a:prstGeom prst="rect">
            <a:avLst/>
          </a:prstGeom>
          <a:noFill/>
        </p:spPr>
      </p:pic>
      <p:sp>
        <p:nvSpPr>
          <p:cNvPr id="4" name="Oval 3"/>
          <p:cNvSpPr/>
          <p:nvPr/>
        </p:nvSpPr>
        <p:spPr>
          <a:xfrm>
            <a:off x="4038600" y="3810000"/>
            <a:ext cx="914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Georgia" pitchFamily="18" charset="0"/>
              </a:rPr>
              <a:t>Michelangelo: Pieta</a:t>
            </a:r>
            <a:endParaRPr lang="en-US" dirty="0">
              <a:latin typeface="Georgia" pitchFamily="18" charset="0"/>
            </a:endParaRPr>
          </a:p>
        </p:txBody>
      </p:sp>
      <p:pic>
        <p:nvPicPr>
          <p:cNvPr id="19460" name="Picture 4" descr="michelangelo pieta"/>
          <p:cNvPicPr>
            <a:picLocks noChangeAspect="1" noChangeArrowheads="1"/>
          </p:cNvPicPr>
          <p:nvPr/>
        </p:nvPicPr>
        <p:blipFill>
          <a:blip r:embed="rId2" cstate="print"/>
          <a:srcRect/>
          <a:stretch>
            <a:fillRect/>
          </a:stretch>
        </p:blipFill>
        <p:spPr bwMode="auto">
          <a:xfrm>
            <a:off x="2438400" y="1371600"/>
            <a:ext cx="4560887" cy="5105400"/>
          </a:xfrm>
          <a:prstGeom prst="rect">
            <a:avLst/>
          </a:prstGeom>
          <a:noFill/>
        </p:spPr>
      </p:pic>
      <p:sp>
        <p:nvSpPr>
          <p:cNvPr id="19461" name="Text Box 5"/>
          <p:cNvSpPr txBox="1">
            <a:spLocks noChangeArrowheads="1"/>
          </p:cNvSpPr>
          <p:nvPr/>
        </p:nvSpPr>
        <p:spPr bwMode="auto">
          <a:xfrm>
            <a:off x="1752600" y="269875"/>
            <a:ext cx="4953000" cy="369332"/>
          </a:xfrm>
          <a:prstGeom prst="rect">
            <a:avLst/>
          </a:prstGeom>
          <a:noFill/>
          <a:ln w="9525">
            <a:noFill/>
            <a:miter lim="800000"/>
            <a:headEnd/>
            <a:tailEnd/>
          </a:ln>
          <a:effectLst/>
        </p:spPr>
        <p:txBody>
          <a:bodyPr>
            <a:spAutoFit/>
          </a:bodyPr>
          <a:lstStyle/>
          <a:p>
            <a:r>
              <a:rPr lang="en-US"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8" descr="Renaissance Italy"/>
          <p:cNvPicPr>
            <a:picLocks noGrp="1" noChangeAspect="1" noChangeArrowheads="1"/>
          </p:cNvPicPr>
          <p:nvPr>
            <p:ph/>
          </p:nvPr>
        </p:nvPicPr>
        <p:blipFill>
          <a:blip r:embed="rId2" cstate="print"/>
          <a:srcRect/>
          <a:stretch>
            <a:fillRect/>
          </a:stretch>
        </p:blipFill>
        <p:spPr>
          <a:xfrm>
            <a:off x="3222625" y="0"/>
            <a:ext cx="5921375" cy="6858000"/>
          </a:xfrm>
        </p:spPr>
      </p:pic>
      <p:sp>
        <p:nvSpPr>
          <p:cNvPr id="4" name="TextBox 3"/>
          <p:cNvSpPr txBox="1"/>
          <p:nvPr/>
        </p:nvSpPr>
        <p:spPr>
          <a:xfrm>
            <a:off x="152400" y="1219200"/>
            <a:ext cx="2895600" cy="4524315"/>
          </a:xfrm>
          <a:prstGeom prst="rect">
            <a:avLst/>
          </a:prstGeom>
          <a:noFill/>
        </p:spPr>
        <p:txBody>
          <a:bodyPr wrap="square" rtlCol="0">
            <a:spAutoFit/>
          </a:bodyPr>
          <a:lstStyle/>
          <a:p>
            <a:r>
              <a:rPr lang="en-US" sz="2400" dirty="0" smtClean="0"/>
              <a:t>Italy was the Birthplace of the Renaissance.</a:t>
            </a:r>
          </a:p>
          <a:p>
            <a:endParaRPr lang="en-US" sz="2400" dirty="0"/>
          </a:p>
          <a:p>
            <a:r>
              <a:rPr lang="en-US" sz="2400" dirty="0" smtClean="0"/>
              <a:t>It began in the </a:t>
            </a:r>
            <a:r>
              <a:rPr lang="en-US" sz="2400" b="1" dirty="0" smtClean="0"/>
              <a:t>1300s</a:t>
            </a:r>
            <a:r>
              <a:rPr lang="en-US" sz="2400" dirty="0" smtClean="0"/>
              <a:t> in the Italian city-states of:</a:t>
            </a:r>
          </a:p>
          <a:p>
            <a:pPr marL="457200" indent="-457200">
              <a:buFont typeface="+mj-lt"/>
              <a:buAutoNum type="arabicPeriod"/>
            </a:pPr>
            <a:r>
              <a:rPr lang="en-US" sz="2400" b="1" dirty="0" smtClean="0"/>
              <a:t>Florence</a:t>
            </a:r>
          </a:p>
          <a:p>
            <a:pPr marL="457200" indent="-457200">
              <a:buFont typeface="+mj-lt"/>
              <a:buAutoNum type="arabicPeriod"/>
            </a:pPr>
            <a:r>
              <a:rPr lang="en-US" sz="2400" dirty="0" smtClean="0"/>
              <a:t>Milan</a:t>
            </a:r>
          </a:p>
          <a:p>
            <a:pPr marL="457200" indent="-457200">
              <a:buFont typeface="+mj-lt"/>
              <a:buAutoNum type="arabicPeriod"/>
            </a:pPr>
            <a:r>
              <a:rPr lang="en-US" sz="2400" dirty="0" smtClean="0"/>
              <a:t>Naples</a:t>
            </a:r>
          </a:p>
          <a:p>
            <a:pPr marL="457200" indent="-457200">
              <a:buFont typeface="+mj-lt"/>
              <a:buAutoNum type="arabicPeriod"/>
            </a:pPr>
            <a:r>
              <a:rPr lang="en-US" sz="2400" b="1" dirty="0" smtClean="0"/>
              <a:t>Rome</a:t>
            </a:r>
          </a:p>
          <a:p>
            <a:pPr marL="457200" indent="-457200">
              <a:buFont typeface="+mj-lt"/>
              <a:buAutoNum type="arabicPeriod"/>
            </a:pPr>
            <a:r>
              <a:rPr lang="en-US" sz="2400" b="1" dirty="0" smtClean="0"/>
              <a:t>Venice</a:t>
            </a:r>
            <a:endParaRPr lang="en-US" sz="2400" b="1"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dirty="0" smtClean="0">
                <a:latin typeface="Georgia" pitchFamily="18" charset="0"/>
              </a:rPr>
              <a:t>Raphael (1483-1520)</a:t>
            </a:r>
          </a:p>
        </p:txBody>
      </p:sp>
      <p:sp>
        <p:nvSpPr>
          <p:cNvPr id="10243" name="Rectangle 3"/>
          <p:cNvSpPr>
            <a:spLocks noGrp="1" noChangeArrowheads="1"/>
          </p:cNvSpPr>
          <p:nvPr>
            <p:ph type="body" sz="half" idx="1"/>
          </p:nvPr>
        </p:nvSpPr>
        <p:spPr>
          <a:xfrm>
            <a:off x="228600" y="1295400"/>
            <a:ext cx="4724400" cy="5257800"/>
          </a:xfrm>
        </p:spPr>
        <p:txBody>
          <a:bodyPr/>
          <a:lstStyle/>
          <a:p>
            <a:pPr eaLnBrk="1" hangingPunct="1"/>
            <a:r>
              <a:rPr lang="en-US" dirty="0" smtClean="0">
                <a:latin typeface="Verdana" pitchFamily="34" charset="0"/>
              </a:rPr>
              <a:t>Greatest works:</a:t>
            </a:r>
          </a:p>
          <a:p>
            <a:pPr lvl="1" eaLnBrk="1" hangingPunct="1"/>
            <a:r>
              <a:rPr lang="en-US" dirty="0" smtClean="0">
                <a:latin typeface="Verdana" pitchFamily="34" charset="0"/>
              </a:rPr>
              <a:t>Portrayals of the Madonna (mother of Jesus).</a:t>
            </a:r>
          </a:p>
          <a:p>
            <a:pPr lvl="1" eaLnBrk="1" hangingPunct="1"/>
            <a:r>
              <a:rPr lang="en-US" i="1" dirty="0" smtClean="0">
                <a:latin typeface="Verdana" pitchFamily="34" charset="0"/>
              </a:rPr>
              <a:t>The School of Athens</a:t>
            </a:r>
          </a:p>
          <a:p>
            <a:pPr lvl="1" eaLnBrk="1" hangingPunct="1"/>
            <a:endParaRPr lang="en-US" dirty="0" smtClean="0">
              <a:latin typeface="Verdana" pitchFamily="34" charset="0"/>
            </a:endParaRPr>
          </a:p>
        </p:txBody>
      </p:sp>
      <p:pic>
        <p:nvPicPr>
          <p:cNvPr id="6" name="Picture 5" descr="Raphael Portrait.jpg"/>
          <p:cNvPicPr>
            <a:picLocks noChangeAspect="1"/>
          </p:cNvPicPr>
          <p:nvPr/>
        </p:nvPicPr>
        <p:blipFill>
          <a:blip r:embed="rId2" cstate="print"/>
          <a:stretch>
            <a:fillRect/>
          </a:stretch>
        </p:blipFill>
        <p:spPr>
          <a:xfrm>
            <a:off x="5334000" y="1371600"/>
            <a:ext cx="3517900" cy="51435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143000"/>
          </a:xfrm>
        </p:spPr>
        <p:txBody>
          <a:bodyPr>
            <a:normAutofit/>
          </a:bodyPr>
          <a:lstStyle/>
          <a:p>
            <a:r>
              <a:rPr lang="en-US" dirty="0" smtClean="0">
                <a:latin typeface="Georgia" pitchFamily="18" charset="0"/>
              </a:rPr>
              <a:t>Raphael: </a:t>
            </a:r>
            <a:r>
              <a:rPr lang="en-US" i="1" dirty="0" smtClean="0">
                <a:latin typeface="Georgia" pitchFamily="18" charset="0"/>
              </a:rPr>
              <a:t>School of Athens </a:t>
            </a:r>
            <a:endParaRPr lang="en-US" i="1" dirty="0">
              <a:latin typeface="Georgia" pitchFamily="18" charset="0"/>
            </a:endParaRPr>
          </a:p>
        </p:txBody>
      </p:sp>
      <p:pic>
        <p:nvPicPr>
          <p:cNvPr id="3" name="Picture 4" descr="raphael athens"/>
          <p:cNvPicPr>
            <a:picLocks noChangeAspect="1" noChangeArrowheads="1"/>
          </p:cNvPicPr>
          <p:nvPr/>
        </p:nvPicPr>
        <p:blipFill>
          <a:blip r:embed="rId2" cstate="print"/>
          <a:srcRect/>
          <a:stretch>
            <a:fillRect/>
          </a:stretch>
        </p:blipFill>
        <p:spPr bwMode="auto">
          <a:xfrm>
            <a:off x="685800" y="1295400"/>
            <a:ext cx="7543800" cy="52276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Raphael: </a:t>
            </a:r>
            <a:r>
              <a:rPr lang="en-US" dirty="0" err="1" smtClean="0">
                <a:latin typeface="Georgia" pitchFamily="18" charset="0"/>
              </a:rPr>
              <a:t>Calonna</a:t>
            </a:r>
            <a:r>
              <a:rPr lang="en-US" dirty="0" smtClean="0">
                <a:latin typeface="Georgia" pitchFamily="18" charset="0"/>
              </a:rPr>
              <a:t> </a:t>
            </a:r>
            <a:r>
              <a:rPr lang="en-US" i="1" dirty="0" smtClean="0">
                <a:latin typeface="Georgia" pitchFamily="18" charset="0"/>
              </a:rPr>
              <a:t>Madonna</a:t>
            </a:r>
            <a:r>
              <a:rPr lang="en-US" dirty="0" smtClean="0">
                <a:latin typeface="Georgia" pitchFamily="18" charset="0"/>
              </a:rPr>
              <a:t> </a:t>
            </a:r>
            <a:endParaRPr lang="en-US" dirty="0">
              <a:latin typeface="Georgia" pitchFamily="18" charset="0"/>
            </a:endParaRPr>
          </a:p>
        </p:txBody>
      </p:sp>
      <p:pic>
        <p:nvPicPr>
          <p:cNvPr id="4" name="Picture 4" descr="raphael calonna"/>
          <p:cNvPicPr>
            <a:picLocks noChangeAspect="1" noChangeArrowheads="1"/>
          </p:cNvPicPr>
          <p:nvPr/>
        </p:nvPicPr>
        <p:blipFill>
          <a:blip r:embed="rId2" cstate="print"/>
          <a:srcRect/>
          <a:stretch>
            <a:fillRect/>
          </a:stretch>
        </p:blipFill>
        <p:spPr bwMode="auto">
          <a:xfrm>
            <a:off x="2438400" y="1295400"/>
            <a:ext cx="4124325" cy="5562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Renaissance Architecture</a:t>
            </a:r>
            <a:endParaRPr lang="en-US" dirty="0"/>
          </a:p>
        </p:txBody>
      </p:sp>
      <p:sp>
        <p:nvSpPr>
          <p:cNvPr id="3" name="Content Placeholder 2"/>
          <p:cNvSpPr>
            <a:spLocks noGrp="1"/>
          </p:cNvSpPr>
          <p:nvPr>
            <p:ph sz="quarter" idx="1"/>
          </p:nvPr>
        </p:nvSpPr>
        <p:spPr/>
        <p:txBody>
          <a:bodyPr/>
          <a:lstStyle/>
          <a:p>
            <a:r>
              <a:rPr lang="en-US" dirty="0" smtClean="0"/>
              <a:t>In architecture, there was a return to the domes and columns of the Greek and Roman days.</a:t>
            </a:r>
          </a:p>
          <a:p>
            <a:pPr lvl="1"/>
            <a:r>
              <a:rPr lang="en-US" dirty="0" smtClean="0"/>
              <a:t>Brunelleschi was the most famous architect who built the Cathedral of Florence.</a:t>
            </a:r>
            <a:endParaRPr lang="en-US" dirty="0"/>
          </a:p>
        </p:txBody>
      </p:sp>
      <p:pic>
        <p:nvPicPr>
          <p:cNvPr id="4" name="Picture 4" descr="Florence Catherdral"/>
          <p:cNvPicPr>
            <a:picLocks noChangeAspect="1" noChangeArrowheads="1"/>
          </p:cNvPicPr>
          <p:nvPr/>
        </p:nvPicPr>
        <p:blipFill>
          <a:blip r:embed="rId2" cstate="print"/>
          <a:srcRect/>
          <a:stretch>
            <a:fillRect/>
          </a:stretch>
        </p:blipFill>
        <p:spPr>
          <a:xfrm>
            <a:off x="3962400" y="2921000"/>
            <a:ext cx="4876800" cy="3937000"/>
          </a:xfrm>
          <a:prstGeom prst="rect">
            <a:avLst/>
          </a:prstGeom>
          <a:noFill/>
        </p:spPr>
      </p:pic>
      <p:pic>
        <p:nvPicPr>
          <p:cNvPr id="5" name="Picture 6" descr="Catherdral of Florence Dome - Ext,"/>
          <p:cNvPicPr>
            <a:picLocks noChangeAspect="1" noChangeArrowheads="1"/>
          </p:cNvPicPr>
          <p:nvPr/>
        </p:nvPicPr>
        <p:blipFill>
          <a:blip r:embed="rId3" cstate="print"/>
          <a:srcRect/>
          <a:stretch>
            <a:fillRect/>
          </a:stretch>
        </p:blipFill>
        <p:spPr>
          <a:xfrm>
            <a:off x="609600" y="3276600"/>
            <a:ext cx="3200400" cy="316071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Brunelleschi’s Dome</a:t>
            </a:r>
            <a:endParaRPr lang="en-US" dirty="0"/>
          </a:p>
        </p:txBody>
      </p:sp>
      <p:pic>
        <p:nvPicPr>
          <p:cNvPr id="4" name="Picture 8" descr="Catherdral of Florence Dome - Int"/>
          <p:cNvPicPr>
            <a:picLocks noGrp="1" noChangeAspect="1" noChangeArrowheads="1"/>
          </p:cNvPicPr>
          <p:nvPr>
            <p:ph sz="quarter" idx="1"/>
          </p:nvPr>
        </p:nvPicPr>
        <p:blipFill>
          <a:blip r:embed="rId2" cstate="print"/>
          <a:srcRect/>
          <a:stretch>
            <a:fillRect/>
          </a:stretch>
        </p:blipFill>
        <p:spPr>
          <a:xfrm>
            <a:off x="1143000" y="1116012"/>
            <a:ext cx="6934200" cy="520065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Peter’s Basilica Rome</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14400" y="1304227"/>
            <a:ext cx="7391400" cy="48167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Grand Canal, Venice</a:t>
            </a:r>
            <a:endParaRPr lang="en-US" dirty="0"/>
          </a:p>
        </p:txBody>
      </p:sp>
      <p:pic>
        <p:nvPicPr>
          <p:cNvPr id="25602" name="Picture 2" descr="Venice Gondolas"/>
          <p:cNvPicPr>
            <a:picLocks noGrp="1" noChangeAspect="1" noChangeArrowheads="1"/>
          </p:cNvPicPr>
          <p:nvPr>
            <p:ph sz="quarter" idx="1"/>
          </p:nvPr>
        </p:nvPicPr>
        <p:blipFill>
          <a:blip r:embed="rId2" cstate="print"/>
          <a:stretch>
            <a:fillRect/>
          </a:stretch>
        </p:blipFill>
        <p:spPr>
          <a:xfrm>
            <a:off x="741988" y="1219200"/>
            <a:ext cx="7660024" cy="4937125"/>
          </a:xfr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84"/>
          <p:cNvPicPr>
            <a:picLocks noChangeAspect="1" noChangeArrowheads="1"/>
          </p:cNvPicPr>
          <p:nvPr/>
        </p:nvPicPr>
        <p:blipFill>
          <a:blip r:embed="rId2" cstate="print"/>
          <a:srcRect/>
          <a:stretch>
            <a:fillRect/>
          </a:stretch>
        </p:blipFill>
        <p:spPr bwMode="auto">
          <a:xfrm>
            <a:off x="685800" y="1219200"/>
            <a:ext cx="4057650" cy="5410200"/>
          </a:xfrm>
          <a:prstGeom prst="rect">
            <a:avLst/>
          </a:prstGeom>
          <a:noFill/>
          <a:ln w="9525">
            <a:noFill/>
            <a:miter lim="800000"/>
            <a:headEnd/>
            <a:tailEnd/>
          </a:ln>
        </p:spPr>
      </p:pic>
      <p:pic>
        <p:nvPicPr>
          <p:cNvPr id="23555" name="Picture 3" descr="630Pisa_Tower_-_Italy"/>
          <p:cNvPicPr>
            <a:picLocks noChangeAspect="1" noChangeArrowheads="1"/>
          </p:cNvPicPr>
          <p:nvPr/>
        </p:nvPicPr>
        <p:blipFill>
          <a:blip r:embed="rId3" cstate="print"/>
          <a:srcRect/>
          <a:stretch>
            <a:fillRect/>
          </a:stretch>
        </p:blipFill>
        <p:spPr bwMode="auto">
          <a:xfrm>
            <a:off x="5029200" y="1219200"/>
            <a:ext cx="3048000" cy="5361575"/>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Cathedral and Leaning Town of Pisa</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Renaissance Writers</a:t>
            </a:r>
            <a:endParaRPr lang="en-US" dirty="0"/>
          </a:p>
        </p:txBody>
      </p:sp>
      <p:sp>
        <p:nvSpPr>
          <p:cNvPr id="3" name="Content Placeholder 2"/>
          <p:cNvSpPr>
            <a:spLocks noGrp="1"/>
          </p:cNvSpPr>
          <p:nvPr>
            <p:ph sz="quarter" idx="1"/>
          </p:nvPr>
        </p:nvSpPr>
        <p:spPr/>
        <p:txBody>
          <a:bodyPr/>
          <a:lstStyle/>
          <a:p>
            <a:r>
              <a:rPr lang="en-US" b="1" dirty="0" err="1" smtClean="0"/>
              <a:t>Nicolo</a:t>
            </a:r>
            <a:r>
              <a:rPr lang="en-US" b="1" dirty="0" smtClean="0"/>
              <a:t> Machiavelli (1469-1527) </a:t>
            </a:r>
            <a:r>
              <a:rPr lang="en-US" dirty="0" smtClean="0"/>
              <a:t>was an Italian statesman, historian, and political philosopher.</a:t>
            </a:r>
          </a:p>
          <a:p>
            <a:pPr lvl="1"/>
            <a:r>
              <a:rPr lang="en-US" dirty="0" smtClean="0"/>
              <a:t>His influential writings on government have made his name synonymous with </a:t>
            </a:r>
            <a:r>
              <a:rPr lang="en-US" b="1" dirty="0" smtClean="0"/>
              <a:t>cunning and duplicity</a:t>
            </a:r>
            <a:r>
              <a:rPr lang="en-US" dirty="0" smtClean="0"/>
              <a:t>.</a:t>
            </a:r>
          </a:p>
          <a:p>
            <a:r>
              <a:rPr lang="en-US" dirty="0" smtClean="0"/>
              <a:t>He became prominent in the </a:t>
            </a:r>
            <a:r>
              <a:rPr lang="en-US" b="1" dirty="0" smtClean="0"/>
              <a:t>government of Florence </a:t>
            </a:r>
            <a:r>
              <a:rPr lang="en-US" dirty="0" smtClean="0"/>
              <a:t>around 1500.</a:t>
            </a:r>
          </a:p>
          <a:p>
            <a:pPr lvl="1"/>
            <a:r>
              <a:rPr lang="en-US" dirty="0" smtClean="0"/>
              <a:t>During his government service he met many Italian rulers and studied their political tactics.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Machiavelli: </a:t>
            </a:r>
            <a:r>
              <a:rPr lang="en-US" i="1" dirty="0" smtClean="0"/>
              <a:t>The Prince (1513)</a:t>
            </a:r>
            <a:endParaRPr lang="en-US" dirty="0"/>
          </a:p>
        </p:txBody>
      </p:sp>
      <p:pic>
        <p:nvPicPr>
          <p:cNvPr id="20483" name="Picture 9" descr="The Prince"/>
          <p:cNvPicPr>
            <a:picLocks noGrp="1" noChangeAspect="1" noChangeArrowheads="1"/>
          </p:cNvPicPr>
          <p:nvPr>
            <p:ph sz="quarter" idx="1"/>
          </p:nvPr>
        </p:nvPicPr>
        <p:blipFill>
          <a:blip r:embed="rId2" cstate="print"/>
          <a:stretch>
            <a:fillRect/>
          </a:stretch>
        </p:blipFill>
        <p:spPr>
          <a:xfrm>
            <a:off x="228600" y="1219200"/>
            <a:ext cx="4471348" cy="4800600"/>
          </a:xfrm>
          <a:noFill/>
        </p:spPr>
      </p:pic>
      <p:sp>
        <p:nvSpPr>
          <p:cNvPr id="5" name="Content Placeholder 4"/>
          <p:cNvSpPr>
            <a:spLocks noGrp="1"/>
          </p:cNvSpPr>
          <p:nvPr>
            <p:ph sz="quarter" idx="2"/>
          </p:nvPr>
        </p:nvSpPr>
        <p:spPr>
          <a:xfrm>
            <a:off x="4876800" y="1216152"/>
            <a:ext cx="3797046" cy="4937760"/>
          </a:xfrm>
        </p:spPr>
        <p:txBody>
          <a:bodyPr>
            <a:normAutofit/>
          </a:bodyPr>
          <a:lstStyle/>
          <a:p>
            <a:r>
              <a:rPr lang="en-US" dirty="0" smtClean="0"/>
              <a:t>His most famous work, </a:t>
            </a:r>
            <a:r>
              <a:rPr lang="en-US" i="1" dirty="0" smtClean="0"/>
              <a:t>The Prince, </a:t>
            </a:r>
            <a:r>
              <a:rPr lang="en-US" dirty="0" smtClean="0"/>
              <a:t> describes how a prince can acquire and maintain political power.  </a:t>
            </a:r>
          </a:p>
          <a:p>
            <a:r>
              <a:rPr lang="en-US" dirty="0" smtClean="0"/>
              <a:t>Machiavelli believes a ruler is not bound by traditional ethical norms.</a:t>
            </a:r>
          </a:p>
          <a:p>
            <a:r>
              <a:rPr lang="en-US" dirty="0" smtClean="0"/>
              <a:t>A prince should be concerned </a:t>
            </a:r>
            <a:r>
              <a:rPr lang="en-US" b="1" dirty="0" smtClean="0"/>
              <a:t>only with power.</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Italian Renaissance</a:t>
            </a:r>
            <a:endParaRPr lang="en-US" dirty="0"/>
          </a:p>
        </p:txBody>
      </p:sp>
      <p:sp>
        <p:nvSpPr>
          <p:cNvPr id="3" name="Content Placeholder 2"/>
          <p:cNvSpPr>
            <a:spLocks noGrp="1"/>
          </p:cNvSpPr>
          <p:nvPr>
            <p:ph sz="quarter" idx="1"/>
          </p:nvPr>
        </p:nvSpPr>
        <p:spPr/>
        <p:txBody>
          <a:bodyPr/>
          <a:lstStyle/>
          <a:p>
            <a:r>
              <a:rPr lang="en-US" dirty="0" smtClean="0"/>
              <a:t>There are 4 significant causes of the Italian Renaissance:</a:t>
            </a:r>
          </a:p>
          <a:p>
            <a:pPr lvl="1"/>
            <a:r>
              <a:rPr lang="en-US" dirty="0" smtClean="0"/>
              <a:t>Reminders of the glory of Ancient Rome through the ruins of old buildings.</a:t>
            </a:r>
          </a:p>
          <a:p>
            <a:pPr lvl="1"/>
            <a:r>
              <a:rPr lang="en-US" dirty="0" smtClean="0"/>
              <a:t>Italy had largely avoided economic crisis of the late Middle Ages which had affected other parts of Europe.</a:t>
            </a:r>
          </a:p>
          <a:p>
            <a:pPr lvl="1"/>
            <a:r>
              <a:rPr lang="en-US" dirty="0" smtClean="0"/>
              <a:t>Italian city states were important centers of trade (an effect of the Crusades).  They had contact with other cultures – the Byzantine and Islamic world – through trade routes and the Crusades.</a:t>
            </a:r>
          </a:p>
          <a:p>
            <a:pPr lvl="1"/>
            <a:r>
              <a:rPr lang="en-US" dirty="0" smtClean="0"/>
              <a:t>Many Byzantine scholars came to Italy after the fall of Constantinople to the Ottoman Turks in 1453.    Helping spread knowledge and ideas.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Good Politician (according to Machiavelli)</a:t>
            </a:r>
            <a:endParaRPr lang="en-US" dirty="0"/>
          </a:p>
        </p:txBody>
      </p:sp>
      <p:sp>
        <p:nvSpPr>
          <p:cNvPr id="3" name="Content Placeholder 2"/>
          <p:cNvSpPr>
            <a:spLocks noGrp="1"/>
          </p:cNvSpPr>
          <p:nvPr>
            <p:ph sz="quarter" idx="1"/>
          </p:nvPr>
        </p:nvSpPr>
        <p:spPr/>
        <p:txBody>
          <a:bodyPr/>
          <a:lstStyle/>
          <a:p>
            <a:r>
              <a:rPr lang="en-US" b="1" dirty="0" smtClean="0"/>
              <a:t>Lie: </a:t>
            </a:r>
            <a:r>
              <a:rPr lang="en-US" i="1" dirty="0" smtClean="0"/>
              <a:t>"it's good to be true to your word, but you should lie whenever it advances your power or security - not only that, it's necessary." </a:t>
            </a:r>
          </a:p>
          <a:p>
            <a:r>
              <a:rPr lang="en-US" b="1" dirty="0" smtClean="0"/>
              <a:t>Do Wrong: </a:t>
            </a:r>
            <a:r>
              <a:rPr lang="en-US" i="1" dirty="0" smtClean="0"/>
              <a:t>"Hence it is necessary for a prince wishing to hold his own to know how to do wrong, and to make use of it or not according to necessity." </a:t>
            </a:r>
          </a:p>
          <a:p>
            <a:r>
              <a:rPr lang="en-US" b="1" dirty="0" smtClean="0"/>
              <a:t>Use Force: </a:t>
            </a:r>
            <a:r>
              <a:rPr lang="en-US" i="1" dirty="0" smtClean="0"/>
              <a:t>“… when they believe no longer, it may be possible to make them believe by force. " </a:t>
            </a:r>
            <a:endParaRPr lang="en-US"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7" descr="12"/>
          <p:cNvPicPr>
            <a:picLocks noGrp="1" noChangeAspect="1" noChangeArrowheads="1"/>
          </p:cNvPicPr>
          <p:nvPr>
            <p:ph/>
          </p:nvPr>
        </p:nvPicPr>
        <p:blipFill>
          <a:blip r:embed="rId2" cstate="print"/>
          <a:srcRect/>
          <a:stretch>
            <a:fillRect/>
          </a:stretch>
        </p:blipFill>
        <p:spPr>
          <a:xfrm>
            <a:off x="0" y="0"/>
            <a:ext cx="9144000" cy="5713413"/>
          </a:xfrm>
          <a:noFill/>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800" name="Rectangle 8"/>
          <p:cNvSpPr>
            <a:spLocks noChangeArrowheads="1"/>
          </p:cNvSpPr>
          <p:nvPr/>
        </p:nvSpPr>
        <p:spPr bwMode="auto">
          <a:xfrm>
            <a:off x="304800" y="1219201"/>
            <a:ext cx="8610600" cy="1815882"/>
          </a:xfrm>
          <a:prstGeom prst="rect">
            <a:avLst/>
          </a:prstGeom>
          <a:noFill/>
          <a:ln w="9525" algn="ctr">
            <a:noFill/>
            <a:miter lim="800000"/>
            <a:headEnd/>
            <a:tailEnd/>
          </a:ln>
          <a:effectLst/>
        </p:spPr>
        <p:txBody>
          <a:bodyPr wrap="square">
            <a:spAutoFit/>
          </a:bodyPr>
          <a:lstStyle/>
          <a:p>
            <a:pPr>
              <a:defRPr/>
            </a:pPr>
            <a:r>
              <a:rPr lang="en-US" sz="2800" dirty="0"/>
              <a:t>Machiavelli’s</a:t>
            </a:r>
            <a:r>
              <a:rPr lang="en-US" sz="2800" dirty="0">
                <a:effectLst>
                  <a:outerShdw blurRad="38100" dist="38100" dir="2700000" algn="tl">
                    <a:srgbClr val="808080"/>
                  </a:outerShdw>
                </a:effectLst>
              </a:rPr>
              <a:t> </a:t>
            </a:r>
            <a:r>
              <a:rPr lang="en-US" sz="2800" dirty="0"/>
              <a:t>work gave </a:t>
            </a:r>
            <a:r>
              <a:rPr lang="en-US" sz="2800" dirty="0" smtClean="0"/>
              <a:t>birth to </a:t>
            </a:r>
            <a:r>
              <a:rPr lang="en-US" sz="2800" dirty="0"/>
              <a:t>modern political theory in the Western </a:t>
            </a:r>
            <a:r>
              <a:rPr lang="en-US" sz="2800" dirty="0" smtClean="0"/>
              <a:t>World. It </a:t>
            </a:r>
            <a:r>
              <a:rPr lang="en-US" sz="2800" dirty="0"/>
              <a:t>has been studied by influential people including:</a:t>
            </a:r>
          </a:p>
          <a:p>
            <a:pPr algn="ctr">
              <a:defRPr/>
            </a:pPr>
            <a:r>
              <a:rPr lang="en-US" sz="2800" dirty="0">
                <a:effectLst>
                  <a:outerShdw blurRad="38100" dist="38100" dir="2700000" algn="tl">
                    <a:srgbClr val="808080"/>
                  </a:outerShdw>
                </a:effectLst>
              </a:rPr>
              <a:t> </a:t>
            </a:r>
          </a:p>
        </p:txBody>
      </p:sp>
      <p:sp>
        <p:nvSpPr>
          <p:cNvPr id="33801" name="Rectangle 9"/>
          <p:cNvSpPr>
            <a:spLocks noChangeArrowheads="1"/>
          </p:cNvSpPr>
          <p:nvPr/>
        </p:nvSpPr>
        <p:spPr bwMode="auto">
          <a:xfrm>
            <a:off x="1066800" y="4800600"/>
            <a:ext cx="7239000" cy="519113"/>
          </a:xfrm>
          <a:prstGeom prst="rect">
            <a:avLst/>
          </a:prstGeom>
          <a:noFill/>
          <a:ln w="9525" algn="ctr">
            <a:noFill/>
            <a:miter lim="800000"/>
            <a:headEnd/>
            <a:tailEnd/>
          </a:ln>
          <a:effectLst/>
        </p:spPr>
        <p:txBody>
          <a:bodyPr wrap="square">
            <a:spAutoFit/>
          </a:bodyPr>
          <a:lstStyle/>
          <a:p>
            <a:pPr>
              <a:defRPr/>
            </a:pPr>
            <a:r>
              <a:rPr lang="en-US" sz="2800" dirty="0">
                <a:effectLst>
                  <a:outerShdw blurRad="38100" dist="38100" dir="2700000" algn="tl">
                    <a:srgbClr val="808080"/>
                  </a:outerShdw>
                </a:effectLst>
              </a:rPr>
              <a:t>Bismarck         JFK           Hitler        </a:t>
            </a:r>
            <a:r>
              <a:rPr lang="en-US" sz="2800" dirty="0" smtClean="0">
                <a:effectLst>
                  <a:outerShdw blurRad="38100" dist="38100" dir="2700000" algn="tl">
                    <a:srgbClr val="808080"/>
                  </a:outerShdw>
                </a:effectLst>
              </a:rPr>
              <a:t>Stalin         </a:t>
            </a:r>
            <a:endParaRPr lang="en-US" sz="2800" dirty="0">
              <a:effectLst>
                <a:outerShdw blurRad="38100" dist="38100" dir="2700000" algn="tl">
                  <a:srgbClr val="808080"/>
                </a:outerShdw>
              </a:effectLst>
            </a:endParaRPr>
          </a:p>
        </p:txBody>
      </p:sp>
      <p:pic>
        <p:nvPicPr>
          <p:cNvPr id="23556" name="Picture 12" descr="Thumbnail image of official black and white portrait of John F. Kennedy distributed by the White House"/>
          <p:cNvPicPr>
            <a:picLocks noChangeAspect="1" noChangeArrowheads="1"/>
          </p:cNvPicPr>
          <p:nvPr/>
        </p:nvPicPr>
        <p:blipFill>
          <a:blip r:embed="rId2" cstate="print"/>
          <a:srcRect/>
          <a:stretch>
            <a:fillRect/>
          </a:stretch>
        </p:blipFill>
        <p:spPr bwMode="auto">
          <a:xfrm>
            <a:off x="2971800" y="2743200"/>
            <a:ext cx="1560513" cy="1898650"/>
          </a:xfrm>
          <a:prstGeom prst="rect">
            <a:avLst/>
          </a:prstGeom>
          <a:noFill/>
          <a:ln w="9525">
            <a:noFill/>
            <a:miter lim="800000"/>
            <a:headEnd/>
            <a:tailEnd/>
          </a:ln>
        </p:spPr>
      </p:pic>
      <p:sp>
        <p:nvSpPr>
          <p:cNvPr id="11" name="Title 10"/>
          <p:cNvSpPr>
            <a:spLocks noGrp="1"/>
          </p:cNvSpPr>
          <p:nvPr>
            <p:ph type="title"/>
          </p:nvPr>
        </p:nvSpPr>
        <p:spPr/>
        <p:txBody>
          <a:bodyPr/>
          <a:lstStyle/>
          <a:p>
            <a:r>
              <a:rPr lang="en-US" dirty="0" smtClean="0"/>
              <a:t>Machiavelli’s Impact</a:t>
            </a:r>
            <a:endParaRPr lang="en-US" dirty="0"/>
          </a:p>
        </p:txBody>
      </p:sp>
      <p:pic>
        <p:nvPicPr>
          <p:cNvPr id="23559" name="Picture 24" descr="hitler-tm"/>
          <p:cNvPicPr>
            <a:picLocks noGrp="1" noChangeAspect="1" noChangeArrowheads="1"/>
          </p:cNvPicPr>
          <p:nvPr>
            <p:ph sz="quarter" idx="4294967295"/>
          </p:nvPr>
        </p:nvPicPr>
        <p:blipFill>
          <a:blip r:embed="rId3" cstate="print"/>
          <a:srcRect/>
          <a:stretch>
            <a:fillRect/>
          </a:stretch>
        </p:blipFill>
        <p:spPr>
          <a:xfrm>
            <a:off x="4724400" y="2743200"/>
            <a:ext cx="1428750" cy="1905000"/>
          </a:xfrm>
          <a:noFill/>
        </p:spPr>
      </p:pic>
      <p:pic>
        <p:nvPicPr>
          <p:cNvPr id="23560" name="Picture 27" descr="stalin"/>
          <p:cNvPicPr>
            <a:picLocks noGrp="1" noChangeAspect="1" noChangeArrowheads="1"/>
          </p:cNvPicPr>
          <p:nvPr>
            <p:ph sz="quarter" idx="4294967295"/>
          </p:nvPr>
        </p:nvPicPr>
        <p:blipFill>
          <a:blip r:embed="rId4" cstate="print"/>
          <a:srcRect/>
          <a:stretch>
            <a:fillRect/>
          </a:stretch>
        </p:blipFill>
        <p:spPr>
          <a:xfrm>
            <a:off x="6400800" y="2743200"/>
            <a:ext cx="1400175" cy="1905000"/>
          </a:xfrm>
          <a:noFill/>
        </p:spPr>
      </p:pic>
      <p:pic>
        <p:nvPicPr>
          <p:cNvPr id="23558" name="Picture 16" descr="otto-bismarck"/>
          <p:cNvPicPr>
            <a:picLocks noGrp="1" noChangeAspect="1" noChangeArrowheads="1"/>
          </p:cNvPicPr>
          <p:nvPr>
            <p:ph sz="half" idx="4294967295"/>
          </p:nvPr>
        </p:nvPicPr>
        <p:blipFill>
          <a:blip r:embed="rId5" cstate="print"/>
          <a:srcRect/>
          <a:stretch>
            <a:fillRect/>
          </a:stretch>
        </p:blipFill>
        <p:spPr>
          <a:xfrm>
            <a:off x="990600" y="2743200"/>
            <a:ext cx="1720850" cy="1901825"/>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the Italian Renaissance</a:t>
            </a:r>
            <a:endParaRPr lang="en-US" dirty="0"/>
          </a:p>
        </p:txBody>
      </p:sp>
      <p:sp>
        <p:nvSpPr>
          <p:cNvPr id="3" name="Content Placeholder 2"/>
          <p:cNvSpPr>
            <a:spLocks noGrp="1"/>
          </p:cNvSpPr>
          <p:nvPr>
            <p:ph sz="quarter" idx="1"/>
          </p:nvPr>
        </p:nvSpPr>
        <p:spPr/>
        <p:txBody>
          <a:bodyPr/>
          <a:lstStyle/>
          <a:p>
            <a:r>
              <a:rPr lang="en-US" dirty="0" smtClean="0"/>
              <a:t>You are going to a “Guide to the Italian Renaissance.”  Your guide should inform readers of the following:</a:t>
            </a:r>
          </a:p>
          <a:p>
            <a:pPr lvl="1"/>
            <a:r>
              <a:rPr lang="en-US" dirty="0" smtClean="0"/>
              <a:t>What is the Renaissance?</a:t>
            </a:r>
          </a:p>
          <a:p>
            <a:pPr lvl="1"/>
            <a:r>
              <a:rPr lang="en-US" dirty="0" smtClean="0"/>
              <a:t>Why did it start in Italy?</a:t>
            </a:r>
          </a:p>
          <a:p>
            <a:pPr lvl="1"/>
            <a:r>
              <a:rPr lang="en-US" dirty="0" smtClean="0"/>
              <a:t>What were the ideas of the Renaissance?</a:t>
            </a:r>
          </a:p>
          <a:p>
            <a:pPr lvl="1"/>
            <a:r>
              <a:rPr lang="en-US" dirty="0" smtClean="0"/>
              <a:t>And two of the following details:</a:t>
            </a:r>
          </a:p>
          <a:p>
            <a:pPr lvl="2"/>
            <a:r>
              <a:rPr lang="en-US" dirty="0" smtClean="0"/>
              <a:t>Poetry of the Renaissance</a:t>
            </a:r>
          </a:p>
          <a:p>
            <a:pPr lvl="2"/>
            <a:r>
              <a:rPr lang="en-US" dirty="0" smtClean="0"/>
              <a:t>Science and Engineering of the Renaissance</a:t>
            </a:r>
          </a:p>
          <a:p>
            <a:pPr lvl="2"/>
            <a:r>
              <a:rPr lang="en-US" dirty="0" smtClean="0"/>
              <a:t>Art and Architecture of the Renaissance</a:t>
            </a:r>
          </a:p>
          <a:p>
            <a:pPr lvl="2"/>
            <a:r>
              <a:rPr lang="en-US" dirty="0" smtClean="0"/>
              <a:t>Politics of the Renaissance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Machiavelli’s </a:t>
            </a:r>
            <a:r>
              <a:rPr lang="en-US" i="1" dirty="0" smtClean="0"/>
              <a:t>The Prince</a:t>
            </a:r>
            <a:endParaRPr lang="en-US" i="1" dirty="0"/>
          </a:p>
        </p:txBody>
      </p:sp>
      <p:sp>
        <p:nvSpPr>
          <p:cNvPr id="3" name="Content Placeholder 2"/>
          <p:cNvSpPr>
            <a:spLocks noGrp="1"/>
          </p:cNvSpPr>
          <p:nvPr>
            <p:ph sz="quarter" idx="1"/>
          </p:nvPr>
        </p:nvSpPr>
        <p:spPr/>
        <p:txBody>
          <a:bodyPr/>
          <a:lstStyle/>
          <a:p>
            <a:r>
              <a:rPr lang="en-US" dirty="0" smtClean="0"/>
              <a:t>On your own sheet of paper, answer the questions about the Prince! You may highlight the paper if you </a:t>
            </a:r>
            <a:r>
              <a:rPr lang="en-US" smtClean="0"/>
              <a:t>need to.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Upon this a question arises: whether it be better to be loved than feared or feared than loved? It may be answered that one should wish to be both, but, because it is difficult to unite them in one person, it is much safer to be feared than loved…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Because this is to be asserted in general of men, that they are ungrateful, fickle, false, cowardly, covetous, and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as long as you succeed they are yours entirely; they will offer you their blood, property, life, and children, as is said above, when the need is far distant; but when it approaches they turn against you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but fear preserves you by a dread of punishment which never fails.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Nevertheless a prince ought to inspire fear in such a way that, if he does not win love, he avoids hatred; because he can endure very well being feared whilst he is not hated, </a:t>
            </a:r>
          </a:p>
          <a:p>
            <a:endParaRPr lang="en-US" dirty="0" smtClean="0"/>
          </a:p>
          <a:p>
            <a:r>
              <a:rPr lang="en-US" dirty="0" smtClean="0"/>
              <a:t>which will always be as long as he abstains from the property of his citizens and subjects and from their women.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5" descr="routes"/>
          <p:cNvPicPr>
            <a:picLocks noGrp="1" noChangeAspect="1" noChangeArrowheads="1"/>
          </p:cNvPicPr>
          <p:nvPr>
            <p:ph/>
          </p:nvPr>
        </p:nvPicPr>
        <p:blipFill>
          <a:blip r:embed="rId2" cstate="print"/>
          <a:srcRect/>
          <a:stretch>
            <a:fillRect/>
          </a:stretch>
        </p:blipFill>
        <p:spPr>
          <a:xfrm>
            <a:off x="0" y="0"/>
            <a:ext cx="9144000" cy="6086475"/>
          </a:xfrm>
          <a:noFill/>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But when it is necessary for him to proceed against the life of someone, he must do it on proper justification and for manifest cause, but above all things he must keep his hands off the property of others, because men more quickly forget the death of their father than the loss of their patrimony.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Humanism</a:t>
            </a:r>
            <a:endParaRPr lang="en-US" dirty="0"/>
          </a:p>
        </p:txBody>
      </p:sp>
      <p:sp>
        <p:nvSpPr>
          <p:cNvPr id="3" name="Content Placeholder 2"/>
          <p:cNvSpPr>
            <a:spLocks noGrp="1"/>
          </p:cNvSpPr>
          <p:nvPr>
            <p:ph sz="quarter" idx="1"/>
          </p:nvPr>
        </p:nvSpPr>
        <p:spPr/>
        <p:txBody>
          <a:bodyPr/>
          <a:lstStyle/>
          <a:p>
            <a:r>
              <a:rPr lang="en-US" dirty="0" smtClean="0"/>
              <a:t>Scholars grew interested in </a:t>
            </a:r>
            <a:r>
              <a:rPr lang="en-US" b="1" dirty="0" smtClean="0"/>
              <a:t>Greek and Roman </a:t>
            </a:r>
            <a:r>
              <a:rPr lang="en-US" dirty="0" smtClean="0"/>
              <a:t>grammar, history, poetry, and rhetoric – for their own sake rather than for the relevance to the Christian church.</a:t>
            </a:r>
          </a:p>
          <a:p>
            <a:r>
              <a:rPr lang="en-US" b="1" dirty="0" smtClean="0"/>
              <a:t>Humanists </a:t>
            </a:r>
            <a:r>
              <a:rPr lang="en-US" dirty="0" smtClean="0"/>
              <a:t>believed in:</a:t>
            </a:r>
          </a:p>
          <a:p>
            <a:pPr lvl="1"/>
            <a:r>
              <a:rPr lang="en-US" dirty="0" smtClean="0"/>
              <a:t>The pursuit of </a:t>
            </a:r>
            <a:r>
              <a:rPr lang="en-US" b="1" dirty="0" smtClean="0"/>
              <a:t>full, active, meaningful life </a:t>
            </a:r>
            <a:r>
              <a:rPr lang="en-US" dirty="0" smtClean="0"/>
              <a:t>on Earth.</a:t>
            </a:r>
          </a:p>
          <a:p>
            <a:pPr lvl="1"/>
            <a:r>
              <a:rPr lang="en-US" dirty="0" smtClean="0"/>
              <a:t>That each individual has </a:t>
            </a:r>
            <a:r>
              <a:rPr lang="en-US" b="1" dirty="0" smtClean="0"/>
              <a:t>dignity</a:t>
            </a:r>
            <a:r>
              <a:rPr lang="en-US" dirty="0" smtClean="0"/>
              <a:t> and </a:t>
            </a:r>
            <a:r>
              <a:rPr lang="en-US" b="1" dirty="0" smtClean="0"/>
              <a:t>worth</a:t>
            </a:r>
          </a:p>
          <a:p>
            <a:pPr lvl="1"/>
            <a:r>
              <a:rPr lang="en-US" dirty="0" smtClean="0"/>
              <a:t>People are </a:t>
            </a:r>
            <a:r>
              <a:rPr lang="en-US" b="1" dirty="0" smtClean="0"/>
              <a:t>rational beings </a:t>
            </a:r>
            <a:r>
              <a:rPr lang="en-US" dirty="0" smtClean="0"/>
              <a:t>who possess within themselves the capacity for </a:t>
            </a:r>
            <a:r>
              <a:rPr lang="en-US" b="1" dirty="0" smtClean="0"/>
              <a:t>truth and goodness</a:t>
            </a:r>
            <a:r>
              <a:rPr lang="en-US"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12"/>
          <p:cNvPicPr>
            <a:picLocks noGrp="1" noChangeAspect="1" noChangeArrowheads="1"/>
          </p:cNvPicPr>
          <p:nvPr>
            <p:ph/>
          </p:nvPr>
        </p:nvPicPr>
        <p:blipFill>
          <a:blip r:embed="rId2" cstate="print"/>
          <a:srcRect/>
          <a:stretch>
            <a:fillRect/>
          </a:stretch>
        </p:blipFill>
        <p:spPr>
          <a:xfrm>
            <a:off x="0" y="0"/>
            <a:ext cx="9144000" cy="6359525"/>
          </a:xfr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Florence: The Birthplace of the Renaissance</a:t>
            </a:r>
            <a:endParaRPr lang="en-US" dirty="0"/>
          </a:p>
        </p:txBody>
      </p:sp>
      <p:sp>
        <p:nvSpPr>
          <p:cNvPr id="3" name="Content Placeholder 2"/>
          <p:cNvSpPr>
            <a:spLocks noGrp="1"/>
          </p:cNvSpPr>
          <p:nvPr>
            <p:ph sz="quarter" idx="1"/>
          </p:nvPr>
        </p:nvSpPr>
        <p:spPr>
          <a:xfrm>
            <a:off x="152400" y="1219200"/>
            <a:ext cx="5486400" cy="3810000"/>
          </a:xfrm>
        </p:spPr>
        <p:txBody>
          <a:bodyPr>
            <a:normAutofit lnSpcReduction="10000"/>
          </a:bodyPr>
          <a:lstStyle/>
          <a:p>
            <a:r>
              <a:rPr lang="en-US" dirty="0" smtClean="0"/>
              <a:t>In the 1434, Florence came under the rule of a powerful family – the </a:t>
            </a:r>
            <a:r>
              <a:rPr lang="en-US" b="1" dirty="0" smtClean="0"/>
              <a:t>Medici Family</a:t>
            </a:r>
            <a:r>
              <a:rPr lang="en-US" dirty="0" smtClean="0"/>
              <a:t>.</a:t>
            </a:r>
          </a:p>
          <a:p>
            <a:pPr lvl="1"/>
            <a:r>
              <a:rPr lang="en-US" dirty="0" smtClean="0"/>
              <a:t> The Medici's were strong </a:t>
            </a:r>
            <a:r>
              <a:rPr lang="en-US" b="1" dirty="0" smtClean="0"/>
              <a:t>patrons</a:t>
            </a:r>
            <a:r>
              <a:rPr lang="en-US" dirty="0" smtClean="0"/>
              <a:t> (financial supporters) of the arts.</a:t>
            </a:r>
          </a:p>
          <a:p>
            <a:pPr lvl="1"/>
            <a:r>
              <a:rPr lang="en-US" dirty="0" smtClean="0"/>
              <a:t>The Medici’s funded many artists in Florence – including Michelangelo.</a:t>
            </a:r>
          </a:p>
          <a:p>
            <a:r>
              <a:rPr lang="en-US" dirty="0" smtClean="0"/>
              <a:t>For this reason, </a:t>
            </a:r>
            <a:r>
              <a:rPr lang="en-US" b="1" dirty="0" smtClean="0"/>
              <a:t>Florence</a:t>
            </a:r>
            <a:r>
              <a:rPr lang="en-US" dirty="0" smtClean="0"/>
              <a:t> became known as the </a:t>
            </a:r>
            <a:r>
              <a:rPr lang="en-US" b="1" dirty="0" smtClean="0"/>
              <a:t>Birthplace of the Renaissance</a:t>
            </a:r>
            <a:r>
              <a:rPr lang="en-US" dirty="0" smtClean="0"/>
              <a:t>.</a:t>
            </a:r>
            <a:endParaRPr lang="en-US" dirty="0"/>
          </a:p>
        </p:txBody>
      </p:sp>
      <p:pic>
        <p:nvPicPr>
          <p:cNvPr id="5" name="Picture 5" descr="Lorenzo de Medici 2"/>
          <p:cNvPicPr>
            <a:picLocks noChangeAspect="1" noChangeArrowheads="1"/>
          </p:cNvPicPr>
          <p:nvPr/>
        </p:nvPicPr>
        <p:blipFill>
          <a:blip r:embed="rId2" cstate="print"/>
          <a:srcRect/>
          <a:stretch>
            <a:fillRect/>
          </a:stretch>
        </p:blipFill>
        <p:spPr>
          <a:xfrm>
            <a:off x="5659024" y="1219200"/>
            <a:ext cx="3484976" cy="4419600"/>
          </a:xfrm>
          <a:prstGeom prst="rect">
            <a:avLst/>
          </a:prstGeom>
          <a:noFill/>
        </p:spPr>
      </p:pic>
      <p:pic>
        <p:nvPicPr>
          <p:cNvPr id="4" name="Picture 11" descr="Florence"/>
          <p:cNvPicPr>
            <a:picLocks noChangeAspect="1" noChangeArrowheads="1"/>
          </p:cNvPicPr>
          <p:nvPr/>
        </p:nvPicPr>
        <p:blipFill>
          <a:blip r:embed="rId3" cstate="print"/>
          <a:srcRect/>
          <a:stretch>
            <a:fillRect/>
          </a:stretch>
        </p:blipFill>
        <p:spPr>
          <a:xfrm>
            <a:off x="3124200" y="4606626"/>
            <a:ext cx="3505200" cy="22513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of the Renaissance</a:t>
            </a:r>
            <a:endParaRPr lang="en-US" dirty="0"/>
          </a:p>
        </p:txBody>
      </p:sp>
      <p:pic>
        <p:nvPicPr>
          <p:cNvPr id="4" name="Content Placeholder 3" descr="Masaccio - Trinity"/>
          <p:cNvPicPr>
            <a:picLocks noGrp="1" noChangeAspect="1" noChangeArrowheads="1"/>
          </p:cNvPicPr>
          <p:nvPr>
            <p:ph sz="quarter" idx="1"/>
          </p:nvPr>
        </p:nvPicPr>
        <p:blipFill>
          <a:blip r:embed="rId2" cstate="print"/>
          <a:stretch>
            <a:fillRect/>
          </a:stretch>
        </p:blipFill>
        <p:spPr>
          <a:xfrm>
            <a:off x="6172200" y="1219200"/>
            <a:ext cx="2790497" cy="5638800"/>
          </a:xfrm>
          <a:noFill/>
        </p:spPr>
      </p:pic>
      <p:sp>
        <p:nvSpPr>
          <p:cNvPr id="5" name="Content Placeholder 4"/>
          <p:cNvSpPr>
            <a:spLocks noGrp="1"/>
          </p:cNvSpPr>
          <p:nvPr>
            <p:ph sz="quarter" idx="2"/>
          </p:nvPr>
        </p:nvSpPr>
        <p:spPr>
          <a:xfrm>
            <a:off x="304800" y="1219200"/>
            <a:ext cx="5638800" cy="4937760"/>
          </a:xfrm>
        </p:spPr>
        <p:txBody>
          <a:bodyPr>
            <a:normAutofit/>
          </a:bodyPr>
          <a:lstStyle/>
          <a:p>
            <a:r>
              <a:rPr lang="en-US" dirty="0" smtClean="0"/>
              <a:t>To make artistic creations more </a:t>
            </a:r>
            <a:r>
              <a:rPr lang="en-US" b="1" dirty="0" smtClean="0"/>
              <a:t>realistic</a:t>
            </a:r>
            <a:r>
              <a:rPr lang="en-US" dirty="0" smtClean="0"/>
              <a:t>, Renaissance artists experimented with new techniques.</a:t>
            </a:r>
          </a:p>
          <a:p>
            <a:pPr lvl="1"/>
            <a:r>
              <a:rPr lang="en-US" dirty="0" smtClean="0"/>
              <a:t>This led to the development of Perspective – giving a work a better sense of depth.</a:t>
            </a:r>
          </a:p>
          <a:p>
            <a:pPr lvl="1"/>
            <a:r>
              <a:rPr lang="en-US" dirty="0" smtClean="0"/>
              <a:t>New oil paints, which could take weeks to dry, allowed artists to work on a single painting for long periods of time.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2175</TotalTime>
  <Words>1350</Words>
  <Application>Microsoft Macintosh PowerPoint</Application>
  <PresentationFormat>On-screen Show (4:3)</PresentationFormat>
  <Paragraphs>126</Paragraphs>
  <Slides>50</Slides>
  <Notes>0</Notes>
  <HiddenSlides>0</HiddenSlides>
  <MMClips>0</MMClips>
  <ScaleCrop>false</ScaleCrop>
  <HeadingPairs>
    <vt:vector size="4" baseType="variant">
      <vt:variant>
        <vt:lpstr>Design Template</vt:lpstr>
      </vt:variant>
      <vt:variant>
        <vt:i4>1</vt:i4>
      </vt:variant>
      <vt:variant>
        <vt:lpstr>Slide Titles</vt:lpstr>
      </vt:variant>
      <vt:variant>
        <vt:i4>50</vt:i4>
      </vt:variant>
    </vt:vector>
  </HeadingPairs>
  <TitlesOfParts>
    <vt:vector size="51" baseType="lpstr">
      <vt:lpstr>Origin</vt:lpstr>
      <vt:lpstr>Renaissance Italy</vt:lpstr>
      <vt:lpstr>The Renaissance</vt:lpstr>
      <vt:lpstr>Slide 3</vt:lpstr>
      <vt:lpstr>Causes of the Italian Renaissance</vt:lpstr>
      <vt:lpstr>Slide 5</vt:lpstr>
      <vt:lpstr>Humanism</vt:lpstr>
      <vt:lpstr>Slide 7</vt:lpstr>
      <vt:lpstr>Florence: The Birthplace of the Renaissance</vt:lpstr>
      <vt:lpstr>Art of the Renaissance</vt:lpstr>
      <vt:lpstr>Slide 10</vt:lpstr>
      <vt:lpstr>Slide 11</vt:lpstr>
      <vt:lpstr>Slide 12</vt:lpstr>
      <vt:lpstr>Slide 13</vt:lpstr>
      <vt:lpstr>Slide 14</vt:lpstr>
      <vt:lpstr>Famous Artists of Florence</vt:lpstr>
      <vt:lpstr>Leonardo da Vinci (1452- 1519)</vt:lpstr>
      <vt:lpstr>da Vinci: Mona Lisa</vt:lpstr>
      <vt:lpstr>da Vinci: The Last Supper</vt:lpstr>
      <vt:lpstr>da Vinci: Portrait of Cecelia Gallerani</vt:lpstr>
      <vt:lpstr>Da Vinci: Armored Car and Flying Machine</vt:lpstr>
      <vt:lpstr>da Vinci: Anatomy Studies Homo Universalis</vt:lpstr>
      <vt:lpstr>Michelangelo Buonarroti (1475 – 1564)</vt:lpstr>
      <vt:lpstr>Michelangelo: Sistine Chapel (Rome)</vt:lpstr>
      <vt:lpstr>Michelangelo: Sistine Chapel (Rome)</vt:lpstr>
      <vt:lpstr>Michelangelo: Creation of Adam (Sistine Chapel) </vt:lpstr>
      <vt:lpstr>Michelangelo: The Expulsion of Adam and Eve (Sistine Chapel)</vt:lpstr>
      <vt:lpstr>Michelangelo: The Last Judgment (Sistine Chapel)</vt:lpstr>
      <vt:lpstr>Michelangelo: David</vt:lpstr>
      <vt:lpstr>Michelangelo: Pieta</vt:lpstr>
      <vt:lpstr>Raphael (1483-1520)</vt:lpstr>
      <vt:lpstr>Raphael: School of Athens </vt:lpstr>
      <vt:lpstr>Raphael: Calonna Madonna </vt:lpstr>
      <vt:lpstr>Italian Renaissance Architecture</vt:lpstr>
      <vt:lpstr>Brunelleschi’s Dome</vt:lpstr>
      <vt:lpstr>St. Peter’s Basilica Rome</vt:lpstr>
      <vt:lpstr>Grand Canal, Venice</vt:lpstr>
      <vt:lpstr>Cathedral and Leaning Town of Pisa</vt:lpstr>
      <vt:lpstr>Italian Renaissance Writers</vt:lpstr>
      <vt:lpstr>Machiavelli: The Prince (1513)</vt:lpstr>
      <vt:lpstr>A Good Politician (according to Machiavelli)</vt:lpstr>
      <vt:lpstr>Slide 41</vt:lpstr>
      <vt:lpstr>Machiavelli’s Impact</vt:lpstr>
      <vt:lpstr>Guide to the Italian Renaissance</vt:lpstr>
      <vt:lpstr>Machiavelli’s The Prince</vt:lpstr>
      <vt:lpstr>Slide 45</vt:lpstr>
      <vt:lpstr>Slide 46</vt:lpstr>
      <vt:lpstr>Slide 47</vt:lpstr>
      <vt:lpstr>Slide 48</vt:lpstr>
      <vt:lpstr>Slide 49</vt:lpstr>
      <vt:lpstr>Slide 50</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Italy</dc:title>
  <dc:creator>AlyssaMartin</dc:creator>
  <cp:lastModifiedBy>Jessica Taylor</cp:lastModifiedBy>
  <cp:revision>16</cp:revision>
  <dcterms:created xsi:type="dcterms:W3CDTF">2015-10-12T13:46:30Z</dcterms:created>
  <dcterms:modified xsi:type="dcterms:W3CDTF">2015-10-12T17:25:18Z</dcterms:modified>
</cp:coreProperties>
</file>