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A7D125-25BC-4953-B546-06E5F5B621E5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25AF17-E39B-4CDB-A9D8-9A17F0262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Institutions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Animism </a:t>
            </a:r>
          </a:p>
          <a:p>
            <a:pPr lvl="1"/>
            <a:r>
              <a:rPr lang="en-US" dirty="0" smtClean="0"/>
              <a:t>Spirits are active in influencing human life </a:t>
            </a:r>
          </a:p>
          <a:p>
            <a:pPr lvl="1"/>
            <a:r>
              <a:rPr lang="en-US" dirty="0" smtClean="0"/>
              <a:t>Animals, plants, rivers, mountains, and wind are believed to contain spirits</a:t>
            </a:r>
          </a:p>
          <a:p>
            <a:pPr lvl="1"/>
            <a:r>
              <a:rPr lang="en-US" dirty="0" smtClean="0"/>
              <a:t>Do not worship these spirits as gods, but rather see them as supernatural forces that can be manipulated to human advantage </a:t>
            </a:r>
          </a:p>
          <a:p>
            <a:pPr lvl="1"/>
            <a:r>
              <a:rPr lang="en-US" dirty="0" smtClean="0"/>
              <a:t>Rituals are used to bring about the good will of the spirits or to thank them for gifts </a:t>
            </a:r>
          </a:p>
          <a:p>
            <a:pPr lvl="1"/>
            <a:r>
              <a:rPr lang="en-US" dirty="0" smtClean="0"/>
              <a:t>There are to sub-types of Animism </a:t>
            </a:r>
          </a:p>
          <a:p>
            <a:pPr lvl="2"/>
            <a:r>
              <a:rPr lang="en-US" dirty="0" smtClean="0"/>
              <a:t>Shamanism </a:t>
            </a:r>
          </a:p>
          <a:p>
            <a:pPr lvl="2"/>
            <a:r>
              <a:rPr lang="en-US" dirty="0" err="1" smtClean="0"/>
              <a:t>Totemisim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Shamanism</a:t>
            </a:r>
            <a:r>
              <a:rPr lang="en-US" dirty="0" smtClean="0"/>
              <a:t>: Spirits communicate only with one person in the group (Shaman) </a:t>
            </a:r>
          </a:p>
          <a:p>
            <a:pPr lvl="1"/>
            <a:r>
              <a:rPr lang="en-US" dirty="0" smtClean="0"/>
              <a:t>Shaman believed to communicate with spirits either by speaking to them directly or making his soul leave his body and enter the spirit world</a:t>
            </a:r>
          </a:p>
          <a:p>
            <a:pPr lvl="1"/>
            <a:r>
              <a:rPr lang="en-US" dirty="0" smtClean="0"/>
              <a:t>Can be found among small preindustrial societies in northern Asia and North and South America</a:t>
            </a:r>
          </a:p>
          <a:p>
            <a:pPr lvl="1"/>
            <a:r>
              <a:rPr lang="en-US" dirty="0" smtClean="0"/>
              <a:t>Shamans may be called </a:t>
            </a:r>
            <a:r>
              <a:rPr lang="en-US" i="1" dirty="0" smtClean="0"/>
              <a:t>witch doctors </a:t>
            </a:r>
            <a:r>
              <a:rPr lang="en-US" dirty="0" smtClean="0"/>
              <a:t>or </a:t>
            </a:r>
            <a:r>
              <a:rPr lang="en-US" i="1" dirty="0" smtClean="0"/>
              <a:t>medicine men 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Shamanism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Totemism</a:t>
            </a:r>
            <a:r>
              <a:rPr lang="en-US" dirty="0" smtClean="0"/>
              <a:t>: Belief in a kinship between humans and animals or natural objects </a:t>
            </a:r>
          </a:p>
          <a:p>
            <a:pPr lvl="1"/>
            <a:r>
              <a:rPr lang="en-US" dirty="0" smtClean="0"/>
              <a:t>Found in Australia and some Pacific Islands </a:t>
            </a:r>
          </a:p>
          <a:p>
            <a:pPr lvl="1"/>
            <a:r>
              <a:rPr lang="en-US" dirty="0" smtClean="0"/>
              <a:t>Totem (animal or object) is considered sacred and is thought to represent a family, clan, or its ancestors </a:t>
            </a:r>
          </a:p>
          <a:p>
            <a:pPr lvl="2"/>
            <a:r>
              <a:rPr lang="en-US" dirty="0" smtClean="0"/>
              <a:t>Because of it is supposed supernatural quality it is treated with awe and respect 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Totemism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Theism</a:t>
            </a:r>
            <a:endParaRPr lang="en-US" dirty="0" smtClean="0"/>
          </a:p>
          <a:p>
            <a:pPr lvl="1"/>
            <a:r>
              <a:rPr lang="en-US" dirty="0" smtClean="0"/>
              <a:t>Belief in a god or gods </a:t>
            </a:r>
          </a:p>
          <a:p>
            <a:pPr lvl="1"/>
            <a:r>
              <a:rPr lang="en-US" dirty="0" smtClean="0"/>
              <a:t>God is considered a divine power worthy of worship who is thought to be interested in human existence </a:t>
            </a:r>
          </a:p>
          <a:p>
            <a:pPr lvl="1"/>
            <a:r>
              <a:rPr lang="en-US" dirty="0" smtClean="0"/>
              <a:t>There are 2 subtypes </a:t>
            </a:r>
          </a:p>
          <a:p>
            <a:pPr lvl="2"/>
            <a:r>
              <a:rPr lang="en-US" dirty="0" smtClean="0"/>
              <a:t>Monotheism </a:t>
            </a:r>
          </a:p>
          <a:p>
            <a:pPr lvl="2"/>
            <a:r>
              <a:rPr lang="en-US" dirty="0" smtClean="0"/>
              <a:t>Polytheism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1 god </a:t>
            </a:r>
          </a:p>
          <a:p>
            <a:pPr lvl="1"/>
            <a:r>
              <a:rPr lang="en-US" dirty="0" smtClean="0"/>
              <a:t>Ex: Judaism, Christianity, Islam </a:t>
            </a:r>
          </a:p>
          <a:p>
            <a:r>
              <a:rPr lang="en-US" dirty="0" smtClean="0"/>
              <a:t>All contain: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rganizational structure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acred writings</a:t>
            </a:r>
          </a:p>
          <a:p>
            <a:pPr lvl="1"/>
            <a:r>
              <a:rPr lang="en-US" dirty="0" smtClean="0"/>
              <a:t>Worship rituals </a:t>
            </a:r>
          </a:p>
          <a:p>
            <a:pPr lvl="1"/>
            <a:r>
              <a:rPr lang="en-US" dirty="0" smtClean="0"/>
              <a:t>Organized priesthood or minister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Monotheism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Belief in a number of gods </a:t>
            </a:r>
          </a:p>
          <a:p>
            <a:pPr lvl="1"/>
            <a:r>
              <a:rPr lang="en-US" dirty="0" smtClean="0"/>
              <a:t>Ex</a:t>
            </a:r>
            <a:r>
              <a:rPr lang="en-US" smtClean="0"/>
              <a:t>: Some South </a:t>
            </a:r>
            <a:r>
              <a:rPr lang="en-US" dirty="0" smtClean="0"/>
              <a:t>American and Asian Tribal Cultures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Usually center around one powerful god who has control over a number of lesser gods</a:t>
            </a:r>
          </a:p>
          <a:p>
            <a:r>
              <a:rPr lang="en-US" dirty="0" smtClean="0"/>
              <a:t>These lesser gods are thought to have their own separate spheres of influence, controlling such things as:</a:t>
            </a:r>
          </a:p>
          <a:p>
            <a:pPr lvl="1"/>
            <a:r>
              <a:rPr lang="en-US" dirty="0" smtClean="0"/>
              <a:t>Harvests </a:t>
            </a:r>
          </a:p>
          <a:p>
            <a:pPr lvl="1"/>
            <a:r>
              <a:rPr lang="en-US" dirty="0" smtClean="0"/>
              <a:t>Childbirth</a:t>
            </a:r>
          </a:p>
          <a:p>
            <a:pPr lvl="1"/>
            <a:r>
              <a:rPr lang="en-US" dirty="0" smtClean="0"/>
              <a:t>Earthquakes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Polytheism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Ethicalism</a:t>
            </a:r>
            <a:endParaRPr lang="en-US" b="1" dirty="0"/>
          </a:p>
          <a:p>
            <a:pPr lvl="1"/>
            <a:r>
              <a:rPr lang="en-US" dirty="0" smtClean="0"/>
              <a:t>Belief that moral principles have a sacred quality </a:t>
            </a:r>
          </a:p>
          <a:p>
            <a:pPr lvl="1"/>
            <a:r>
              <a:rPr lang="en-US" dirty="0" smtClean="0"/>
              <a:t>Based on a set of principles, such as truth, honor, and tolerance</a:t>
            </a:r>
          </a:p>
          <a:p>
            <a:pPr lvl="1"/>
            <a:r>
              <a:rPr lang="en-US" dirty="0" smtClean="0"/>
              <a:t>These principles serve as a guide to living a righteous life</a:t>
            </a:r>
          </a:p>
          <a:p>
            <a:pPr lvl="1"/>
            <a:r>
              <a:rPr lang="en-US" dirty="0" smtClean="0"/>
              <a:t>Ex: Found in Asia = Buddhism, Confucianism, </a:t>
            </a:r>
            <a:r>
              <a:rPr lang="en-US" dirty="0" err="1" smtClean="0"/>
              <a:t>Shinotoism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Involves meditation and purity of thought and action </a:t>
            </a:r>
          </a:p>
          <a:p>
            <a:pPr lvl="1"/>
            <a:r>
              <a:rPr lang="en-US" dirty="0" smtClean="0"/>
              <a:t>Goal for followers is to reach their highest human potential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Categorized into 4 ideal types of organizational structures that apply mainly to religious found in the Western World </a:t>
            </a:r>
          </a:p>
          <a:p>
            <a:pPr lvl="1"/>
            <a:r>
              <a:rPr lang="en-US" dirty="0" smtClean="0"/>
              <a:t>Ecclesia </a:t>
            </a:r>
          </a:p>
          <a:p>
            <a:pPr lvl="1"/>
            <a:r>
              <a:rPr lang="en-US" dirty="0" smtClean="0"/>
              <a:t>Denomination</a:t>
            </a:r>
          </a:p>
          <a:p>
            <a:pPr lvl="1"/>
            <a:r>
              <a:rPr lang="en-US" dirty="0" smtClean="0"/>
              <a:t>Sect </a:t>
            </a:r>
          </a:p>
          <a:p>
            <a:pPr lvl="1"/>
            <a:r>
              <a:rPr lang="en-US" dirty="0" smtClean="0"/>
              <a:t>Cult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Ecclesia</a:t>
            </a:r>
          </a:p>
          <a:p>
            <a:pPr lvl="1"/>
            <a:r>
              <a:rPr lang="en-US" dirty="0" smtClean="0"/>
              <a:t>All people in the society are members by virtue of their birth </a:t>
            </a:r>
          </a:p>
          <a:p>
            <a:pPr lvl="1"/>
            <a:r>
              <a:rPr lang="en-US" dirty="0" smtClean="0"/>
              <a:t>Formally allied with state and are structured, bureaucratic organizations</a:t>
            </a:r>
          </a:p>
          <a:p>
            <a:pPr lvl="1"/>
            <a:r>
              <a:rPr lang="en-US" dirty="0" smtClean="0"/>
              <a:t>Usually </a:t>
            </a:r>
            <a:r>
              <a:rPr lang="en-US" dirty="0" err="1" smtClean="0"/>
              <a:t>longlived</a:t>
            </a:r>
            <a:endParaRPr lang="en-US" dirty="0" smtClean="0"/>
          </a:p>
          <a:p>
            <a:pPr lvl="1"/>
            <a:r>
              <a:rPr lang="en-US" dirty="0" smtClean="0"/>
              <a:t>Trained officials who use considerable power and don’t tolerate religions differences among the population, often making membership a matter of law </a:t>
            </a:r>
          </a:p>
          <a:p>
            <a:pPr lvl="1"/>
            <a:r>
              <a:rPr lang="en-US" dirty="0" smtClean="0"/>
              <a:t>Ex: Fundamentalist Islam in Iran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Denomination</a:t>
            </a:r>
          </a:p>
          <a:p>
            <a:pPr lvl="1"/>
            <a:r>
              <a:rPr lang="en-US" dirty="0" smtClean="0"/>
              <a:t>Well established religious organization in which a substantial portion of the population are members </a:t>
            </a:r>
          </a:p>
          <a:p>
            <a:pPr lvl="1"/>
            <a:r>
              <a:rPr lang="en-US" dirty="0" smtClean="0"/>
              <a:t>Formal bureaucratic structures with trained officials</a:t>
            </a:r>
          </a:p>
          <a:p>
            <a:pPr lvl="1"/>
            <a:r>
              <a:rPr lang="en-US" dirty="0" smtClean="0"/>
              <a:t>Typically tolerant, holding strongly to their own beliefs while acknowledging the rights of others to hold beliefs that differ</a:t>
            </a:r>
          </a:p>
          <a:p>
            <a:pPr lvl="1"/>
            <a:r>
              <a:rPr lang="en-US" dirty="0" err="1" smtClean="0"/>
              <a:t>Longlived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Upper and middle-class members</a:t>
            </a:r>
          </a:p>
          <a:p>
            <a:pPr lvl="1"/>
            <a:r>
              <a:rPr lang="en-US" dirty="0" smtClean="0"/>
              <a:t>Welcome converts, even though you’re mostly born into it </a:t>
            </a:r>
          </a:p>
          <a:p>
            <a:pPr lvl="1"/>
            <a:r>
              <a:rPr lang="en-US" dirty="0" smtClean="0"/>
              <a:t>Ex: Presbyterians and Baptists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Humans search for answers to the ultimate questions of life and death </a:t>
            </a:r>
          </a:p>
          <a:p>
            <a:r>
              <a:rPr lang="en-US" dirty="0" smtClean="0"/>
              <a:t>According to Durkheim, societies universally have attempted to satisfy these needs by making a sharp distinction between the sacred and profane </a:t>
            </a:r>
          </a:p>
          <a:p>
            <a:pPr lvl="1"/>
            <a:r>
              <a:rPr lang="en-US" b="1" u="sng" dirty="0" smtClean="0"/>
              <a:t>Sacred</a:t>
            </a:r>
            <a:r>
              <a:rPr lang="en-US" dirty="0" smtClean="0"/>
              <a:t>: Anything that is considered to be part of the supernatural world and that inspires awe, respect, and reverence </a:t>
            </a:r>
          </a:p>
          <a:p>
            <a:pPr lvl="1"/>
            <a:r>
              <a:rPr lang="en-US" u="sng" dirty="0" smtClean="0"/>
              <a:t>Profane</a:t>
            </a:r>
            <a:r>
              <a:rPr lang="en-US" dirty="0" smtClean="0"/>
              <a:t>: Anything considered to be part of the ordinary world and is commonplace and familiar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of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Sect</a:t>
            </a:r>
          </a:p>
          <a:p>
            <a:pPr lvl="1"/>
            <a:r>
              <a:rPr lang="en-US" dirty="0" smtClean="0"/>
              <a:t>Relatively small religious organization that typically has split off from a denomination because of doctrinal differences </a:t>
            </a:r>
          </a:p>
          <a:p>
            <a:pPr lvl="1"/>
            <a:r>
              <a:rPr lang="en-US" dirty="0" smtClean="0"/>
              <a:t>Tend to claim exclusive access to religious truth and generally tolerant of other faiths </a:t>
            </a:r>
          </a:p>
          <a:p>
            <a:pPr lvl="1"/>
            <a:r>
              <a:rPr lang="en-US" dirty="0" smtClean="0"/>
              <a:t>Hostile toward the existing power structure, seeing it as corrupt and worldly </a:t>
            </a:r>
          </a:p>
          <a:p>
            <a:pPr lvl="1"/>
            <a:r>
              <a:rPr lang="en-US" dirty="0" smtClean="0"/>
              <a:t>Clergy tend not to have had formal training</a:t>
            </a:r>
          </a:p>
          <a:p>
            <a:pPr lvl="1"/>
            <a:r>
              <a:rPr lang="en-US" dirty="0" smtClean="0"/>
              <a:t>Worship ceremonies encourage emotion, spontaneity, and active participation by the entire congregation </a:t>
            </a:r>
          </a:p>
          <a:p>
            <a:pPr lvl="1"/>
            <a:r>
              <a:rPr lang="en-US" dirty="0" smtClean="0"/>
              <a:t>Many are short-lived</a:t>
            </a:r>
          </a:p>
          <a:p>
            <a:pPr lvl="1"/>
            <a:r>
              <a:rPr lang="en-US" dirty="0" smtClean="0"/>
              <a:t>Some do become denominations over time (ex: Methodists) </a:t>
            </a:r>
          </a:p>
          <a:p>
            <a:pPr lvl="1"/>
            <a:r>
              <a:rPr lang="en-US" dirty="0" smtClean="0"/>
              <a:t>Ex: Assemblies of God, Jehovah’s Witness, Hassidic Jews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Cult</a:t>
            </a:r>
            <a:endParaRPr lang="en-US" dirty="0" smtClean="0"/>
          </a:p>
          <a:p>
            <a:pPr lvl="1"/>
            <a:r>
              <a:rPr lang="en-US" dirty="0" smtClean="0"/>
              <a:t>Religious group founded on the revelations of a person believed to have special knowledge </a:t>
            </a:r>
          </a:p>
          <a:p>
            <a:pPr lvl="1"/>
            <a:r>
              <a:rPr lang="en-US" dirty="0" smtClean="0"/>
              <a:t>Usually reject society and express devotion to their leaders </a:t>
            </a:r>
          </a:p>
          <a:p>
            <a:pPr lvl="1"/>
            <a:r>
              <a:rPr lang="en-US" dirty="0" smtClean="0"/>
              <a:t>Typically led by charismatic figures who are believed by their converts to have supernatural qualities </a:t>
            </a:r>
          </a:p>
          <a:p>
            <a:pPr lvl="1"/>
            <a:r>
              <a:rPr lang="en-US" dirty="0" smtClean="0"/>
              <a:t>Generally reject the rest of society, including its institutions </a:t>
            </a:r>
          </a:p>
          <a:p>
            <a:pPr lvl="1"/>
            <a:r>
              <a:rPr lang="en-US" dirty="0" smtClean="0"/>
              <a:t>People who join cults are usually disillusioned by traditional religion and by life in general </a:t>
            </a:r>
          </a:p>
          <a:p>
            <a:pPr lvl="1"/>
            <a:r>
              <a:rPr lang="en-US" dirty="0" smtClean="0"/>
              <a:t>Ex: People’s Temple led by Jim Jones; Mass suicide in Jonestown, Guyana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Great variety of religions reflects pluralism of American culture </a:t>
            </a:r>
          </a:p>
          <a:p>
            <a:r>
              <a:rPr lang="en-US" dirty="0" smtClean="0"/>
              <a:t>Religion is categorized by the high value that Americans place on it </a:t>
            </a:r>
          </a:p>
          <a:p>
            <a:r>
              <a:rPr lang="en-US" dirty="0" smtClean="0"/>
              <a:t>Tend to use their religious beliefs to uphold other treasured American values (democracy, hard work, individualism, etc) </a:t>
            </a:r>
          </a:p>
          <a:p>
            <a:r>
              <a:rPr lang="en-US" dirty="0" smtClean="0"/>
              <a:t>Separation of church and state = Given formal sanction in the Constitution  </a:t>
            </a:r>
          </a:p>
          <a:p>
            <a:pPr lvl="1"/>
            <a:r>
              <a:rPr lang="en-US" dirty="0" smtClean="0"/>
              <a:t>Government does support religion in general by exempting religious organizations from taxation and regulating extremist sects (ex: Terrorists)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Religion in American Society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Religious Affiliation</a:t>
            </a:r>
          </a:p>
          <a:p>
            <a:pPr lvl="1"/>
            <a:r>
              <a:rPr lang="en-US" dirty="0" smtClean="0"/>
              <a:t>Protestants are most numerous in the US when compared to Roman Catholicism and Judaism </a:t>
            </a:r>
          </a:p>
          <a:p>
            <a:pPr lvl="1"/>
            <a:r>
              <a:rPr lang="en-US" dirty="0" smtClean="0"/>
              <a:t>Roman Catholic Church is largest religious organization</a:t>
            </a:r>
          </a:p>
          <a:p>
            <a:pPr lvl="1"/>
            <a:r>
              <a:rPr lang="en-US" dirty="0" smtClean="0"/>
              <a:t>Jews, Episcopalians, and Presbyterians tend to be better educated and have higher incomes than other religious groups </a:t>
            </a:r>
          </a:p>
          <a:p>
            <a:pPr lvl="1"/>
            <a:r>
              <a:rPr lang="en-US" dirty="0" smtClean="0"/>
              <a:t>Baptists and Methodists reside mainly in the South and Midwest </a:t>
            </a:r>
          </a:p>
          <a:p>
            <a:pPr lvl="1"/>
            <a:r>
              <a:rPr lang="en-US" dirty="0" smtClean="0"/>
              <a:t>Catholics, Jews, Episcopalians, and Presbyterians live in the Northeast </a:t>
            </a:r>
          </a:p>
          <a:p>
            <a:pPr lvl="1"/>
            <a:r>
              <a:rPr lang="en-US" dirty="0" smtClean="0"/>
              <a:t>Protestants = Republican </a:t>
            </a:r>
          </a:p>
          <a:p>
            <a:pPr lvl="1"/>
            <a:r>
              <a:rPr lang="en-US" dirty="0" smtClean="0"/>
              <a:t>Catholics and Jews = Democrat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American Society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Religious Participation</a:t>
            </a:r>
          </a:p>
          <a:p>
            <a:pPr lvl="1"/>
            <a:r>
              <a:rPr lang="en-US" dirty="0" smtClean="0"/>
              <a:t>Women, African Americans and older Americans are more likely to participate regularly in services </a:t>
            </a:r>
          </a:p>
          <a:p>
            <a:pPr lvl="1"/>
            <a:r>
              <a:rPr lang="en-US" dirty="0" smtClean="0"/>
              <a:t>Higher class = more likely to attend church regularly and hold leadership positions</a:t>
            </a:r>
          </a:p>
          <a:p>
            <a:pPr lvl="1"/>
            <a:r>
              <a:rPr lang="en-US" dirty="0" smtClean="0"/>
              <a:t>Poor = More emotionally involved in their religion </a:t>
            </a:r>
          </a:p>
          <a:p>
            <a:pPr lvl="1"/>
            <a:r>
              <a:rPr lang="en-US" dirty="0" smtClean="0"/>
              <a:t>Tends to increase with age </a:t>
            </a:r>
          </a:p>
          <a:p>
            <a:pPr lvl="1"/>
            <a:r>
              <a:rPr lang="en-US" dirty="0" smtClean="0"/>
              <a:t>Religion attendance at church or synagogue is a poor indicator of religious involvement </a:t>
            </a:r>
          </a:p>
          <a:p>
            <a:pPr lvl="1"/>
            <a:r>
              <a:rPr lang="en-US" b="1" u="sng" dirty="0" smtClean="0"/>
              <a:t>Religiosity</a:t>
            </a:r>
            <a:r>
              <a:rPr lang="en-US" dirty="0" smtClean="0"/>
              <a:t>: Importance of religion in a person’s life</a:t>
            </a:r>
          </a:p>
          <a:p>
            <a:pPr lvl="2"/>
            <a:r>
              <a:rPr lang="en-US" dirty="0" smtClean="0"/>
              <a:t>Sociologists find it hard to measure religiosity because religious experience and commitment vary from person to person</a:t>
            </a:r>
          </a:p>
          <a:p>
            <a:pPr lvl="2"/>
            <a:r>
              <a:rPr lang="en-US" dirty="0" smtClean="0"/>
              <a:t>Affiliation with religious organization give little info about religiosity because people attend service for various reasons (socializing, business, etc.)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Religion in American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Age Religion </a:t>
            </a:r>
          </a:p>
          <a:p>
            <a:pPr lvl="1"/>
            <a:r>
              <a:rPr lang="en-US" dirty="0" smtClean="0"/>
              <a:t>Represent the most affluent, well-educated, and successful Americans </a:t>
            </a:r>
          </a:p>
          <a:p>
            <a:pPr lvl="1"/>
            <a:r>
              <a:rPr lang="en-US" dirty="0" smtClean="0"/>
              <a:t>Not very organized </a:t>
            </a:r>
          </a:p>
          <a:p>
            <a:pPr lvl="1"/>
            <a:r>
              <a:rPr lang="en-US" dirty="0" smtClean="0"/>
              <a:t>Believe that the divine resides in humanity</a:t>
            </a:r>
          </a:p>
          <a:p>
            <a:pPr lvl="1"/>
            <a:r>
              <a:rPr lang="en-US" dirty="0" smtClean="0"/>
              <a:t>Many follow Eastern religions </a:t>
            </a:r>
          </a:p>
          <a:p>
            <a:r>
              <a:rPr lang="en-US" dirty="0" smtClean="0"/>
              <a:t>“Promise Keepers” </a:t>
            </a:r>
          </a:p>
          <a:p>
            <a:pPr lvl="1"/>
            <a:r>
              <a:rPr lang="en-US" dirty="0" smtClean="0"/>
              <a:t>Started by and for men who often pray as part of athletic events </a:t>
            </a:r>
          </a:p>
          <a:p>
            <a:pPr lvl="1"/>
            <a:r>
              <a:rPr lang="en-US" dirty="0" smtClean="0"/>
              <a:t>Form men’s support ministries</a:t>
            </a:r>
          </a:p>
          <a:p>
            <a:pPr lvl="1"/>
            <a:r>
              <a:rPr lang="en-US" dirty="0" smtClean="0"/>
              <a:t>Oppose homosexuality and abortion </a:t>
            </a:r>
          </a:p>
          <a:p>
            <a:pPr lvl="1"/>
            <a:r>
              <a:rPr lang="en-US" dirty="0" smtClean="0"/>
              <a:t>Believe that men should take over leadership of their wives</a:t>
            </a:r>
          </a:p>
          <a:p>
            <a:r>
              <a:rPr lang="en-US" dirty="0" smtClean="0"/>
              <a:t>Civil Religion </a:t>
            </a:r>
          </a:p>
          <a:p>
            <a:pPr lvl="1"/>
            <a:r>
              <a:rPr lang="en-US" dirty="0" smtClean="0"/>
              <a:t>Collection of beliefs, symbols, and rituals that sanctify the dominant values of the society and combine religion and politics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Religion in American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Ethnic Trends </a:t>
            </a:r>
          </a:p>
          <a:p>
            <a:pPr lvl="1"/>
            <a:r>
              <a:rPr lang="en-US" dirty="0" smtClean="0"/>
              <a:t>African Americans</a:t>
            </a:r>
          </a:p>
          <a:p>
            <a:pPr lvl="2"/>
            <a:r>
              <a:rPr lang="en-US" dirty="0" smtClean="0"/>
              <a:t>More likely than whites to be church members </a:t>
            </a:r>
          </a:p>
          <a:p>
            <a:pPr lvl="2"/>
            <a:r>
              <a:rPr lang="en-US" dirty="0" smtClean="0"/>
              <a:t>Churches serve as center of community </a:t>
            </a:r>
          </a:p>
          <a:p>
            <a:pPr lvl="1"/>
            <a:r>
              <a:rPr lang="en-US" dirty="0" smtClean="0"/>
              <a:t>Native Americans </a:t>
            </a:r>
          </a:p>
          <a:p>
            <a:pPr lvl="2"/>
            <a:r>
              <a:rPr lang="en-US" dirty="0" smtClean="0"/>
              <a:t>Practice religions based on worship of the environment </a:t>
            </a:r>
          </a:p>
          <a:p>
            <a:pPr lvl="1"/>
            <a:r>
              <a:rPr lang="en-US" dirty="0" smtClean="0"/>
              <a:t>Hispanic Americans 	</a:t>
            </a:r>
          </a:p>
          <a:p>
            <a:pPr lvl="2"/>
            <a:r>
              <a:rPr lang="en-US" dirty="0" smtClean="0"/>
              <a:t>Mostly Catholic </a:t>
            </a:r>
          </a:p>
          <a:p>
            <a:pPr lvl="2"/>
            <a:r>
              <a:rPr lang="en-US" dirty="0" smtClean="0"/>
              <a:t>See the church as central to community life </a:t>
            </a:r>
          </a:p>
          <a:p>
            <a:pPr lvl="1"/>
            <a:r>
              <a:rPr lang="en-US" dirty="0" smtClean="0"/>
              <a:t>Asian Americans </a:t>
            </a:r>
          </a:p>
          <a:p>
            <a:pPr lvl="2"/>
            <a:r>
              <a:rPr lang="en-US" dirty="0" smtClean="0"/>
              <a:t>Largely brought Buddhism with them </a:t>
            </a:r>
          </a:p>
          <a:p>
            <a:pPr lvl="2"/>
            <a:r>
              <a:rPr lang="en-US" dirty="0" smtClean="0"/>
              <a:t>Most of the younger generation is Christian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r>
              <a:rPr lang="en-US" dirty="0" smtClean="0"/>
              <a:t>Religion in American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Religion is a universal phenomenon, but the form it takes varies from society to society</a:t>
            </a:r>
          </a:p>
          <a:p>
            <a:r>
              <a:rPr lang="en-US" dirty="0" smtClean="0"/>
              <a:t>According to sociologists, religion is a social creation </a:t>
            </a:r>
          </a:p>
          <a:p>
            <a:pPr lvl="1"/>
            <a:r>
              <a:rPr lang="en-US" dirty="0" smtClean="0"/>
              <a:t>Things take on sacred meaning only when they are socially defined as such by a group of believers </a:t>
            </a:r>
          </a:p>
          <a:p>
            <a:pPr lvl="2"/>
            <a:r>
              <a:rPr lang="en-US" dirty="0" smtClean="0"/>
              <a:t>Ex: Hinduism – Cow = sacred; Christianity – Cow = food </a:t>
            </a:r>
          </a:p>
          <a:p>
            <a:pPr lvl="2"/>
            <a:r>
              <a:rPr lang="en-US" dirty="0" smtClean="0"/>
              <a:t>Ex: Christianity – Wafer = Body of Christ; Hinduism – Wafer = Food </a:t>
            </a:r>
          </a:p>
          <a:p>
            <a:r>
              <a:rPr lang="en-US" dirty="0" smtClean="0"/>
              <a:t>Religion also is a social creating because it is a communal activity based on institutionalized beliefs and practices </a:t>
            </a:r>
          </a:p>
          <a:p>
            <a:r>
              <a:rPr lang="en-US" dirty="0" smtClean="0"/>
              <a:t>Focuses on supernatural world and belief is in the truth of religion is based on faith rather than on science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of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Functionalist </a:t>
            </a:r>
          </a:p>
          <a:p>
            <a:pPr lvl="1"/>
            <a:r>
              <a:rPr lang="en-US" dirty="0" smtClean="0"/>
              <a:t>Religion is immensely important to society and the individual </a:t>
            </a:r>
          </a:p>
          <a:p>
            <a:pPr lvl="1"/>
            <a:r>
              <a:rPr lang="en-US" dirty="0" smtClean="0"/>
              <a:t>Religion performs many functions for society</a:t>
            </a:r>
          </a:p>
          <a:p>
            <a:pPr lvl="2"/>
            <a:r>
              <a:rPr lang="en-US" dirty="0" smtClean="0"/>
              <a:t>Supporting people in the face of fear </a:t>
            </a:r>
          </a:p>
          <a:p>
            <a:pPr lvl="2"/>
            <a:r>
              <a:rPr lang="en-US" dirty="0" smtClean="0"/>
              <a:t>Strengthening conformity to the norms </a:t>
            </a:r>
          </a:p>
          <a:p>
            <a:pPr lvl="2"/>
            <a:r>
              <a:rPr lang="en-US" dirty="0" smtClean="0"/>
              <a:t>Acting as a source of social change </a:t>
            </a:r>
          </a:p>
          <a:p>
            <a:pPr lvl="2"/>
            <a:r>
              <a:rPr lang="en-US" dirty="0" smtClean="0"/>
              <a:t>Enabling people to know who they are </a:t>
            </a:r>
          </a:p>
          <a:p>
            <a:pPr lvl="1"/>
            <a:r>
              <a:rPr lang="en-US" dirty="0" smtClean="0"/>
              <a:t>Religion can be dysfunctional when it:</a:t>
            </a:r>
          </a:p>
          <a:p>
            <a:pPr lvl="2"/>
            <a:r>
              <a:rPr lang="en-US" dirty="0" smtClean="0"/>
              <a:t>Hinders useful social change </a:t>
            </a:r>
          </a:p>
          <a:p>
            <a:pPr lvl="2"/>
            <a:r>
              <a:rPr lang="en-US" dirty="0" smtClean="0"/>
              <a:t>Helps preserve unjust laws and harmful values </a:t>
            </a:r>
          </a:p>
          <a:p>
            <a:pPr lvl="2"/>
            <a:r>
              <a:rPr lang="en-US" dirty="0" smtClean="0"/>
              <a:t>Creating violent fanaticism </a:t>
            </a:r>
          </a:p>
          <a:p>
            <a:pPr lvl="2"/>
            <a:r>
              <a:rPr lang="en-US" dirty="0" smtClean="0"/>
              <a:t>Contributing to intense social conflict when people identify too strongly with their own religion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610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Sociological Perspectives on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Social Cohesion</a:t>
            </a:r>
            <a:r>
              <a:rPr lang="en-US" dirty="0" smtClean="0"/>
              <a:t>: Strengthening of bonds among people </a:t>
            </a:r>
          </a:p>
          <a:p>
            <a:pPr lvl="1"/>
            <a:r>
              <a:rPr lang="en-US" dirty="0" smtClean="0"/>
              <a:t>Some cities that contain a variety of religions have been the sites of hostile and continuous conflict (Ex: Israel)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articipation in religious rituals and sharing of beliefs create a sense of belonging that makes them feel less alone in the world </a:t>
            </a:r>
          </a:p>
          <a:p>
            <a:pPr lvl="1"/>
            <a:r>
              <a:rPr lang="en-US" dirty="0" smtClean="0"/>
              <a:t>Durkheim found that suicide rates are lowest among people who have strong attachments to religious groups</a:t>
            </a:r>
          </a:p>
          <a:p>
            <a:pPr lvl="2"/>
            <a:r>
              <a:rPr lang="en-US" dirty="0" smtClean="0"/>
              <a:t>Religious groups serve to anchor people to society, providing support and purpose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Functions of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Social Control </a:t>
            </a:r>
          </a:p>
          <a:p>
            <a:pPr lvl="1"/>
            <a:r>
              <a:rPr lang="en-US" dirty="0" smtClean="0"/>
              <a:t>Encourage conformity to the norms of society </a:t>
            </a:r>
          </a:p>
          <a:p>
            <a:pPr lvl="1"/>
            <a:r>
              <a:rPr lang="en-US" dirty="0" smtClean="0"/>
              <a:t>Norms and values may be supported by religious doctrine </a:t>
            </a:r>
          </a:p>
          <a:p>
            <a:pPr lvl="1"/>
            <a:r>
              <a:rPr lang="en-US" dirty="0" smtClean="0"/>
              <a:t>Works to maintain traditional social order by presenting this order as one commanded by God </a:t>
            </a:r>
          </a:p>
          <a:p>
            <a:pPr lvl="1"/>
            <a:r>
              <a:rPr lang="en-US" dirty="0" smtClean="0"/>
              <a:t>Some religions provide formalized means through which individuals may rid themselves of guilt for straying from acceptable norms and values </a:t>
            </a:r>
          </a:p>
          <a:p>
            <a:pPr lvl="1"/>
            <a:r>
              <a:rPr lang="en-US" dirty="0" smtClean="0"/>
              <a:t>Rituals serve as emotional releases (Ex: confession) </a:t>
            </a:r>
          </a:p>
          <a:p>
            <a:pPr lvl="1"/>
            <a:r>
              <a:rPr lang="en-US" dirty="0" smtClean="0"/>
              <a:t>Emphasis of religion on conformity to the existing order may inhibit innovation, freedom of thought, and social reform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 Support </a:t>
            </a:r>
          </a:p>
          <a:p>
            <a:pPr lvl="1"/>
            <a:r>
              <a:rPr lang="en-US" dirty="0" smtClean="0"/>
              <a:t>Helps people endure disappointments, suffering, and deprivations by providing comfort and a belief that harsh circumstances have a special purpose </a:t>
            </a:r>
          </a:p>
          <a:p>
            <a:pPr lvl="1"/>
            <a:r>
              <a:rPr lang="en-US" dirty="0" smtClean="0"/>
              <a:t>Provides answers to the ultimate questions of life and death that cannot be provided by science and common sense </a:t>
            </a:r>
          </a:p>
          <a:p>
            <a:pPr lvl="1"/>
            <a:r>
              <a:rPr lang="en-US" dirty="0" smtClean="0"/>
              <a:t>Emotional support may block social progress and social change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Durkheim </a:t>
            </a:r>
          </a:p>
          <a:p>
            <a:pPr lvl="1"/>
            <a:r>
              <a:rPr lang="en-US" dirty="0" smtClean="0"/>
              <a:t>Believed that God is the symbolic representation of society </a:t>
            </a:r>
          </a:p>
          <a:p>
            <a:pPr lvl="1"/>
            <a:r>
              <a:rPr lang="en-US" dirty="0" smtClean="0"/>
              <a:t>Religion, through rituals and the upholding of the norms </a:t>
            </a:r>
          </a:p>
          <a:p>
            <a:pPr lvl="1"/>
            <a:r>
              <a:rPr lang="en-US" dirty="0" smtClean="0"/>
              <a:t>Functional for society and helps uphold the social order </a:t>
            </a:r>
          </a:p>
          <a:p>
            <a:r>
              <a:rPr lang="en-US" dirty="0" smtClean="0"/>
              <a:t>Marx </a:t>
            </a:r>
          </a:p>
          <a:p>
            <a:pPr lvl="1"/>
            <a:r>
              <a:rPr lang="en-US" dirty="0" smtClean="0"/>
              <a:t>Religion is a mere illusion representing the dominant interest of the ruling class by disguising and justifying the power of that class </a:t>
            </a:r>
          </a:p>
          <a:p>
            <a:pPr lvl="1"/>
            <a:r>
              <a:rPr lang="en-US" dirty="0" smtClean="0"/>
              <a:t>Helps ruling class preserve its domination of the masses by justifying existing inequalities </a:t>
            </a:r>
          </a:p>
          <a:p>
            <a:pPr lvl="1"/>
            <a:r>
              <a:rPr lang="en-US" dirty="0" smtClean="0"/>
              <a:t>Other sources have shown that religion actual inspires social movements </a:t>
            </a:r>
          </a:p>
          <a:p>
            <a:r>
              <a:rPr lang="en-US" dirty="0" smtClean="0"/>
              <a:t>Weber </a:t>
            </a:r>
          </a:p>
          <a:p>
            <a:pPr lvl="1"/>
            <a:r>
              <a:rPr lang="en-US" dirty="0" smtClean="0"/>
              <a:t>Believed religion could influence economic behavior and society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Sociological Perspectives on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Ritual</a:t>
            </a:r>
            <a:r>
              <a:rPr lang="en-US" dirty="0" smtClean="0"/>
              <a:t>: An established pattern of behavior through which a group of believers experiences the sacred </a:t>
            </a:r>
          </a:p>
          <a:p>
            <a:pPr lvl="1"/>
            <a:r>
              <a:rPr lang="en-US" dirty="0" smtClean="0"/>
              <a:t>Often used to mark changes in status, such as those surrounding birth, marriage, and death </a:t>
            </a:r>
          </a:p>
          <a:p>
            <a:pPr lvl="1"/>
            <a:r>
              <a:rPr lang="en-US" dirty="0" smtClean="0"/>
              <a:t>Used to unite believers and reinforce faith </a:t>
            </a:r>
          </a:p>
          <a:p>
            <a:pPr lvl="1"/>
            <a:r>
              <a:rPr lang="en-US" dirty="0" smtClean="0"/>
              <a:t>Some involve asking divine beings to intervene in human affairs </a:t>
            </a:r>
          </a:p>
          <a:p>
            <a:pPr lvl="1"/>
            <a:r>
              <a:rPr lang="en-US" dirty="0" smtClean="0"/>
              <a:t>Others focus on giving thanks to divine beings for benefits that have been received </a:t>
            </a:r>
          </a:p>
          <a:p>
            <a:pPr lvl="1"/>
            <a:r>
              <a:rPr lang="en-US" dirty="0" smtClean="0"/>
              <a:t>Generally involve sacred symbols (ex: Cross)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327</TotalTime>
  <Words>1737</Words>
  <Application>Microsoft Office PowerPoint</Application>
  <PresentationFormat>On-screen Show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Constantia</vt:lpstr>
      <vt:lpstr>Wingdings 2</vt:lpstr>
      <vt:lpstr>Paper</vt:lpstr>
      <vt:lpstr>Social Institutions </vt:lpstr>
      <vt:lpstr>Sociology of Religion </vt:lpstr>
      <vt:lpstr>Sociology of Religion </vt:lpstr>
      <vt:lpstr>Sociological Perspectives on Religion </vt:lpstr>
      <vt:lpstr>Functions of Religion </vt:lpstr>
      <vt:lpstr>Functions of Religion </vt:lpstr>
      <vt:lpstr>Functions of Religion </vt:lpstr>
      <vt:lpstr>Sociological Perspectives on Religion </vt:lpstr>
      <vt:lpstr>The Nature of Religion </vt:lpstr>
      <vt:lpstr>Belief Systems</vt:lpstr>
      <vt:lpstr>Shamanism </vt:lpstr>
      <vt:lpstr>Totemism </vt:lpstr>
      <vt:lpstr>Belief Systems</vt:lpstr>
      <vt:lpstr>Monotheism</vt:lpstr>
      <vt:lpstr>Polytheism</vt:lpstr>
      <vt:lpstr>Belief Systems</vt:lpstr>
      <vt:lpstr>Organizational Structures </vt:lpstr>
      <vt:lpstr>Organizational Structure </vt:lpstr>
      <vt:lpstr>Organizational Structure </vt:lpstr>
      <vt:lpstr>Organizational Structure </vt:lpstr>
      <vt:lpstr>Organizational Structure </vt:lpstr>
      <vt:lpstr> Religion in American Society </vt:lpstr>
      <vt:lpstr>Religion in American Society </vt:lpstr>
      <vt:lpstr>Religion in American Society</vt:lpstr>
      <vt:lpstr>Religion in American Society</vt:lpstr>
      <vt:lpstr>Religion in American Society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Institutions </dc:title>
  <dc:creator>shairston</dc:creator>
  <cp:lastModifiedBy>wwestbrook</cp:lastModifiedBy>
  <cp:revision>40</cp:revision>
  <dcterms:created xsi:type="dcterms:W3CDTF">2012-10-24T17:43:54Z</dcterms:created>
  <dcterms:modified xsi:type="dcterms:W3CDTF">2016-11-02T15:00:47Z</dcterms:modified>
</cp:coreProperties>
</file>