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80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EEE-A5EB-42B2-88F3-0B2DB4474B37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0ECFD4-4297-4088-8D22-274C8102A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EEE-A5EB-42B2-88F3-0B2DB4474B37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CFD4-4297-4088-8D22-274C8102A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0ECFD4-4297-4088-8D22-274C8102A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EEE-A5EB-42B2-88F3-0B2DB4474B37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EEE-A5EB-42B2-88F3-0B2DB4474B37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0ECFD4-4297-4088-8D22-274C8102A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EEE-A5EB-42B2-88F3-0B2DB4474B37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0ECFD4-4297-4088-8D22-274C8102A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C79EEE-A5EB-42B2-88F3-0B2DB4474B37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CFD4-4297-4088-8D22-274C8102A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EEE-A5EB-42B2-88F3-0B2DB4474B37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0ECFD4-4297-4088-8D22-274C8102A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EEE-A5EB-42B2-88F3-0B2DB4474B37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0ECFD4-4297-4088-8D22-274C8102A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EEE-A5EB-42B2-88F3-0B2DB4474B37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0ECFD4-4297-4088-8D22-274C8102A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0ECFD4-4297-4088-8D22-274C8102A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9EEE-A5EB-42B2-88F3-0B2DB4474B37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0ECFD4-4297-4088-8D22-274C8102A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7C79EEE-A5EB-42B2-88F3-0B2DB4474B37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7C79EEE-A5EB-42B2-88F3-0B2DB4474B37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0ECFD4-4297-4088-8D22-274C8102A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Racial and Ethnic Relations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some examples of prejudice and discrimination? </a:t>
            </a:r>
          </a:p>
          <a:p>
            <a:r>
              <a:rPr lang="en-US" dirty="0" smtClean="0"/>
              <a:t>What are some groups who are stereotyped? </a:t>
            </a:r>
          </a:p>
          <a:p>
            <a:pPr lvl="1"/>
            <a:r>
              <a:rPr lang="en-US" dirty="0" smtClean="0"/>
              <a:t>How are these groups stereotyped? </a:t>
            </a:r>
          </a:p>
          <a:p>
            <a:pPr lvl="1"/>
            <a:r>
              <a:rPr lang="en-US" dirty="0" smtClean="0"/>
              <a:t>Why do the stereotypes exist? </a:t>
            </a:r>
          </a:p>
          <a:p>
            <a:pPr lvl="1"/>
            <a:r>
              <a:rPr lang="en-US" dirty="0" smtClean="0"/>
              <a:t>How inaccurate are </a:t>
            </a:r>
            <a:r>
              <a:rPr lang="en-US" smtClean="0"/>
              <a:t>the stereotypes?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Merton’s Patterns of Prejudice and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According to Merton, individuals can combine discrimination and prejudice in 4 possible ways: </a:t>
            </a:r>
          </a:p>
          <a:p>
            <a:pPr lvl="1"/>
            <a:r>
              <a:rPr lang="en-US" dirty="0" smtClean="0"/>
              <a:t>Active Bigot</a:t>
            </a:r>
          </a:p>
          <a:p>
            <a:pPr lvl="2"/>
            <a:r>
              <a:rPr lang="en-US" dirty="0" smtClean="0"/>
              <a:t>Prejudiced and openly discriminatory </a:t>
            </a:r>
          </a:p>
          <a:p>
            <a:pPr lvl="1"/>
            <a:r>
              <a:rPr lang="en-US" dirty="0" smtClean="0"/>
              <a:t>Timid Bigot </a:t>
            </a:r>
          </a:p>
          <a:p>
            <a:pPr lvl="2"/>
            <a:r>
              <a:rPr lang="en-US" dirty="0" smtClean="0"/>
              <a:t>Prejudiced </a:t>
            </a:r>
            <a:r>
              <a:rPr lang="en-US" dirty="0" smtClean="0"/>
              <a:t>but </a:t>
            </a:r>
            <a:r>
              <a:rPr lang="en-US" dirty="0" smtClean="0"/>
              <a:t>afraid to discriminate because of society pressures </a:t>
            </a:r>
          </a:p>
          <a:p>
            <a:pPr lvl="1"/>
            <a:r>
              <a:rPr lang="en-US" dirty="0" smtClean="0"/>
              <a:t>Fair Weather Liberal </a:t>
            </a:r>
          </a:p>
          <a:p>
            <a:pPr lvl="2"/>
            <a:r>
              <a:rPr lang="en-US" dirty="0" smtClean="0"/>
              <a:t>Not prejudiced </a:t>
            </a:r>
            <a:r>
              <a:rPr lang="en-US" dirty="0" smtClean="0"/>
              <a:t>but </a:t>
            </a:r>
            <a:r>
              <a:rPr lang="en-US" dirty="0" smtClean="0"/>
              <a:t>discriminates because of societal pressure </a:t>
            </a:r>
          </a:p>
          <a:p>
            <a:pPr lvl="1"/>
            <a:r>
              <a:rPr lang="en-US" dirty="0" smtClean="0"/>
              <a:t>All-Weather Liberal </a:t>
            </a:r>
          </a:p>
          <a:p>
            <a:pPr lvl="2"/>
            <a:r>
              <a:rPr lang="en-US" dirty="0" smtClean="0"/>
              <a:t>Not prejudiced and does not discriminate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Develop real-life examples of these types of prejudice and discrimination.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</a:t>
            </a:r>
            <a:endParaRPr lang="en-US" dirty="0"/>
          </a:p>
        </p:txBody>
      </p:sp>
      <p:pic>
        <p:nvPicPr>
          <p:cNvPr id="1026" name="Picture 2" descr="http://www.teach-nology.com/worksheets/science/cell/2ven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5257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9800" y="121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Prejudice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1219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Discrimination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Imagine that all prejudice and discrimination in the world have been magically eliminated overnight. </a:t>
            </a:r>
          </a:p>
          <a:p>
            <a:r>
              <a:rPr lang="en-US" dirty="0" smtClean="0"/>
              <a:t>How is the US and the world different? </a:t>
            </a:r>
          </a:p>
          <a:p>
            <a:r>
              <a:rPr lang="en-US" dirty="0" smtClean="0"/>
              <a:t>How is life better?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you think it is possible to eliminate prejudice and discrimination completely?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Discrimination and Prejudice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Sociological Explanations </a:t>
            </a:r>
          </a:p>
          <a:p>
            <a:pPr lvl="1"/>
            <a:r>
              <a:rPr lang="en-US" dirty="0" smtClean="0"/>
              <a:t>Most focus on the social environment </a:t>
            </a:r>
          </a:p>
          <a:p>
            <a:pPr lvl="1"/>
            <a:r>
              <a:rPr lang="en-US" dirty="0" smtClean="0"/>
              <a:t>The environment includes the accepted social norms of society and the process through which these norms are learned (socialization) </a:t>
            </a:r>
          </a:p>
          <a:p>
            <a:pPr lvl="1"/>
            <a:r>
              <a:rPr lang="en-US" dirty="0" smtClean="0"/>
              <a:t>In some societies, prejudices are embedded in the social norms </a:t>
            </a:r>
          </a:p>
          <a:p>
            <a:pPr lvl="1"/>
            <a:r>
              <a:rPr lang="en-US" dirty="0" smtClean="0"/>
              <a:t>If prejudice is not a part of the culture of society at large, it may be a norm of groups within society.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Discrimination and Prejudice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Psychological Explanations </a:t>
            </a:r>
          </a:p>
          <a:p>
            <a:pPr lvl="1"/>
            <a:r>
              <a:rPr lang="en-US" dirty="0" smtClean="0"/>
              <a:t>Individual behavior is the focus </a:t>
            </a:r>
          </a:p>
          <a:p>
            <a:pPr lvl="1"/>
            <a:r>
              <a:rPr lang="en-US" dirty="0" smtClean="0"/>
              <a:t>Theodor </a:t>
            </a:r>
            <a:r>
              <a:rPr lang="en-US" dirty="0" err="1" smtClean="0"/>
              <a:t>Adorno</a:t>
            </a:r>
            <a:endParaRPr lang="en-US" dirty="0" smtClean="0"/>
          </a:p>
          <a:p>
            <a:pPr lvl="2"/>
            <a:r>
              <a:rPr lang="en-US" dirty="0" smtClean="0"/>
              <a:t>Found that prejudiced people share certain characteristics that make up what he calls </a:t>
            </a:r>
            <a:r>
              <a:rPr lang="en-US" b="1" u="sng" dirty="0" smtClean="0"/>
              <a:t>authoritarian personality </a:t>
            </a:r>
            <a:endParaRPr lang="en-US" dirty="0" smtClean="0"/>
          </a:p>
          <a:p>
            <a:pPr lvl="2"/>
            <a:r>
              <a:rPr lang="en-US" dirty="0" smtClean="0"/>
              <a:t>Authoritarians are strongly conformist, have a great respect for authority, are highly likely to follow the orders of those in authority, exhibit a great deal of anger, and are likely to blame others </a:t>
            </a:r>
            <a:r>
              <a:rPr lang="en-US" dirty="0" smtClean="0"/>
              <a:t>for </a:t>
            </a:r>
            <a:r>
              <a:rPr lang="en-US" dirty="0" smtClean="0"/>
              <a:t>their problems </a:t>
            </a:r>
          </a:p>
          <a:p>
            <a:pPr lvl="1"/>
            <a:r>
              <a:rPr lang="en-US" dirty="0" smtClean="0"/>
              <a:t>Another suggestion is that prejudice may be a product of frustration and anger </a:t>
            </a:r>
          </a:p>
          <a:p>
            <a:pPr lvl="2"/>
            <a:r>
              <a:rPr lang="en-US" b="1" u="sng" dirty="0" err="1" smtClean="0"/>
              <a:t>Scapegoating</a:t>
            </a:r>
            <a:r>
              <a:rPr lang="en-US" dirty="0" smtClean="0"/>
              <a:t>: Practice of placing the blame for one’s troubles on an innocent individual or group</a:t>
            </a:r>
          </a:p>
          <a:p>
            <a:pPr lvl="3"/>
            <a:r>
              <a:rPr lang="en-US" dirty="0" smtClean="0"/>
              <a:t>Minorities often become scapegoats because: </a:t>
            </a:r>
          </a:p>
          <a:p>
            <a:pPr lvl="4"/>
            <a:r>
              <a:rPr lang="en-US" dirty="0" smtClean="0"/>
              <a:t>They are easy to recognize because of their physical features, language, style of dress, or religious practices </a:t>
            </a:r>
          </a:p>
          <a:p>
            <a:pPr lvl="4"/>
            <a:r>
              <a:rPr lang="en-US" dirty="0" smtClean="0"/>
              <a:t>They lack power in society and may be unlikely to fight back </a:t>
            </a:r>
          </a:p>
          <a:p>
            <a:pPr lvl="4"/>
            <a:r>
              <a:rPr lang="en-US" dirty="0" smtClean="0"/>
              <a:t>They are often concentrated in one geographic area and are easily accessible </a:t>
            </a:r>
          </a:p>
          <a:p>
            <a:pPr lvl="4"/>
            <a:r>
              <a:rPr lang="en-US" dirty="0" smtClean="0"/>
              <a:t>They often have been the target of </a:t>
            </a:r>
            <a:r>
              <a:rPr lang="en-US" dirty="0" err="1" smtClean="0"/>
              <a:t>scapegoating</a:t>
            </a:r>
            <a:r>
              <a:rPr lang="en-US" dirty="0" smtClean="0"/>
              <a:t> in the past so hostility already exists </a:t>
            </a:r>
          </a:p>
          <a:p>
            <a:pPr lvl="4"/>
            <a:r>
              <a:rPr lang="en-US" dirty="0" smtClean="0"/>
              <a:t>They often represent something that the </a:t>
            </a:r>
            <a:r>
              <a:rPr lang="en-US" dirty="0" err="1" smtClean="0"/>
              <a:t>scapegoater</a:t>
            </a:r>
            <a:r>
              <a:rPr lang="en-US" dirty="0" smtClean="0"/>
              <a:t> does not like </a:t>
            </a:r>
          </a:p>
          <a:p>
            <a:pPr lvl="4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Discrimination and Prejudice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Economic Explanations</a:t>
            </a:r>
          </a:p>
          <a:p>
            <a:pPr lvl="1"/>
            <a:r>
              <a:rPr lang="en-US" dirty="0" smtClean="0"/>
              <a:t>Prejudice and discrimination arise out of competition for scarce resources </a:t>
            </a:r>
          </a:p>
          <a:p>
            <a:pPr lvl="2"/>
            <a:r>
              <a:rPr lang="en-US" dirty="0" smtClean="0"/>
              <a:t>Ex: Chinese Exclusion </a:t>
            </a:r>
          </a:p>
          <a:p>
            <a:pPr lvl="1"/>
            <a:r>
              <a:rPr lang="en-US" dirty="0" smtClean="0"/>
              <a:t>Conflict Theorists </a:t>
            </a:r>
          </a:p>
          <a:p>
            <a:pPr lvl="2"/>
            <a:r>
              <a:rPr lang="en-US" dirty="0" smtClean="0"/>
              <a:t>Suggest that dominant group, to protect position, encourage competition for resources among minority groups </a:t>
            </a:r>
          </a:p>
          <a:p>
            <a:pPr lvl="2"/>
            <a:r>
              <a:rPr lang="en-US" dirty="0" smtClean="0"/>
              <a:t>This competition creates a split labor market, in which workers are set against each other along racial and ethnic lines </a:t>
            </a:r>
          </a:p>
          <a:p>
            <a:pPr lvl="2"/>
            <a:r>
              <a:rPr lang="en-US" dirty="0" smtClean="0"/>
              <a:t>In the struggle for jobs various minority groups come to fear, distrust, and hate one another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Minority Group 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Cultural Pluralism</a:t>
            </a:r>
            <a:r>
              <a:rPr lang="en-US" dirty="0" smtClean="0"/>
              <a:t>: Policy which allows each group within society to keep its unique cultural identity </a:t>
            </a:r>
          </a:p>
          <a:p>
            <a:pPr lvl="1"/>
            <a:r>
              <a:rPr lang="en-US" dirty="0" smtClean="0"/>
              <a:t>Ex: Switzerland – has 3 official languages for each of the 3 major ethnic groups </a:t>
            </a:r>
          </a:p>
          <a:p>
            <a:r>
              <a:rPr lang="en-US" b="1" u="sng" dirty="0" smtClean="0"/>
              <a:t>Assimilation</a:t>
            </a:r>
            <a:r>
              <a:rPr lang="en-US" dirty="0" smtClean="0"/>
              <a:t>: Blending of culturally distinct groups into a single group with a common culture and identity </a:t>
            </a:r>
          </a:p>
          <a:p>
            <a:pPr lvl="1"/>
            <a:r>
              <a:rPr lang="en-US" dirty="0" smtClean="0"/>
              <a:t>Ex: Native America assimilation in America </a:t>
            </a:r>
          </a:p>
          <a:p>
            <a:r>
              <a:rPr lang="en-US" dirty="0" smtClean="0"/>
              <a:t>Legal Protection</a:t>
            </a:r>
          </a:p>
          <a:p>
            <a:pPr lvl="1"/>
            <a:r>
              <a:rPr lang="en-US" dirty="0" smtClean="0"/>
              <a:t>Ex: Civil Rights Acts</a:t>
            </a:r>
          </a:p>
          <a:p>
            <a:r>
              <a:rPr lang="en-US" b="1" u="sng" dirty="0" smtClean="0"/>
              <a:t>Segregation</a:t>
            </a:r>
            <a:r>
              <a:rPr lang="en-US" dirty="0" smtClean="0"/>
              <a:t>: Policies that physically separate a minority group from the dominant group </a:t>
            </a:r>
          </a:p>
          <a:p>
            <a:pPr lvl="1"/>
            <a:r>
              <a:rPr lang="en-US" b="1" u="sng" dirty="0" smtClean="0"/>
              <a:t>De jure segregation</a:t>
            </a:r>
            <a:r>
              <a:rPr lang="en-US" dirty="0" smtClean="0"/>
              <a:t>: based on laws </a:t>
            </a:r>
          </a:p>
          <a:p>
            <a:pPr lvl="1"/>
            <a:r>
              <a:rPr lang="en-US" b="1" u="sng" dirty="0" smtClean="0"/>
              <a:t>De facto segregation</a:t>
            </a:r>
            <a:r>
              <a:rPr lang="en-US" dirty="0" smtClean="0"/>
              <a:t>: segregation based on informal norms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Minority Group 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/>
              <a:t>Subjugation</a:t>
            </a:r>
            <a:r>
              <a:rPr lang="en-US" dirty="0" smtClean="0"/>
              <a:t>: Maintaining control over a group through force </a:t>
            </a:r>
          </a:p>
          <a:p>
            <a:pPr lvl="1"/>
            <a:r>
              <a:rPr lang="en-US" b="1" u="sng" dirty="0" smtClean="0"/>
              <a:t>Slavery</a:t>
            </a:r>
            <a:r>
              <a:rPr lang="en-US" dirty="0" smtClean="0"/>
              <a:t>: Ownership of one person by another (an extreme form) </a:t>
            </a:r>
          </a:p>
          <a:p>
            <a:r>
              <a:rPr lang="en-US" dirty="0" smtClean="0"/>
              <a:t>Population Transfer</a:t>
            </a:r>
          </a:p>
          <a:p>
            <a:pPr lvl="1"/>
            <a:r>
              <a:rPr lang="en-US" dirty="0" smtClean="0"/>
              <a:t>The dominant group in society separates itself from a minority group by transferring the minority population to a new territory</a:t>
            </a:r>
          </a:p>
          <a:p>
            <a:r>
              <a:rPr lang="en-US" dirty="0" smtClean="0"/>
              <a:t>Extermination</a:t>
            </a:r>
          </a:p>
          <a:p>
            <a:pPr lvl="1"/>
            <a:r>
              <a:rPr lang="en-US" b="1" u="sng" dirty="0" smtClean="0"/>
              <a:t>Genocide</a:t>
            </a:r>
            <a:r>
              <a:rPr lang="en-US" dirty="0" smtClean="0"/>
              <a:t>: The intentional destruction of the entire targeted population</a:t>
            </a:r>
          </a:p>
          <a:p>
            <a:pPr lvl="2"/>
            <a:r>
              <a:rPr lang="en-US" dirty="0" smtClean="0"/>
              <a:t>Ex: Holocaust</a:t>
            </a:r>
          </a:p>
          <a:p>
            <a:pPr lvl="1"/>
            <a:r>
              <a:rPr lang="en-US" b="1" u="sng" dirty="0" smtClean="0"/>
              <a:t>Ethnic Cleansing</a:t>
            </a:r>
            <a:r>
              <a:rPr lang="en-US" dirty="0" smtClean="0"/>
              <a:t>: Practice which involves removing a group from a particular area through terror, expulsion, and mass murder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Minority Groups in the United States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African Americans </a:t>
            </a:r>
          </a:p>
          <a:p>
            <a:pPr lvl="1"/>
            <a:r>
              <a:rPr lang="en-US" dirty="0" smtClean="0"/>
              <a:t>One of the largest minority groups in the country </a:t>
            </a:r>
          </a:p>
          <a:p>
            <a:pPr lvl="1"/>
            <a:r>
              <a:rPr lang="en-US" dirty="0" smtClean="0"/>
              <a:t>No other group has suffered such a long history of prejudice and discrimination as African Americans, with the exception of American Indians and women </a:t>
            </a:r>
          </a:p>
          <a:p>
            <a:pPr lvl="1"/>
            <a:r>
              <a:rPr lang="en-US" dirty="0" smtClean="0"/>
              <a:t>First brought to the US as slaves in the early 1600s </a:t>
            </a:r>
          </a:p>
          <a:p>
            <a:pPr lvl="1"/>
            <a:r>
              <a:rPr lang="en-US" dirty="0" smtClean="0"/>
              <a:t>Civil Rights Movement of the 1950s and 1960s brought significant gains </a:t>
            </a:r>
          </a:p>
          <a:p>
            <a:pPr lvl="1"/>
            <a:r>
              <a:rPr lang="en-US" dirty="0" smtClean="0"/>
              <a:t>Positive</a:t>
            </a:r>
          </a:p>
          <a:p>
            <a:pPr lvl="2"/>
            <a:r>
              <a:rPr lang="en-US" dirty="0" smtClean="0"/>
              <a:t>More are in managerial and professional positions </a:t>
            </a:r>
          </a:p>
          <a:p>
            <a:pPr lvl="2"/>
            <a:r>
              <a:rPr lang="en-US" dirty="0" smtClean="0"/>
              <a:t>More are involved in politics and the political process </a:t>
            </a:r>
          </a:p>
          <a:p>
            <a:pPr lvl="1"/>
            <a:r>
              <a:rPr lang="en-US" dirty="0" smtClean="0"/>
              <a:t>Negative</a:t>
            </a:r>
          </a:p>
          <a:p>
            <a:pPr lvl="2"/>
            <a:r>
              <a:rPr lang="en-US" dirty="0" smtClean="0"/>
              <a:t>Less of them complete 4 or more years of college </a:t>
            </a:r>
          </a:p>
          <a:p>
            <a:pPr lvl="2"/>
            <a:r>
              <a:rPr lang="en-US" dirty="0" smtClean="0"/>
              <a:t>Incomes are lower than whites </a:t>
            </a:r>
          </a:p>
          <a:p>
            <a:pPr lvl="2"/>
            <a:r>
              <a:rPr lang="en-US" dirty="0" smtClean="0"/>
              <a:t>Higher unemployment rates </a:t>
            </a:r>
          </a:p>
          <a:p>
            <a:pPr lvl="2"/>
            <a:r>
              <a:rPr lang="en-US" dirty="0" smtClean="0"/>
              <a:t>More live below the poverty line than whites 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the following statement…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dominant group in the United States today is _____; some examples of minority groups include: ____, _____, and ____.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Explain your responses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Minority Groups in the United States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Hispanics </a:t>
            </a:r>
          </a:p>
          <a:p>
            <a:pPr lvl="1"/>
            <a:r>
              <a:rPr lang="en-US" dirty="0" smtClean="0"/>
              <a:t>Population is growing so fast that they have replaced African Americans as the country’s largest minority group </a:t>
            </a:r>
          </a:p>
          <a:p>
            <a:pPr lvl="1"/>
            <a:r>
              <a:rPr lang="en-US" dirty="0" smtClean="0"/>
              <a:t>Until the 1960s population primarily consisted of: Mexican, Puerto Rican, and Cuban ancestry </a:t>
            </a:r>
          </a:p>
          <a:p>
            <a:pPr lvl="1"/>
            <a:r>
              <a:rPr lang="en-US" dirty="0" smtClean="0"/>
              <a:t>In the 1960s immigrants from Central and South America and the Caribbean </a:t>
            </a:r>
          </a:p>
          <a:p>
            <a:pPr lvl="1"/>
            <a:r>
              <a:rPr lang="en-US" dirty="0" smtClean="0"/>
              <a:t>Most arrive legally, but many arrive illegally for political and economic opportunities </a:t>
            </a:r>
          </a:p>
          <a:p>
            <a:pPr lvl="1"/>
            <a:r>
              <a:rPr lang="en-US" dirty="0" smtClean="0"/>
              <a:t>Positive </a:t>
            </a:r>
          </a:p>
          <a:p>
            <a:pPr lvl="2"/>
            <a:r>
              <a:rPr lang="en-US" dirty="0" smtClean="0"/>
              <a:t>Gained political power </a:t>
            </a:r>
          </a:p>
          <a:p>
            <a:pPr lvl="3"/>
            <a:r>
              <a:rPr lang="en-US" dirty="0" smtClean="0"/>
              <a:t>Control large voting blocks in several states, like: California, New York, Texas, Illinois, and Florida </a:t>
            </a:r>
          </a:p>
          <a:p>
            <a:pPr lvl="1"/>
            <a:r>
              <a:rPr lang="en-US" dirty="0" smtClean="0"/>
              <a:t>Negative </a:t>
            </a:r>
          </a:p>
          <a:p>
            <a:pPr lvl="2"/>
            <a:r>
              <a:rPr lang="en-US" dirty="0" smtClean="0"/>
              <a:t>Lag behind Non-Hispanics in education and employment </a:t>
            </a:r>
          </a:p>
          <a:p>
            <a:pPr lvl="2"/>
            <a:r>
              <a:rPr lang="en-US" dirty="0" smtClean="0"/>
              <a:t>Poverty rate is twice that of whites </a:t>
            </a:r>
          </a:p>
          <a:p>
            <a:pPr lvl="1"/>
            <a:r>
              <a:rPr lang="en-US" dirty="0" smtClean="0"/>
              <a:t>Hispanics are a diverse group and only share language and religion (Roman Catholic)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Minority Groups in the United States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868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Asian Americans </a:t>
            </a:r>
          </a:p>
          <a:p>
            <a:pPr lvl="1"/>
            <a:r>
              <a:rPr lang="en-US" dirty="0" smtClean="0"/>
              <a:t>Come from a variety of national backgrounds (Chinese, Filipino, Korean, Vietnamese, Japanese) </a:t>
            </a:r>
          </a:p>
          <a:p>
            <a:pPr lvl="1"/>
            <a:r>
              <a:rPr lang="en-US" dirty="0" smtClean="0"/>
              <a:t>Third-largest ethnic minority group </a:t>
            </a:r>
          </a:p>
          <a:p>
            <a:pPr lvl="1"/>
            <a:r>
              <a:rPr lang="en-US" dirty="0" smtClean="0"/>
              <a:t>First wave of immigrants: 1850s when Chinese workers were brought to the West Coast to work in gold mines and help build railroads </a:t>
            </a:r>
          </a:p>
          <a:p>
            <a:pPr lvl="2"/>
            <a:r>
              <a:rPr lang="en-US" dirty="0" smtClean="0"/>
              <a:t>When economy slowed white workers had to compete with Chinese workers for jobs</a:t>
            </a:r>
          </a:p>
          <a:p>
            <a:pPr lvl="2"/>
            <a:r>
              <a:rPr lang="en-US" dirty="0" smtClean="0"/>
              <a:t>In response, Congress passed Chinese Exclusion Act in 1882</a:t>
            </a:r>
          </a:p>
          <a:p>
            <a:pPr lvl="1"/>
            <a:r>
              <a:rPr lang="en-US" dirty="0" smtClean="0"/>
              <a:t>Second wave of immigrants: 1890 when Japanese workers came to Hawaii and California to search for work </a:t>
            </a:r>
          </a:p>
          <a:p>
            <a:pPr lvl="2"/>
            <a:r>
              <a:rPr lang="en-US" dirty="0" smtClean="0"/>
              <a:t>Labor competition soon led to discrimination </a:t>
            </a:r>
            <a:endParaRPr lang="en-US" dirty="0"/>
          </a:p>
          <a:p>
            <a:pPr lvl="2"/>
            <a:r>
              <a:rPr lang="en-US" dirty="0" smtClean="0"/>
              <a:t>In response, Congress passed Immigration Act of 1924 (Asian immigration quotas) </a:t>
            </a:r>
          </a:p>
          <a:p>
            <a:pPr lvl="1"/>
            <a:r>
              <a:rPr lang="en-US" dirty="0" smtClean="0"/>
              <a:t>Third Wave of immigrants: Passage of the McCarran-Walter Act of 1952 (allowed Asians to enter the US on the basis of national quotas and eligibility for citizenship) </a:t>
            </a:r>
          </a:p>
          <a:p>
            <a:pPr lvl="1"/>
            <a:r>
              <a:rPr lang="en-US" dirty="0" smtClean="0"/>
              <a:t>Positive: </a:t>
            </a:r>
          </a:p>
          <a:p>
            <a:pPr lvl="2"/>
            <a:r>
              <a:rPr lang="en-US" dirty="0" smtClean="0"/>
              <a:t>Higher performing in education </a:t>
            </a:r>
          </a:p>
          <a:p>
            <a:pPr lvl="2"/>
            <a:r>
              <a:rPr lang="en-US" dirty="0" smtClean="0"/>
              <a:t>Achieve high economic security and social acceptance </a:t>
            </a:r>
          </a:p>
          <a:p>
            <a:pPr lvl="3"/>
            <a:r>
              <a:rPr lang="en-US" dirty="0" smtClean="0"/>
              <a:t>Led to being called a “model minority” </a:t>
            </a:r>
          </a:p>
          <a:p>
            <a:pPr lvl="1"/>
            <a:r>
              <a:rPr lang="en-US" dirty="0" smtClean="0"/>
              <a:t>Negative: </a:t>
            </a:r>
          </a:p>
          <a:p>
            <a:pPr lvl="2"/>
            <a:r>
              <a:rPr lang="en-US" dirty="0" smtClean="0"/>
              <a:t>Recent immigrants have lower incomes, and higher poverty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Minority Groups in the United States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613648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American Indians </a:t>
            </a:r>
          </a:p>
          <a:p>
            <a:pPr lvl="1"/>
            <a:r>
              <a:rPr lang="en-US" dirty="0" smtClean="0"/>
              <a:t>Disease, warfare, and destruction of traditional ways of life reduced the population </a:t>
            </a:r>
          </a:p>
          <a:p>
            <a:pPr lvl="1"/>
            <a:r>
              <a:rPr lang="en-US" dirty="0" smtClean="0"/>
              <a:t>They face the greatest challenges </a:t>
            </a:r>
          </a:p>
          <a:p>
            <a:pPr lvl="1"/>
            <a:r>
              <a:rPr lang="en-US" dirty="0" smtClean="0"/>
              <a:t>Negative</a:t>
            </a:r>
          </a:p>
          <a:p>
            <a:pPr lvl="2"/>
            <a:r>
              <a:rPr lang="en-US" dirty="0" smtClean="0"/>
              <a:t>Higher unemployment rates </a:t>
            </a:r>
          </a:p>
          <a:p>
            <a:pPr lvl="2"/>
            <a:r>
              <a:rPr lang="en-US" dirty="0" smtClean="0"/>
              <a:t>Many live below the poverty level </a:t>
            </a:r>
          </a:p>
          <a:p>
            <a:pPr lvl="2"/>
            <a:r>
              <a:rPr lang="en-US" dirty="0" smtClean="0"/>
              <a:t>Higher suicide rates and rates of alcohol-related deaths </a:t>
            </a:r>
          </a:p>
          <a:p>
            <a:pPr lvl="2"/>
            <a:r>
              <a:rPr lang="en-US" dirty="0" smtClean="0"/>
              <a:t>Less educated </a:t>
            </a:r>
          </a:p>
          <a:p>
            <a:pPr lvl="1"/>
            <a:r>
              <a:rPr lang="en-US" dirty="0" smtClean="0"/>
              <a:t>Problems are largely due to changing governmental policies </a:t>
            </a:r>
          </a:p>
          <a:p>
            <a:pPr lvl="2"/>
            <a:r>
              <a:rPr lang="en-US" dirty="0" smtClean="0"/>
              <a:t>Indian Removal Act </a:t>
            </a:r>
          </a:p>
          <a:p>
            <a:pPr lvl="2"/>
            <a:r>
              <a:rPr lang="en-US" dirty="0" smtClean="0"/>
              <a:t>Assimilation policies </a:t>
            </a:r>
          </a:p>
          <a:p>
            <a:pPr lvl="2"/>
            <a:r>
              <a:rPr lang="en-US" dirty="0" smtClean="0"/>
              <a:t>Expansion </a:t>
            </a:r>
          </a:p>
          <a:p>
            <a:pPr lvl="1"/>
            <a:r>
              <a:rPr lang="en-US" dirty="0" smtClean="0"/>
              <a:t>Congressed passed Indian Citizenship Act in 1924 </a:t>
            </a:r>
          </a:p>
          <a:p>
            <a:pPr lvl="1"/>
            <a:r>
              <a:rPr lang="en-US" dirty="0" smtClean="0"/>
              <a:t>Positive</a:t>
            </a:r>
          </a:p>
          <a:p>
            <a:pPr lvl="2"/>
            <a:r>
              <a:rPr lang="en-US" dirty="0" smtClean="0"/>
              <a:t>Business growth on reservations</a:t>
            </a:r>
          </a:p>
          <a:p>
            <a:pPr lvl="2"/>
            <a:r>
              <a:rPr lang="en-US" dirty="0" smtClean="0"/>
              <a:t>Art, businesses, and cultural traditions have influenced American culture 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Minority Groups in the United States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White Ethnics</a:t>
            </a:r>
          </a:p>
          <a:p>
            <a:pPr lvl="1"/>
            <a:r>
              <a:rPr lang="en-US" dirty="0" smtClean="0"/>
              <a:t>Immigrants from predominantly catholic countries: Ireland, Italy, France, Poland, and Greece </a:t>
            </a:r>
          </a:p>
          <a:p>
            <a:pPr lvl="1"/>
            <a:r>
              <a:rPr lang="en-US" dirty="0" smtClean="0"/>
              <a:t>Discrimination was based on cultural and economic concerns </a:t>
            </a:r>
          </a:p>
          <a:p>
            <a:pPr lvl="2"/>
            <a:r>
              <a:rPr lang="en-US" dirty="0" smtClean="0"/>
              <a:t>Most came to America with little money and few skills, spoke little or no English, and were Catholic </a:t>
            </a:r>
          </a:p>
          <a:p>
            <a:pPr lvl="1"/>
            <a:r>
              <a:rPr lang="en-US" dirty="0" smtClean="0"/>
              <a:t>Many responded to discrimination by assimilating rapidly into mainstream society </a:t>
            </a:r>
          </a:p>
          <a:p>
            <a:pPr lvl="1"/>
            <a:r>
              <a:rPr lang="en-US" dirty="0" smtClean="0"/>
              <a:t>Others chose to band together in ethnic neighborhoods to keep their </a:t>
            </a:r>
            <a:r>
              <a:rPr lang="en-US" smtClean="0"/>
              <a:t>ethnic identities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Hate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List 5 examples of groups that hate that could be found in this video </a:t>
            </a:r>
          </a:p>
          <a:p>
            <a:r>
              <a:rPr lang="en-US" dirty="0" smtClean="0"/>
              <a:t>What are 5 reasons why people would hate? </a:t>
            </a:r>
          </a:p>
          <a:p>
            <a:r>
              <a:rPr lang="en-US" dirty="0" smtClean="0"/>
              <a:t>How do hate groups get large groups to follow them? What are 5 of their strategies?</a:t>
            </a:r>
          </a:p>
          <a:p>
            <a:r>
              <a:rPr lang="en-US" dirty="0" smtClean="0"/>
              <a:t>Identify Each: </a:t>
            </a:r>
          </a:p>
          <a:p>
            <a:pPr lvl="1"/>
            <a:r>
              <a:rPr lang="en-US" dirty="0" err="1" smtClean="0"/>
              <a:t>Medgar</a:t>
            </a:r>
            <a:r>
              <a:rPr lang="en-US" dirty="0" smtClean="0"/>
              <a:t> Evans</a:t>
            </a:r>
          </a:p>
          <a:p>
            <a:pPr lvl="1"/>
            <a:r>
              <a:rPr lang="en-US" dirty="0" smtClean="0"/>
              <a:t>Nelson Mandela </a:t>
            </a:r>
          </a:p>
          <a:p>
            <a:pPr lvl="1"/>
            <a:r>
              <a:rPr lang="en-US" dirty="0" smtClean="0"/>
              <a:t>Tom </a:t>
            </a:r>
            <a:r>
              <a:rPr lang="en-US" dirty="0" err="1" smtClean="0"/>
              <a:t>Metzer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Eli Wiesel</a:t>
            </a:r>
          </a:p>
          <a:p>
            <a:pPr lvl="1"/>
            <a:r>
              <a:rPr lang="en-US" dirty="0" smtClean="0"/>
              <a:t>Anwar Sadat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029200"/>
          </a:xfrm>
        </p:spPr>
        <p:txBody>
          <a:bodyPr/>
          <a:lstStyle/>
          <a:p>
            <a:r>
              <a:rPr lang="en-US" dirty="0" smtClean="0"/>
              <a:t>Write a short paper (1/2 a page to a page) reflecting your own socialization into a racial or ethnic group and what you learned about other groups </a:t>
            </a:r>
          </a:p>
          <a:p>
            <a:r>
              <a:rPr lang="en-US" dirty="0" smtClean="0"/>
              <a:t>See if you can think of experiences from your school, family, peers, church, and local neighborhood that influenced your thinking about yourself and other racial and ethnic groups </a:t>
            </a:r>
          </a:p>
          <a:p>
            <a:r>
              <a:rPr lang="en-US" dirty="0" smtClean="0"/>
              <a:t>Did real-life contacts with other groups alter your view on their group and your own?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Race</a:t>
            </a:r>
            <a:r>
              <a:rPr lang="en-US" dirty="0" smtClean="0"/>
              <a:t>: A category of people who share inherited physical characteristics and whom others see as being a distinct group </a:t>
            </a:r>
          </a:p>
          <a:p>
            <a:r>
              <a:rPr lang="en-US" dirty="0" smtClean="0"/>
              <a:t>It is a biological concept so it has little use to sociologists </a:t>
            </a:r>
          </a:p>
          <a:p>
            <a:r>
              <a:rPr lang="en-US" dirty="0" smtClean="0"/>
              <a:t>Sociologists are concerned with how people react to the physical characteristics of race and how these reactions affect individuals in society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Ethnicity</a:t>
            </a:r>
            <a:r>
              <a:rPr lang="en-US" dirty="0" smtClean="0"/>
              <a:t>: Set of cultural characteristics that distinguishes one group from another group </a:t>
            </a:r>
          </a:p>
          <a:p>
            <a:pPr lvl="1"/>
            <a:r>
              <a:rPr lang="en-US" dirty="0" smtClean="0"/>
              <a:t>Based on cultural characteristics like national origin, religion, language, customs, and values </a:t>
            </a:r>
          </a:p>
          <a:p>
            <a:r>
              <a:rPr lang="en-US" b="1" u="sng" dirty="0" smtClean="0"/>
              <a:t>Ethnic group</a:t>
            </a:r>
            <a:r>
              <a:rPr lang="en-US" dirty="0" smtClean="0"/>
              <a:t>: People who share a common cultural background and a common sense of identity </a:t>
            </a:r>
          </a:p>
          <a:p>
            <a:r>
              <a:rPr lang="en-US" dirty="0" smtClean="0"/>
              <a:t>If an ethnic group is to survive over time, its cultural beliefs and practices must be passed from generation to generation </a:t>
            </a:r>
          </a:p>
          <a:p>
            <a:r>
              <a:rPr lang="en-US" dirty="0" smtClean="0"/>
              <a:t>Ethnicity is based on cultural considerations and race is based on physical considerations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Minority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Minority Group</a:t>
            </a:r>
            <a:r>
              <a:rPr lang="en-US" dirty="0" smtClean="0"/>
              <a:t>: Group of people who, because of their physical characteristics or cultural practices, are singled out and unequally treated </a:t>
            </a:r>
          </a:p>
          <a:p>
            <a:r>
              <a:rPr lang="en-US" dirty="0" smtClean="0"/>
              <a:t>As a result, group members view themselves as objects of collective discrimination </a:t>
            </a:r>
          </a:p>
          <a:p>
            <a:r>
              <a:rPr lang="en-US" dirty="0" smtClean="0"/>
              <a:t>Characteristics that distinguish minority groups from other groups in society </a:t>
            </a:r>
          </a:p>
          <a:p>
            <a:pPr lvl="1"/>
            <a:r>
              <a:rPr lang="en-US" dirty="0" smtClean="0"/>
              <a:t>Group possesses identifiable physical or cultural characteristics that differ from those of the dominant group </a:t>
            </a:r>
          </a:p>
          <a:p>
            <a:pPr lvl="1"/>
            <a:r>
              <a:rPr lang="en-US" dirty="0" smtClean="0"/>
              <a:t>Group members are the victims of unequal treatment at the hands of the dominant group </a:t>
            </a:r>
          </a:p>
          <a:p>
            <a:pPr lvl="1"/>
            <a:r>
              <a:rPr lang="en-US" dirty="0" smtClean="0"/>
              <a:t>Membership in the group is an ascribed status </a:t>
            </a:r>
          </a:p>
          <a:p>
            <a:pPr lvl="1"/>
            <a:r>
              <a:rPr lang="en-US" dirty="0" smtClean="0"/>
              <a:t>Group members share a strong bond and a sense of group loyalty </a:t>
            </a:r>
          </a:p>
          <a:p>
            <a:pPr lvl="1"/>
            <a:r>
              <a:rPr lang="en-US" dirty="0" smtClean="0"/>
              <a:t>Members tend to practice endogamy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you agree with the following statement? </a:t>
            </a:r>
          </a:p>
          <a:p>
            <a:pPr lvl="1"/>
            <a:r>
              <a:rPr lang="en-US" sz="4400" dirty="0" smtClean="0"/>
              <a:t>Everyone in the United States is a member of some minority group.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Explain your reasoning.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Think of a minority group in the US that is difficult to classify racially or ethnically </a:t>
            </a:r>
          </a:p>
          <a:p>
            <a:r>
              <a:rPr lang="en-US" dirty="0" smtClean="0"/>
              <a:t>Why is it difficult to classify this group based on the 5 characteristics of minority groups?</a:t>
            </a:r>
          </a:p>
          <a:p>
            <a:pPr lvl="1"/>
            <a:r>
              <a:rPr lang="en-US" dirty="0" smtClean="0"/>
              <a:t>Group possesses identifiable physical or cultural characteristics that differ from those of the dominant group </a:t>
            </a:r>
          </a:p>
          <a:p>
            <a:pPr lvl="1"/>
            <a:r>
              <a:rPr lang="en-US" dirty="0" smtClean="0"/>
              <a:t>Group members are the victims of unequal treatment at the hands of the dominant group </a:t>
            </a:r>
          </a:p>
          <a:p>
            <a:pPr lvl="1"/>
            <a:r>
              <a:rPr lang="en-US" dirty="0" smtClean="0"/>
              <a:t>Membership in the group is an ascribed status </a:t>
            </a:r>
          </a:p>
          <a:p>
            <a:pPr lvl="1"/>
            <a:r>
              <a:rPr lang="en-US" dirty="0" smtClean="0"/>
              <a:t>Group members share a strong bond and sense of group loyalty </a:t>
            </a:r>
          </a:p>
          <a:p>
            <a:pPr lvl="1"/>
            <a:r>
              <a:rPr lang="en-US" dirty="0" smtClean="0"/>
              <a:t>Members tend to practice endogamy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Discrimination</a:t>
            </a:r>
            <a:r>
              <a:rPr lang="en-US" dirty="0" smtClean="0"/>
              <a:t>: The denial of equal treatment to individuals based on their group membership </a:t>
            </a:r>
          </a:p>
          <a:p>
            <a:pPr lvl="1"/>
            <a:r>
              <a:rPr lang="en-US" dirty="0" smtClean="0"/>
              <a:t>Involves behaviors </a:t>
            </a:r>
          </a:p>
          <a:p>
            <a:r>
              <a:rPr lang="en-US" dirty="0" smtClean="0"/>
              <a:t>Can be found on an individual level or on a societal level </a:t>
            </a:r>
          </a:p>
          <a:p>
            <a:r>
              <a:rPr lang="en-US" dirty="0" smtClean="0"/>
              <a:t>Discriminatory actions range from name-calling and rudeness to acts of violence </a:t>
            </a:r>
          </a:p>
          <a:p>
            <a:r>
              <a:rPr lang="en-US" dirty="0" smtClean="0"/>
              <a:t>Societal discrimination can appear in 1 of 2 forms: </a:t>
            </a:r>
          </a:p>
          <a:p>
            <a:pPr lvl="1"/>
            <a:r>
              <a:rPr lang="en-US" b="1" u="sng" dirty="0" smtClean="0"/>
              <a:t>Legal Discrimination</a:t>
            </a:r>
            <a:r>
              <a:rPr lang="en-US" dirty="0" smtClean="0"/>
              <a:t>: Upheld by the law </a:t>
            </a:r>
          </a:p>
          <a:p>
            <a:pPr lvl="2"/>
            <a:r>
              <a:rPr lang="en-US" dirty="0" smtClean="0"/>
              <a:t>Ex: Apartheid system in South Africa, Jim Crow Laws in the South</a:t>
            </a:r>
          </a:p>
          <a:p>
            <a:pPr lvl="1"/>
            <a:r>
              <a:rPr lang="en-US" b="1" u="sng" dirty="0" smtClean="0"/>
              <a:t>Institutionalized Discrimination</a:t>
            </a:r>
            <a:r>
              <a:rPr lang="en-US" dirty="0" smtClean="0"/>
              <a:t>: An outgrowth of the structure of a society</a:t>
            </a:r>
          </a:p>
          <a:p>
            <a:pPr lvl="2"/>
            <a:r>
              <a:rPr lang="en-US" dirty="0" smtClean="0"/>
              <a:t>Ex: Unequal access to resources (community schools)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Prejudice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Prejudice</a:t>
            </a:r>
            <a:r>
              <a:rPr lang="en-US" dirty="0" smtClean="0"/>
              <a:t>: An unsupported generalization about a category of people </a:t>
            </a:r>
          </a:p>
          <a:p>
            <a:pPr lvl="1"/>
            <a:r>
              <a:rPr lang="en-US" dirty="0" smtClean="0"/>
              <a:t>Involves attitudes </a:t>
            </a:r>
          </a:p>
          <a:p>
            <a:r>
              <a:rPr lang="en-US" b="1" u="sng" dirty="0" smtClean="0"/>
              <a:t>Stereotype</a:t>
            </a:r>
            <a:r>
              <a:rPr lang="en-US" dirty="0" smtClean="0"/>
              <a:t>: An oversimplified, exaggerated, or unfavorable generalization about a group of people (negative form of prejudice) </a:t>
            </a:r>
          </a:p>
          <a:p>
            <a:pPr lvl="1"/>
            <a:r>
              <a:rPr lang="en-US" dirty="0" smtClean="0"/>
              <a:t>Can have many consequences on society </a:t>
            </a:r>
          </a:p>
          <a:p>
            <a:pPr lvl="1"/>
            <a:r>
              <a:rPr lang="en-US" b="1" u="sng" dirty="0" smtClean="0"/>
              <a:t>Self-fulfilling Prophecy</a:t>
            </a:r>
            <a:r>
              <a:rPr lang="en-US" dirty="0" smtClean="0"/>
              <a:t>: Prediction that results in behavior that makes the prediction come true </a:t>
            </a:r>
          </a:p>
          <a:p>
            <a:r>
              <a:rPr lang="en-US" dirty="0" smtClean="0"/>
              <a:t>For the dominant group in a society, prejudice serves as a justification for discriminatory actions </a:t>
            </a:r>
          </a:p>
          <a:p>
            <a:r>
              <a:rPr lang="en-US" dirty="0" smtClean="0"/>
              <a:t>Beliefs often take the form of </a:t>
            </a:r>
            <a:r>
              <a:rPr lang="en-US" b="1" u="sng" dirty="0" smtClean="0"/>
              <a:t>racism</a:t>
            </a:r>
            <a:r>
              <a:rPr lang="en-US" dirty="0" smtClean="0"/>
              <a:t> (the belief that one’s own race or ethnic group is naturally superior to other races or ethnic groups)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5250</TotalTime>
  <Words>1934</Words>
  <Application>Microsoft Office PowerPoint</Application>
  <PresentationFormat>On-screen Show (4:3)</PresentationFormat>
  <Paragraphs>216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Racial and Ethnic Relations </vt:lpstr>
      <vt:lpstr>Complete the following statement…</vt:lpstr>
      <vt:lpstr>Race</vt:lpstr>
      <vt:lpstr>Ethnicity</vt:lpstr>
      <vt:lpstr>Minority Groups </vt:lpstr>
      <vt:lpstr>Think About This…</vt:lpstr>
      <vt:lpstr>Discussion</vt:lpstr>
      <vt:lpstr>Discrimination </vt:lpstr>
      <vt:lpstr>Prejudice </vt:lpstr>
      <vt:lpstr>Activity</vt:lpstr>
      <vt:lpstr>Merton’s Patterns of Prejudice and Discrimination</vt:lpstr>
      <vt:lpstr>Compare and Contrast</vt:lpstr>
      <vt:lpstr>Imagine this…</vt:lpstr>
      <vt:lpstr>Sources of Discrimination and Prejudice </vt:lpstr>
      <vt:lpstr>Sources of Discrimination and Prejudice </vt:lpstr>
      <vt:lpstr>Sources of Discrimination and Prejudice </vt:lpstr>
      <vt:lpstr>Patterns of Minority Group Treatment </vt:lpstr>
      <vt:lpstr>Patterns of Minority Group Treatment </vt:lpstr>
      <vt:lpstr>Minority Groups in the United States </vt:lpstr>
      <vt:lpstr>Minority Groups in the United States </vt:lpstr>
      <vt:lpstr>Minority Groups in the United States </vt:lpstr>
      <vt:lpstr>Minority Groups in the United States </vt:lpstr>
      <vt:lpstr>Minority Groups in the United States </vt:lpstr>
      <vt:lpstr>Beyond Hate Video</vt:lpstr>
      <vt:lpstr>Written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Racial and Ethnic Relations</dc:title>
  <dc:creator>Shavonne</dc:creator>
  <cp:lastModifiedBy>Shavonne Hairston</cp:lastModifiedBy>
  <cp:revision>22</cp:revision>
  <dcterms:created xsi:type="dcterms:W3CDTF">2012-12-04T22:05:14Z</dcterms:created>
  <dcterms:modified xsi:type="dcterms:W3CDTF">2014-04-28T13:46:36Z</dcterms:modified>
</cp:coreProperties>
</file>