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F7E2A-4C70-417D-9CFD-877D83475FE3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DA283-F6B9-44F2-8528-7D2EC5765E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82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DA283-F6B9-44F2-8528-7D2EC5765E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71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94E6-3F59-4847-8092-F9C218A94D0E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8BC7-CBD2-425C-9F07-0C4C9974F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94E6-3F59-4847-8092-F9C218A94D0E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8BC7-CBD2-425C-9F07-0C4C9974F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94E6-3F59-4847-8092-F9C218A94D0E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8BC7-CBD2-425C-9F07-0C4C9974F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94E6-3F59-4847-8092-F9C218A94D0E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8BC7-CBD2-425C-9F07-0C4C9974F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94E6-3F59-4847-8092-F9C218A94D0E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8BC7-CBD2-425C-9F07-0C4C9974F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94E6-3F59-4847-8092-F9C218A94D0E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8BC7-CBD2-425C-9F07-0C4C9974F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94E6-3F59-4847-8092-F9C218A94D0E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8BC7-CBD2-425C-9F07-0C4C9974F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94E6-3F59-4847-8092-F9C218A94D0E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8BC7-CBD2-425C-9F07-0C4C9974F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94E6-3F59-4847-8092-F9C218A94D0E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8BC7-CBD2-425C-9F07-0C4C9974F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94E6-3F59-4847-8092-F9C218A94D0E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8BC7-CBD2-425C-9F07-0C4C9974F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94E6-3F59-4847-8092-F9C218A94D0E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8BC7-CBD2-425C-9F07-0C4C9974F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E94E6-3F59-4847-8092-F9C218A94D0E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78BC7-CBD2-425C-9F07-0C4C9974F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World’s First Civilization: Mesopotamia</a:t>
            </a:r>
            <a:endParaRPr lang="en-US" dirty="0"/>
          </a:p>
        </p:txBody>
      </p:sp>
      <p:pic>
        <p:nvPicPr>
          <p:cNvPr id="4" name="Picture 3" descr="Ancient Ceremonial center of Persepol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447800"/>
            <a:ext cx="6858001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Fertile Crescent Civilization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5562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Mesopotamia, </a:t>
            </a:r>
            <a:r>
              <a:rPr lang="en-US" sz="2200" dirty="0" smtClean="0"/>
              <a:t>arose in the </a:t>
            </a:r>
            <a:r>
              <a:rPr lang="en-US" sz="2200" b="1" dirty="0" smtClean="0"/>
              <a:t>Fertile Crescent</a:t>
            </a:r>
            <a:r>
              <a:rPr lang="en-US" sz="2200" dirty="0"/>
              <a:t> </a:t>
            </a:r>
            <a:r>
              <a:rPr lang="en-US" sz="2200" dirty="0" smtClean="0"/>
              <a:t>around 3300 B.C.  </a:t>
            </a:r>
          </a:p>
          <a:p>
            <a:endParaRPr lang="en-US" sz="2200" dirty="0"/>
          </a:p>
          <a:p>
            <a:r>
              <a:rPr lang="en-US" sz="2200" b="1" dirty="0" smtClean="0"/>
              <a:t>Fertile Crescent </a:t>
            </a:r>
            <a:r>
              <a:rPr lang="en-US" sz="2200" dirty="0" smtClean="0"/>
              <a:t>~ a region in the Middle East known for rich soils and good farming.</a:t>
            </a:r>
            <a:endParaRPr lang="en-US" sz="2200" dirty="0"/>
          </a:p>
        </p:txBody>
      </p:sp>
      <p:pic>
        <p:nvPicPr>
          <p:cNvPr id="4" name="Content Placeholder 5" descr="Fertile Cresent 3000 B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1371600"/>
            <a:ext cx="3025588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5400" y="4114800"/>
            <a:ext cx="381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Mesopotamia means “between two rivers” because it was located between the Tigris and Euphrates rivers.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867400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 The </a:t>
            </a:r>
            <a:r>
              <a:rPr lang="en-US" sz="2200" i="1" dirty="0" smtClean="0"/>
              <a:t>world’s first civilization </a:t>
            </a:r>
            <a:r>
              <a:rPr lang="en-US" sz="2200" dirty="0" smtClean="0"/>
              <a:t>developed in  Southeastern Mesopotamia called </a:t>
            </a:r>
            <a:r>
              <a:rPr lang="en-US" sz="2200" b="1" dirty="0" smtClean="0"/>
              <a:t>Sumer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pic>
        <p:nvPicPr>
          <p:cNvPr id="7" name="Content Placeholder 4" descr="sumer plain between Tigris and Euphrat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3429000"/>
            <a:ext cx="2824566" cy="2057400"/>
          </a:xfrm>
          <a:prstGeom prst="rect">
            <a:avLst/>
          </a:prstGeom>
        </p:spPr>
      </p:pic>
      <p:pic>
        <p:nvPicPr>
          <p:cNvPr id="8" name="Picture 7" descr="Barley Field near Kiriath Ga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19400" y="4114800"/>
            <a:ext cx="2133600" cy="16015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 Sumer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95400"/>
            <a:ext cx="8229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Sumerians built 12 </a:t>
            </a:r>
            <a:r>
              <a:rPr lang="en-US" sz="2000" b="1" dirty="0" smtClean="0"/>
              <a:t>city-states</a:t>
            </a:r>
            <a:r>
              <a:rPr lang="en-US" sz="2000" dirty="0" smtClean="0"/>
              <a:t> , which are cities that control the surrounding lands.  </a:t>
            </a:r>
          </a:p>
          <a:p>
            <a:endParaRPr lang="en-US" sz="800" dirty="0"/>
          </a:p>
          <a:p>
            <a:r>
              <a:rPr lang="en-US" sz="2000" dirty="0" smtClean="0"/>
              <a:t>The two biggest city-states were </a:t>
            </a:r>
            <a:r>
              <a:rPr lang="en-US" sz="2000" b="1" dirty="0" smtClean="0"/>
              <a:t>Ur</a:t>
            </a:r>
            <a:r>
              <a:rPr lang="en-US" sz="2000" dirty="0" smtClean="0"/>
              <a:t> and </a:t>
            </a:r>
            <a:r>
              <a:rPr lang="en-US" sz="2000" b="1" dirty="0" err="1" smtClean="0"/>
              <a:t>Uruk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59080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These city-states were governed by the same families, called </a:t>
            </a:r>
            <a:r>
              <a:rPr lang="en-US" sz="2000" b="1" dirty="0" smtClean="0"/>
              <a:t>dynasties.</a:t>
            </a:r>
            <a:endParaRPr lang="en-US" sz="2000" b="1" dirty="0"/>
          </a:p>
        </p:txBody>
      </p:sp>
      <p:pic>
        <p:nvPicPr>
          <p:cNvPr id="6" name="Content Placeholder 4" descr="Sumerian 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581400"/>
            <a:ext cx="2590800" cy="19894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62400" y="3810000"/>
            <a:ext cx="495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Sumerians established a </a:t>
            </a:r>
            <a:r>
              <a:rPr lang="en-US" sz="2000" b="1" dirty="0" smtClean="0"/>
              <a:t>social hierarchy </a:t>
            </a:r>
            <a:r>
              <a:rPr lang="en-US" sz="2000" dirty="0" smtClean="0"/>
              <a:t>where some people were given a higher rank than others – the highest people were the ruling family and priests.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53340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52578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Most people were poor peasant farmers who grew wheat and barley.  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624840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Women were given a few legal rights, could own property, and start a career.</a:t>
            </a:r>
            <a:endParaRPr lang="en-US" sz="2000" dirty="0"/>
          </a:p>
        </p:txBody>
      </p:sp>
      <p:pic>
        <p:nvPicPr>
          <p:cNvPr id="11" name="Picture 10" descr="Jerich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1828800"/>
            <a:ext cx="2693712" cy="1802459"/>
          </a:xfrm>
          <a:prstGeom prst="rect">
            <a:avLst/>
          </a:prstGeom>
        </p:spPr>
      </p:pic>
      <p:pic>
        <p:nvPicPr>
          <p:cNvPr id="12" name="Content Placeholder 4" descr="Sumer Figurine of Wom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4267200"/>
            <a:ext cx="1335852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4" descr="Mesopotamian Ziggur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2667000" cy="17516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6600" y="381000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Sumerians were </a:t>
            </a:r>
            <a:r>
              <a:rPr lang="en-US" sz="2200" b="1" dirty="0" smtClean="0"/>
              <a:t>polytheistic</a:t>
            </a:r>
            <a:r>
              <a:rPr lang="en-US" sz="2200" dirty="0" smtClean="0"/>
              <a:t> – believing in many gods.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3429000" y="1295400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 smtClean="0"/>
              <a:t>They worshipped their gods at large, stepped temples called </a:t>
            </a:r>
            <a:r>
              <a:rPr lang="en-US" sz="2200" b="1" dirty="0" smtClean="0"/>
              <a:t>Ziggurats.</a:t>
            </a:r>
            <a:endParaRPr lang="en-US" sz="2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000" y="220980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Sumerians believed that in the afterlife everyone lived a miserable life in the underworld – gloomy.  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200400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Sumerians invented the </a:t>
            </a:r>
            <a:r>
              <a:rPr lang="en-US" sz="2200" i="1" dirty="0" smtClean="0"/>
              <a:t>first system of writing </a:t>
            </a:r>
            <a:r>
              <a:rPr lang="en-US" sz="2200" dirty="0" smtClean="0"/>
              <a:t>called cuneiform.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41148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Cuneiform</a:t>
            </a:r>
            <a:r>
              <a:rPr lang="en-US" sz="2200" dirty="0" smtClean="0"/>
              <a:t> ~ writing using triangular (wedge-shaped) marks.  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4953000"/>
            <a:ext cx="571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Sumerians created a narrative poem called the </a:t>
            </a:r>
            <a:r>
              <a:rPr lang="en-US" sz="2200" b="1" dirty="0" smtClean="0"/>
              <a:t>Epic of Gilgamesh </a:t>
            </a:r>
            <a:r>
              <a:rPr lang="en-US" sz="2200" dirty="0" smtClean="0"/>
              <a:t>about a flood that destroys the world.</a:t>
            </a:r>
            <a:endParaRPr lang="en-US" sz="2200" dirty="0"/>
          </a:p>
        </p:txBody>
      </p:sp>
      <p:pic>
        <p:nvPicPr>
          <p:cNvPr id="11" name="Picture 10" descr="Cuneifo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2819400"/>
            <a:ext cx="2974949" cy="2166938"/>
          </a:xfrm>
          <a:prstGeom prst="rect">
            <a:avLst/>
          </a:prstGeom>
        </p:spPr>
      </p:pic>
      <p:pic>
        <p:nvPicPr>
          <p:cNvPr id="9" name="Content Placeholder 8" descr="Sumerian Cuneifo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0" y="4114800"/>
            <a:ext cx="2752708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Sumer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2133600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In 2350 B.C., the Sumerians were conquered by  </a:t>
            </a:r>
            <a:r>
              <a:rPr lang="en-US" sz="2200" b="1" dirty="0" smtClean="0"/>
              <a:t>Sargon</a:t>
            </a:r>
            <a:r>
              <a:rPr lang="en-US" sz="2200" dirty="0" smtClean="0"/>
              <a:t>, the ruler of Akkad.</a:t>
            </a:r>
            <a:endParaRPr lang="en-US" sz="2200" dirty="0"/>
          </a:p>
        </p:txBody>
      </p:sp>
      <p:pic>
        <p:nvPicPr>
          <p:cNvPr id="4" name="Content Placeholder 4" descr="Hittite Warrior Stat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219201"/>
            <a:ext cx="1828800" cy="26079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0800" y="1295400"/>
            <a:ext cx="64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Fighting between the 12 city-states made Sumer weak.  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3124200"/>
            <a:ext cx="647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However the legacy of Sumer continued throughout history. Sumer was known for: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3962400"/>
            <a:ext cx="441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Being the world’s first civilization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6248400"/>
            <a:ext cx="594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Inventing cuneiform, astronomy and mathematics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3962400"/>
            <a:ext cx="327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And The Epic of Gilgamesh</a:t>
            </a:r>
            <a:endParaRPr lang="en-US" sz="2200" dirty="0"/>
          </a:p>
        </p:txBody>
      </p:sp>
      <p:pic>
        <p:nvPicPr>
          <p:cNvPr id="11" name="Picture 10" descr="Sumerian K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4419600"/>
            <a:ext cx="2362200" cy="1813937"/>
          </a:xfrm>
          <a:prstGeom prst="rect">
            <a:avLst/>
          </a:prstGeom>
        </p:spPr>
      </p:pic>
      <p:pic>
        <p:nvPicPr>
          <p:cNvPr id="12" name="Picture 11" descr="Cuneifo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0" y="4648200"/>
            <a:ext cx="2301498" cy="1676400"/>
          </a:xfrm>
          <a:prstGeom prst="rect">
            <a:avLst/>
          </a:prstGeom>
        </p:spPr>
      </p:pic>
      <p:pic>
        <p:nvPicPr>
          <p:cNvPr id="13" name="Picture 12" descr="sumer plain between Tigris and Euphrat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38800" y="4419600"/>
            <a:ext cx="2406112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Invaders, Traders, and Empire Builders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1447800"/>
            <a:ext cx="6629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2300 B.C., </a:t>
            </a:r>
            <a:r>
              <a:rPr lang="en-US" sz="2000" b="1" dirty="0" smtClean="0"/>
              <a:t>Sargon </a:t>
            </a:r>
            <a:r>
              <a:rPr lang="en-US" sz="2000" dirty="0" smtClean="0"/>
              <a:t>,the ruler of Akkad, invaded and conquered Sumer.    </a:t>
            </a:r>
          </a:p>
          <a:p>
            <a:endParaRPr lang="en-US" sz="2000" dirty="0" smtClean="0"/>
          </a:p>
          <a:p>
            <a:r>
              <a:rPr lang="en-US" sz="2000" dirty="0" smtClean="0"/>
              <a:t>He expanded his territory and built the </a:t>
            </a:r>
            <a:r>
              <a:rPr lang="en-US" sz="2000" b="1" dirty="0" smtClean="0"/>
              <a:t>first empire </a:t>
            </a:r>
            <a:r>
              <a:rPr lang="en-US" sz="2000" dirty="0" smtClean="0"/>
              <a:t>known in history!</a:t>
            </a:r>
            <a:endParaRPr lang="en-US" sz="2000" dirty="0"/>
          </a:p>
        </p:txBody>
      </p:sp>
      <p:pic>
        <p:nvPicPr>
          <p:cNvPr id="4" name="Picture 3" descr="Sargon of Akk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990600"/>
            <a:ext cx="1752600" cy="24061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34290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1790 B.C., Hammurabi, king of Babylon, captured Mesopotamia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990600"/>
            <a:ext cx="449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/>
              <a:t>Akkadians</a:t>
            </a:r>
            <a:endParaRPr lang="en-US" sz="2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3124200"/>
            <a:ext cx="2209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smtClean="0"/>
              <a:t>Babylonians</a:t>
            </a:r>
            <a:endParaRPr lang="en-US" sz="2200" b="1" dirty="0"/>
          </a:p>
        </p:txBody>
      </p:sp>
      <p:pic>
        <p:nvPicPr>
          <p:cNvPr id="8" name="Picture 7" descr="Hammurab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3733800"/>
            <a:ext cx="2114550" cy="191092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4191000"/>
            <a:ext cx="579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Hammurabi established a set of laws called </a:t>
            </a:r>
            <a:r>
              <a:rPr lang="en-US" sz="2000" b="1" dirty="0" smtClean="0"/>
              <a:t>Hammurabi’s Code</a:t>
            </a:r>
            <a:r>
              <a:rPr lang="en-US" sz="2000" dirty="0" smtClean="0"/>
              <a:t>.  It was the first important attempt by a ruler to </a:t>
            </a:r>
            <a:r>
              <a:rPr lang="en-US" sz="2000" b="1" dirty="0" smtClean="0"/>
              <a:t>codify,</a:t>
            </a:r>
            <a:r>
              <a:rPr lang="en-US" sz="2000" dirty="0" smtClean="0"/>
              <a:t> or establish and put in writing, all the laws to govern a state.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5715000"/>
            <a:ext cx="8839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Hammurabi’s code included </a:t>
            </a:r>
            <a:r>
              <a:rPr lang="en-US" sz="2000" b="1" dirty="0" smtClean="0"/>
              <a:t>Civil </a:t>
            </a:r>
            <a:r>
              <a:rPr lang="en-US" sz="2000" dirty="0" smtClean="0"/>
              <a:t>(crimes against property) and </a:t>
            </a:r>
            <a:r>
              <a:rPr lang="en-US" sz="2000" b="1" dirty="0" smtClean="0"/>
              <a:t>criminal</a:t>
            </a:r>
            <a:r>
              <a:rPr lang="en-US" sz="2000" dirty="0" smtClean="0"/>
              <a:t> (crimes against people) law!!</a:t>
            </a:r>
          </a:p>
          <a:p>
            <a:endParaRPr lang="en-US" sz="800" dirty="0" smtClean="0"/>
          </a:p>
          <a:p>
            <a:r>
              <a:rPr lang="en-US" sz="2000" dirty="0" smtClean="0"/>
              <a:t>Punishments were VERY harsh – </a:t>
            </a:r>
            <a:r>
              <a:rPr lang="en-US" sz="2000" i="1" dirty="0" smtClean="0"/>
              <a:t>an eye for an eye</a:t>
            </a:r>
            <a:r>
              <a:rPr lang="en-US" sz="2000" dirty="0" smtClean="0"/>
              <a:t>!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8600"/>
            <a:ext cx="259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Hittites</a:t>
            </a:r>
            <a:endParaRPr lang="en-US" sz="2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85800"/>
            <a:ext cx="7239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In 1400 B.C, the Hittites conquered Mesopotamia.  </a:t>
            </a:r>
          </a:p>
          <a:p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/>
              <a:t>They brought with them a major achievement – how to make weapons with</a:t>
            </a:r>
            <a:r>
              <a:rPr lang="en-US" sz="2000" b="1" dirty="0" smtClean="0"/>
              <a:t> iron</a:t>
            </a:r>
            <a:r>
              <a:rPr lang="en-US" sz="2000" dirty="0" smtClean="0"/>
              <a:t>.  </a:t>
            </a:r>
            <a:endParaRPr lang="en-US" sz="2000" dirty="0"/>
          </a:p>
        </p:txBody>
      </p:sp>
      <p:pic>
        <p:nvPicPr>
          <p:cNvPr id="5" name="Picture 4" descr="Hittite Warrior Stat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524000" cy="21733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0" y="175260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Assyrians</a:t>
            </a:r>
            <a:endParaRPr lang="en-US" sz="2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2133600"/>
            <a:ext cx="5943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Around 1100 B.C., the Assyrians, who were the most </a:t>
            </a:r>
            <a:r>
              <a:rPr lang="en-US" sz="2000" b="1" dirty="0" smtClean="0"/>
              <a:t>feared warriors </a:t>
            </a:r>
            <a:r>
              <a:rPr lang="en-US" sz="2000" dirty="0" smtClean="0"/>
              <a:t>in history, conquered Mesopotamia.  </a:t>
            </a:r>
          </a:p>
          <a:p>
            <a:endParaRPr lang="en-US" sz="2000" dirty="0" smtClean="0"/>
          </a:p>
          <a:p>
            <a:r>
              <a:rPr lang="en-US" sz="2000" dirty="0" smtClean="0"/>
              <a:t>Used brutal tactics in war...</a:t>
            </a:r>
          </a:p>
          <a:p>
            <a:endParaRPr lang="en-US" dirty="0" smtClean="0"/>
          </a:p>
        </p:txBody>
      </p:sp>
      <p:pic>
        <p:nvPicPr>
          <p:cNvPr id="8" name="Picture 7" descr="Assyrian Empire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72200" y="2971800"/>
            <a:ext cx="2790825" cy="1905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3886200"/>
            <a:ext cx="548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Assyrians expanded their empire, established a well-ordered society, built beautiful cities, and built the first </a:t>
            </a:r>
            <a:r>
              <a:rPr lang="en-US" sz="2000" b="1" dirty="0" smtClean="0"/>
              <a:t>library</a:t>
            </a:r>
            <a:r>
              <a:rPr lang="en-US" sz="2000" dirty="0" smtClean="0"/>
              <a:t>.  </a:t>
            </a:r>
            <a:endParaRPr lang="en-US" sz="2000" dirty="0"/>
          </a:p>
        </p:txBody>
      </p:sp>
      <p:pic>
        <p:nvPicPr>
          <p:cNvPr id="10" name="Picture 9" descr="Assyrian War chario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4800" y="1905000"/>
            <a:ext cx="2690812" cy="186213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4800" y="4953000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Babylonians again…</a:t>
            </a:r>
            <a:endParaRPr lang="en-US" sz="2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24200" y="5105400"/>
            <a:ext cx="586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612 B.C., Babylonians crushed the Assyrians and reestablished their power.  King </a:t>
            </a:r>
            <a:r>
              <a:rPr lang="en-US" sz="2000" b="1" dirty="0" smtClean="0"/>
              <a:t>Nebuchadnezzar</a:t>
            </a:r>
            <a:r>
              <a:rPr lang="en-US" sz="2000" dirty="0" smtClean="0"/>
              <a:t> greatly expanded the kingdom across Mediterranean.</a:t>
            </a:r>
          </a:p>
          <a:p>
            <a:endParaRPr lang="en-US" sz="800" dirty="0" smtClean="0"/>
          </a:p>
          <a:p>
            <a:r>
              <a:rPr lang="en-US" sz="2000" dirty="0" smtClean="0"/>
              <a:t>And build 1 of the 7 wonders of the world…Hanging Gardens of Babylon!  </a:t>
            </a:r>
            <a:endParaRPr lang="en-US" sz="2000" dirty="0"/>
          </a:p>
        </p:txBody>
      </p:sp>
      <p:pic>
        <p:nvPicPr>
          <p:cNvPr id="14" name="Picture 13" descr="Hanging Gardens of Babyl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" y="5334000"/>
            <a:ext cx="2057400" cy="130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Persians</a:t>
            </a:r>
            <a:endParaRPr lang="en-US" sz="2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914400"/>
            <a:ext cx="6324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539 B.C. Babylon fell to the Persian army of </a:t>
            </a:r>
            <a:r>
              <a:rPr lang="en-US" sz="2000" b="1" dirty="0" smtClean="0"/>
              <a:t>Cyrus the Great</a:t>
            </a:r>
            <a:r>
              <a:rPr lang="en-US" sz="2000" dirty="0" smtClean="0"/>
              <a:t>.  </a:t>
            </a:r>
          </a:p>
          <a:p>
            <a:endParaRPr lang="en-US" sz="2000" dirty="0" smtClean="0"/>
          </a:p>
          <a:p>
            <a:r>
              <a:rPr lang="en-US" sz="2000" b="1" dirty="0" smtClean="0"/>
              <a:t>King Darius I</a:t>
            </a:r>
            <a:r>
              <a:rPr lang="en-US" sz="2000" dirty="0" smtClean="0"/>
              <a:t>, greatly expanded the empire creating a government organized into provinces with governors and establishing a </a:t>
            </a:r>
            <a:r>
              <a:rPr lang="en-US" sz="2000" b="1" dirty="0" smtClean="0"/>
              <a:t>money economy </a:t>
            </a:r>
            <a:r>
              <a:rPr lang="en-US" sz="2000" dirty="0" smtClean="0"/>
              <a:t>(based on coins, not goods).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32766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Persians also established a new religion called </a:t>
            </a:r>
            <a:r>
              <a:rPr lang="en-US" sz="2000" b="1" dirty="0" smtClean="0"/>
              <a:t>Zoroastrianism</a:t>
            </a:r>
            <a:r>
              <a:rPr lang="en-US" sz="2000" dirty="0" smtClean="0"/>
              <a:t> which believed in one god, </a:t>
            </a:r>
            <a:r>
              <a:rPr lang="en-US" sz="2000" dirty="0" err="1" smtClean="0"/>
              <a:t>Ahura</a:t>
            </a:r>
            <a:r>
              <a:rPr lang="en-US" sz="2000" dirty="0" smtClean="0"/>
              <a:t> Mazda</a:t>
            </a:r>
          </a:p>
          <a:p>
            <a:endParaRPr lang="en-US" sz="2000" dirty="0" smtClean="0"/>
          </a:p>
        </p:txBody>
      </p:sp>
      <p:pic>
        <p:nvPicPr>
          <p:cNvPr id="6" name="Picture 5" descr="Persian Empire 500 B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228600"/>
            <a:ext cx="2797734" cy="1747720"/>
          </a:xfrm>
          <a:prstGeom prst="rect">
            <a:avLst/>
          </a:prstGeom>
        </p:spPr>
      </p:pic>
      <p:pic>
        <p:nvPicPr>
          <p:cNvPr id="7" name="Picture 6" descr="Persian Empire Persepolis Rui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228600"/>
            <a:ext cx="2767013" cy="18446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76800" y="3733800"/>
            <a:ext cx="4114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/>
              <a:t>Phoenicians</a:t>
            </a:r>
            <a:endParaRPr lang="en-US" sz="2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4191000"/>
            <a:ext cx="5791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Never conquered Mesopotamia, but established colonies along the Mediterranean.  </a:t>
            </a:r>
          </a:p>
          <a:p>
            <a:endParaRPr lang="en-US" sz="800" dirty="0" smtClean="0"/>
          </a:p>
          <a:p>
            <a:r>
              <a:rPr lang="en-US" sz="2000" dirty="0" smtClean="0"/>
              <a:t>Called the </a:t>
            </a:r>
            <a:r>
              <a:rPr lang="en-US" sz="2000" b="1" dirty="0" smtClean="0"/>
              <a:t>“Carriers of Civilization” </a:t>
            </a:r>
            <a:r>
              <a:rPr lang="en-US" sz="2000" dirty="0" smtClean="0"/>
              <a:t>because they spread Middle Eastern Civilization around the Mediterranean.</a:t>
            </a:r>
          </a:p>
          <a:p>
            <a:endParaRPr lang="en-US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28600" y="6096000"/>
            <a:ext cx="922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Also invented the world’s </a:t>
            </a:r>
            <a:r>
              <a:rPr lang="en-US" sz="2000" b="1" dirty="0" smtClean="0"/>
              <a:t>first Alphabet</a:t>
            </a:r>
            <a:r>
              <a:rPr lang="en-US" sz="2000" dirty="0" smtClean="0"/>
              <a:t>, where each symbol represents a sound. The Greeks later used the Phoenician’s alphabet!  </a:t>
            </a:r>
            <a:endParaRPr lang="en-US" sz="2000" dirty="0"/>
          </a:p>
        </p:txBody>
      </p:sp>
      <p:pic>
        <p:nvPicPr>
          <p:cNvPr id="12" name="Picture 11" descr="Phoenician Colonies and Trade Route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4191000"/>
            <a:ext cx="2977816" cy="1676400"/>
          </a:xfrm>
          <a:prstGeom prst="rect">
            <a:avLst/>
          </a:prstGeom>
        </p:spPr>
      </p:pic>
      <p:pic>
        <p:nvPicPr>
          <p:cNvPr id="14" name="Picture 13" descr="Zoroast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29400" y="1676400"/>
            <a:ext cx="1852613" cy="1660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636</Words>
  <Application>Microsoft Office PowerPoint</Application>
  <PresentationFormat>On-screen Show (4:3)</PresentationFormat>
  <Paragraphs>64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The World’s First Civilization: Mesopotamia</vt:lpstr>
      <vt:lpstr>Fertile Crescent Civilization</vt:lpstr>
      <vt:lpstr>Life in Sumer</vt:lpstr>
      <vt:lpstr>PowerPoint Presentation</vt:lpstr>
      <vt:lpstr>The End of Sumer</vt:lpstr>
      <vt:lpstr>Invaders, Traders, and Empire Builders</vt:lpstr>
      <vt:lpstr>PowerPoint Presentation</vt:lpstr>
      <vt:lpstr>PowerPoint Presentation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World’s First Civilization: Mesopotamia</dc:title>
  <dc:creator>AlyssaMartin</dc:creator>
  <cp:lastModifiedBy>wwestbrook</cp:lastModifiedBy>
  <cp:revision>50</cp:revision>
  <cp:lastPrinted>2015-08-31T18:48:26Z</cp:lastPrinted>
  <dcterms:created xsi:type="dcterms:W3CDTF">2015-09-02T16:51:07Z</dcterms:created>
  <dcterms:modified xsi:type="dcterms:W3CDTF">2017-01-31T12:13:07Z</dcterms:modified>
</cp:coreProperties>
</file>