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85" r:id="rId8"/>
    <p:sldId id="262" r:id="rId9"/>
    <p:sldId id="263" r:id="rId10"/>
    <p:sldId id="284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3" r:id="rId20"/>
    <p:sldId id="272" r:id="rId21"/>
    <p:sldId id="286" r:id="rId22"/>
    <p:sldId id="287" r:id="rId23"/>
    <p:sldId id="288" r:id="rId24"/>
    <p:sldId id="289" r:id="rId25"/>
    <p:sldId id="274" r:id="rId26"/>
    <p:sldId id="290" r:id="rId27"/>
    <p:sldId id="275" r:id="rId28"/>
    <p:sldId id="276" r:id="rId29"/>
    <p:sldId id="277" r:id="rId30"/>
    <p:sldId id="278" r:id="rId31"/>
    <p:sldId id="279" r:id="rId32"/>
    <p:sldId id="280" r:id="rId33"/>
    <p:sldId id="281" r:id="rId34"/>
    <p:sldId id="282" r:id="rId35"/>
    <p:sldId id="283" r:id="rId36"/>
    <p:sldId id="292" r:id="rId37"/>
    <p:sldId id="291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9" autoAdjust="0"/>
    <p:restoredTop sz="94660"/>
  </p:normalViewPr>
  <p:slideViewPr>
    <p:cSldViewPr>
      <p:cViewPr varScale="1">
        <p:scale>
          <a:sx n="70" d="100"/>
          <a:sy n="70" d="100"/>
        </p:scale>
        <p:origin x="-5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F149C-85CB-4BAA-96D3-6EA2B4264101}" type="datetimeFigureOut">
              <a:rPr lang="en-US" smtClean="0"/>
              <a:pPr/>
              <a:t>3/14/2014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6E47C-2DB8-4526-9C1B-94C3BD0808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F149C-85CB-4BAA-96D3-6EA2B4264101}" type="datetimeFigureOut">
              <a:rPr lang="en-US" smtClean="0"/>
              <a:pPr/>
              <a:t>3/14/2014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6E47C-2DB8-4526-9C1B-94C3BD0808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F149C-85CB-4BAA-96D3-6EA2B4264101}" type="datetimeFigureOut">
              <a:rPr lang="en-US" smtClean="0"/>
              <a:pPr/>
              <a:t>3/14/2014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6E47C-2DB8-4526-9C1B-94C3BD0808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F149C-85CB-4BAA-96D3-6EA2B4264101}" type="datetimeFigureOut">
              <a:rPr lang="en-US" smtClean="0"/>
              <a:pPr/>
              <a:t>3/14/2014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6E47C-2DB8-4526-9C1B-94C3BD0808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F149C-85CB-4BAA-96D3-6EA2B4264101}" type="datetimeFigureOut">
              <a:rPr lang="en-US" smtClean="0"/>
              <a:pPr/>
              <a:t>3/14/2014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6E47C-2DB8-4526-9C1B-94C3BD0808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F149C-85CB-4BAA-96D3-6EA2B4264101}" type="datetimeFigureOut">
              <a:rPr lang="en-US" smtClean="0"/>
              <a:pPr/>
              <a:t>3/14/2014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6E47C-2DB8-4526-9C1B-94C3BD0808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F149C-85CB-4BAA-96D3-6EA2B4264101}" type="datetimeFigureOut">
              <a:rPr lang="en-US" smtClean="0"/>
              <a:pPr/>
              <a:t>3/14/2014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6E47C-2DB8-4526-9C1B-94C3BD0808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F149C-85CB-4BAA-96D3-6EA2B4264101}" type="datetimeFigureOut">
              <a:rPr lang="en-US" smtClean="0"/>
              <a:pPr/>
              <a:t>3/14/2014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26E47C-2DB8-4526-9C1B-94C3BD0808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F149C-85CB-4BAA-96D3-6EA2B4264101}" type="datetimeFigureOut">
              <a:rPr lang="en-US" smtClean="0"/>
              <a:pPr/>
              <a:t>3/14/2014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6E47C-2DB8-4526-9C1B-94C3BD0808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F149C-85CB-4BAA-96D3-6EA2B4264101}" type="datetimeFigureOut">
              <a:rPr lang="en-US" smtClean="0"/>
              <a:pPr/>
              <a:t>3/14/2014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C26E47C-2DB8-4526-9C1B-94C3BD0808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92F149C-85CB-4BAA-96D3-6EA2B4264101}" type="datetimeFigureOut">
              <a:rPr lang="en-US" smtClean="0"/>
              <a:pPr/>
              <a:t>3/14/2014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6E47C-2DB8-4526-9C1B-94C3BD0808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92F149C-85CB-4BAA-96D3-6EA2B4264101}" type="datetimeFigureOut">
              <a:rPr lang="en-US" smtClean="0"/>
              <a:pPr/>
              <a:t>3/14/2014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C26E47C-2DB8-4526-9C1B-94C3BD0808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5: Social Institutions 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09600" y="4800600"/>
            <a:ext cx="6480048" cy="1752600"/>
          </a:xfrm>
        </p:spPr>
        <p:txBody>
          <a:bodyPr/>
          <a:lstStyle/>
          <a:p>
            <a:r>
              <a:rPr lang="en-US" dirty="0" smtClean="0"/>
              <a:t>Marriage </a:t>
            </a:r>
            <a:r>
              <a:rPr lang="en-US" smtClean="0"/>
              <a:t>and Family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Sociological Perspectives on the Family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5029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Functionalist </a:t>
            </a:r>
          </a:p>
          <a:p>
            <a:pPr lvl="1"/>
            <a:r>
              <a:rPr lang="en-US" dirty="0" smtClean="0"/>
              <a:t>Family serving the same basic functions in all societies (sexual regulation, reproduction, socialization, economic cooperation, and emotional security) </a:t>
            </a:r>
          </a:p>
          <a:p>
            <a:r>
              <a:rPr lang="en-US" dirty="0" smtClean="0"/>
              <a:t>Conflict </a:t>
            </a:r>
          </a:p>
          <a:p>
            <a:pPr lvl="1"/>
            <a:r>
              <a:rPr lang="en-US" dirty="0" smtClean="0"/>
              <a:t>Emphasizes family pain and conflict and the role of the family in men’s exploitation of women. Women are involved in household production so that men can go out to work, a process which supports capitalism </a:t>
            </a:r>
          </a:p>
          <a:p>
            <a:r>
              <a:rPr lang="en-US" dirty="0" smtClean="0"/>
              <a:t>Symbolic </a:t>
            </a:r>
            <a:r>
              <a:rPr lang="en-US" dirty="0" err="1" smtClean="0"/>
              <a:t>Interactionist</a:t>
            </a:r>
            <a:endParaRPr lang="en-US" dirty="0" smtClean="0"/>
          </a:p>
          <a:p>
            <a:pPr lvl="1"/>
            <a:r>
              <a:rPr lang="en-US" dirty="0" smtClean="0"/>
              <a:t>Focus on interaction between husband and wife and marital happiness </a:t>
            </a:r>
          </a:p>
          <a:p>
            <a:pPr lvl="1"/>
            <a:r>
              <a:rPr lang="en-US" dirty="0" err="1" smtClean="0"/>
              <a:t>Gottman</a:t>
            </a:r>
            <a:r>
              <a:rPr lang="en-US" dirty="0" smtClean="0"/>
              <a:t> discovered 3 different types of interaction between marital couples </a:t>
            </a:r>
          </a:p>
          <a:p>
            <a:pPr lvl="2"/>
            <a:r>
              <a:rPr lang="en-US" dirty="0" smtClean="0"/>
              <a:t>Validating Interaction: couple compromises and show respect for each other </a:t>
            </a:r>
          </a:p>
          <a:p>
            <a:pPr lvl="2"/>
            <a:r>
              <a:rPr lang="en-US" dirty="0" smtClean="0"/>
              <a:t>Volatile Interaction: Conflict erupts</a:t>
            </a:r>
          </a:p>
          <a:p>
            <a:pPr lvl="2"/>
            <a:r>
              <a:rPr lang="en-US" dirty="0" smtClean="0"/>
              <a:t>Conflict-Avoiding Interaction: Partners agree to disagree </a:t>
            </a:r>
          </a:p>
          <a:p>
            <a:pPr lvl="1"/>
            <a:r>
              <a:rPr lang="en-US" dirty="0" smtClean="0"/>
              <a:t>When an excess of positive interactions over negative interactions occur, happiness is more likely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dirty="0" smtClean="0"/>
              <a:t>Kinship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Kinship</a:t>
            </a:r>
            <a:r>
              <a:rPr lang="en-US" dirty="0" smtClean="0"/>
              <a:t>: Network of people who are related by marriage, birth, or adoption (extended family are a part of larger kinship) </a:t>
            </a:r>
          </a:p>
          <a:p>
            <a:r>
              <a:rPr lang="en-US" dirty="0" smtClean="0"/>
              <a:t>Relatives can be grouped into 3 categories </a:t>
            </a:r>
          </a:p>
          <a:p>
            <a:pPr lvl="1"/>
            <a:r>
              <a:rPr lang="en-US" b="1" u="sng" dirty="0" smtClean="0"/>
              <a:t>Primary Relative</a:t>
            </a:r>
            <a:r>
              <a:rPr lang="en-US" dirty="0" smtClean="0"/>
              <a:t>: Individual’s closest relatives </a:t>
            </a:r>
          </a:p>
          <a:p>
            <a:pPr lvl="2"/>
            <a:r>
              <a:rPr lang="en-US" dirty="0" smtClean="0"/>
              <a:t>Mother, father, sister, brother, spouse, daughter, son </a:t>
            </a:r>
          </a:p>
          <a:p>
            <a:pPr lvl="1"/>
            <a:r>
              <a:rPr lang="en-US" b="1" u="sng" dirty="0" smtClean="0"/>
              <a:t>Secondary Relative</a:t>
            </a:r>
            <a:r>
              <a:rPr lang="en-US" dirty="0" smtClean="0"/>
              <a:t>: Primary relative of your primary relatives </a:t>
            </a:r>
          </a:p>
          <a:p>
            <a:pPr lvl="2"/>
            <a:r>
              <a:rPr lang="en-US" dirty="0" smtClean="0"/>
              <a:t>Grandchildren, grandparents, in-laws, aunts, uncles, nephews, nieces</a:t>
            </a:r>
          </a:p>
          <a:p>
            <a:pPr lvl="1"/>
            <a:r>
              <a:rPr lang="en-US" b="1" u="sng" dirty="0" smtClean="0"/>
              <a:t>Tertiary Relative</a:t>
            </a:r>
            <a:r>
              <a:rPr lang="en-US" dirty="0" smtClean="0"/>
              <a:t>: Primary relatives of a person’s secondary relatives </a:t>
            </a:r>
          </a:p>
          <a:p>
            <a:pPr lvl="2"/>
            <a:r>
              <a:rPr lang="en-US" dirty="0" smtClean="0"/>
              <a:t>Great-grandparents, great-grandchildren, great-aunts, great uncles, and cousins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Marriage and Kinship Patterns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u="sng" dirty="0" smtClean="0"/>
              <a:t>Marriage</a:t>
            </a:r>
            <a:r>
              <a:rPr lang="en-US" dirty="0" smtClean="0"/>
              <a:t>: Set of norms that specifies the ways in which family structure should be organized </a:t>
            </a:r>
          </a:p>
          <a:p>
            <a:r>
              <a:rPr lang="en-US" dirty="0" smtClean="0"/>
              <a:t>Family organization is determined by how a society or group within society answers 4 basic questions</a:t>
            </a:r>
          </a:p>
          <a:p>
            <a:pPr lvl="1"/>
            <a:r>
              <a:rPr lang="en-US" dirty="0" smtClean="0"/>
              <a:t>How many marriage partners may a person have? </a:t>
            </a:r>
          </a:p>
          <a:p>
            <a:pPr lvl="1"/>
            <a:r>
              <a:rPr lang="en-US" dirty="0" smtClean="0"/>
              <a:t>Who will live with whom? </a:t>
            </a:r>
          </a:p>
          <a:p>
            <a:pPr lvl="1"/>
            <a:r>
              <a:rPr lang="en-US" dirty="0" smtClean="0"/>
              <a:t>How will family membership be determined?</a:t>
            </a:r>
          </a:p>
          <a:p>
            <a:pPr lvl="1"/>
            <a:r>
              <a:rPr lang="en-US" dirty="0" smtClean="0"/>
              <a:t>Who will make the decisions in the family?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Marriage Partners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There is no universal norm concerning the number of marriage partners an individual may have </a:t>
            </a:r>
          </a:p>
          <a:p>
            <a:r>
              <a:rPr lang="en-US" b="1" u="sng" dirty="0" smtClean="0"/>
              <a:t>Monogamy</a:t>
            </a:r>
            <a:r>
              <a:rPr lang="en-US" dirty="0" smtClean="0"/>
              <a:t>: One man to one woman </a:t>
            </a:r>
          </a:p>
          <a:p>
            <a:r>
              <a:rPr lang="en-US" b="1" u="sng" dirty="0" smtClean="0"/>
              <a:t>Polygamy</a:t>
            </a:r>
            <a:r>
              <a:rPr lang="en-US" dirty="0" smtClean="0"/>
              <a:t>: Marriage with multiple partners </a:t>
            </a:r>
          </a:p>
          <a:p>
            <a:pPr lvl="1"/>
            <a:r>
              <a:rPr lang="en-US" b="1" u="sng" dirty="0" err="1" smtClean="0"/>
              <a:t>Polygyny</a:t>
            </a:r>
            <a:r>
              <a:rPr lang="en-US" dirty="0" smtClean="0"/>
              <a:t>: Man permitted to marry more than 1 woman</a:t>
            </a:r>
          </a:p>
          <a:p>
            <a:pPr lvl="2"/>
            <a:r>
              <a:rPr lang="en-US" dirty="0" smtClean="0"/>
              <a:t>Profitable when there are large areas of land available for cultivation because it provides additional workers </a:t>
            </a:r>
          </a:p>
          <a:p>
            <a:pPr lvl="1"/>
            <a:r>
              <a:rPr lang="en-US" b="1" u="sng" dirty="0" smtClean="0"/>
              <a:t>Polyandry</a:t>
            </a:r>
            <a:r>
              <a:rPr lang="en-US" dirty="0" smtClean="0"/>
              <a:t>: Woman permitted to marry more </a:t>
            </a:r>
            <a:r>
              <a:rPr lang="en-US" smtClean="0"/>
              <a:t>than 1 </a:t>
            </a:r>
            <a:r>
              <a:rPr lang="en-US" dirty="0" smtClean="0"/>
              <a:t>man </a:t>
            </a:r>
          </a:p>
          <a:p>
            <a:pPr lvl="2"/>
            <a:r>
              <a:rPr lang="en-US" dirty="0" smtClean="0"/>
              <a:t>Found in few societies in South Asia where there is a shortage of women </a:t>
            </a:r>
          </a:p>
          <a:p>
            <a:pPr lvl="2"/>
            <a:r>
              <a:rPr lang="en-US" dirty="0" smtClean="0"/>
              <a:t>Help with poverty and keep birthrate down </a:t>
            </a:r>
          </a:p>
          <a:p>
            <a:r>
              <a:rPr lang="en-US" dirty="0" smtClean="0"/>
              <a:t>Polygamy is rare for 2 reasons</a:t>
            </a:r>
          </a:p>
          <a:p>
            <a:pPr lvl="1"/>
            <a:r>
              <a:rPr lang="en-US" dirty="0" smtClean="0"/>
              <a:t>Expensive to have more than 1 marriage </a:t>
            </a:r>
          </a:p>
          <a:p>
            <a:pPr lvl="1"/>
            <a:r>
              <a:rPr lang="en-US" dirty="0" smtClean="0"/>
              <a:t>Most societies produce equal number of men and women 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Residential Patterns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u="sng" dirty="0" err="1" smtClean="0"/>
              <a:t>Patrilocality</a:t>
            </a:r>
            <a:r>
              <a:rPr lang="en-US" dirty="0" smtClean="0"/>
              <a:t>: Newly married couple expected to live near or with husband’s parents </a:t>
            </a:r>
          </a:p>
          <a:p>
            <a:r>
              <a:rPr lang="en-US" b="1" u="sng" dirty="0" err="1" smtClean="0"/>
              <a:t>Matrilocality</a:t>
            </a:r>
            <a:r>
              <a:rPr lang="en-US" dirty="0" smtClean="0"/>
              <a:t>: Live with or near wife’s parents </a:t>
            </a:r>
          </a:p>
          <a:p>
            <a:r>
              <a:rPr lang="en-US" b="1" u="sng" dirty="0" err="1" smtClean="0"/>
              <a:t>Bilocality</a:t>
            </a:r>
            <a:r>
              <a:rPr lang="en-US" dirty="0" smtClean="0"/>
              <a:t>: Allows couple to choose who they live near or with </a:t>
            </a:r>
          </a:p>
          <a:p>
            <a:r>
              <a:rPr lang="en-US" dirty="0" smtClean="0"/>
              <a:t>All of these encourage the development of the extended family </a:t>
            </a:r>
          </a:p>
          <a:p>
            <a:endParaRPr lang="en-US" dirty="0" smtClean="0"/>
          </a:p>
          <a:p>
            <a:r>
              <a:rPr lang="en-US" b="1" u="sng" dirty="0" err="1" smtClean="0"/>
              <a:t>Neolocality</a:t>
            </a:r>
            <a:r>
              <a:rPr lang="en-US" dirty="0" smtClean="0"/>
              <a:t>: Married couple free to set up residence apart from both sets of parents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Descent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u="sng" dirty="0" err="1" smtClean="0"/>
              <a:t>Patrilineal</a:t>
            </a:r>
            <a:r>
              <a:rPr lang="en-US" b="1" u="sng" dirty="0" smtClean="0"/>
              <a:t> Descent</a:t>
            </a:r>
            <a:r>
              <a:rPr lang="en-US" dirty="0" smtClean="0"/>
              <a:t>: Trace kinship through the father’s family</a:t>
            </a:r>
          </a:p>
          <a:p>
            <a:pPr lvl="1"/>
            <a:r>
              <a:rPr lang="en-US" dirty="0" smtClean="0"/>
              <a:t>Property passed from father to son </a:t>
            </a:r>
          </a:p>
          <a:p>
            <a:r>
              <a:rPr lang="en-US" b="1" u="sng" dirty="0" smtClean="0"/>
              <a:t>Matrilineal Descent</a:t>
            </a:r>
            <a:r>
              <a:rPr lang="en-US" dirty="0" smtClean="0"/>
              <a:t>: Trace kinship through the mother’s family </a:t>
            </a:r>
          </a:p>
          <a:p>
            <a:pPr lvl="1"/>
            <a:r>
              <a:rPr lang="en-US" dirty="0" smtClean="0"/>
              <a:t>Property passed from mother to daughter </a:t>
            </a:r>
          </a:p>
          <a:p>
            <a:r>
              <a:rPr lang="en-US" b="1" u="sng" dirty="0" smtClean="0"/>
              <a:t>Bilateral Descent</a:t>
            </a:r>
            <a:r>
              <a:rPr lang="en-US" dirty="0" smtClean="0"/>
              <a:t>: Kinship traced through both parents and property can be inherited from either side of the family </a:t>
            </a:r>
          </a:p>
          <a:p>
            <a:pPr lvl="1"/>
            <a:r>
              <a:rPr lang="en-US" dirty="0" smtClean="0"/>
              <a:t>Most familiar to the US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Authority Patterns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Patriarchal System</a:t>
            </a:r>
            <a:r>
              <a:rPr lang="en-US" dirty="0" smtClean="0"/>
              <a:t>: Father holds most authority </a:t>
            </a:r>
          </a:p>
          <a:p>
            <a:r>
              <a:rPr lang="en-US" b="1" u="sng" dirty="0" smtClean="0"/>
              <a:t>Matriarchal System</a:t>
            </a:r>
            <a:r>
              <a:rPr lang="en-US" dirty="0" smtClean="0"/>
              <a:t>: Mother holds most authority </a:t>
            </a:r>
          </a:p>
          <a:p>
            <a:pPr lvl="1"/>
            <a:r>
              <a:rPr lang="en-US" dirty="0" smtClean="0"/>
              <a:t>In this society, true authority rests with mother’s brothers </a:t>
            </a:r>
          </a:p>
          <a:p>
            <a:r>
              <a:rPr lang="en-US" b="1" u="sng" dirty="0" smtClean="0"/>
              <a:t>Egalitarian System</a:t>
            </a:r>
            <a:r>
              <a:rPr lang="en-US" dirty="0" smtClean="0"/>
              <a:t>: Authority shared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of the Family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Regulation of Sexual Activity </a:t>
            </a:r>
          </a:p>
          <a:p>
            <a:pPr lvl="1"/>
            <a:r>
              <a:rPr lang="en-US" dirty="0" smtClean="0"/>
              <a:t>All societies regulate sexual activity to some degree </a:t>
            </a:r>
          </a:p>
          <a:p>
            <a:pPr lvl="1"/>
            <a:r>
              <a:rPr lang="en-US" u="sng" dirty="0" smtClean="0"/>
              <a:t>Incest taboo</a:t>
            </a:r>
            <a:r>
              <a:rPr lang="en-US" dirty="0" smtClean="0"/>
              <a:t>: Norm forbidding sexual relationships or marriage between certain relatives </a:t>
            </a:r>
          </a:p>
          <a:p>
            <a:pPr lvl="2"/>
            <a:r>
              <a:rPr lang="en-US" dirty="0" smtClean="0"/>
              <a:t>Found universally, but which relatives are included varies across societies and cultures 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of the Family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Reproduction</a:t>
            </a:r>
          </a:p>
          <a:p>
            <a:pPr lvl="1"/>
            <a:r>
              <a:rPr lang="en-US" dirty="0" smtClean="0"/>
              <a:t>Societies must replace members who die or move away </a:t>
            </a:r>
          </a:p>
          <a:p>
            <a:pPr lvl="1"/>
            <a:r>
              <a:rPr lang="en-US" dirty="0" smtClean="0"/>
              <a:t>Societies establish norms </a:t>
            </a:r>
          </a:p>
          <a:p>
            <a:pPr lvl="2"/>
            <a:r>
              <a:rPr lang="en-US" dirty="0" smtClean="0"/>
              <a:t>Who is eligible to marry and bear children </a:t>
            </a:r>
          </a:p>
          <a:p>
            <a:pPr lvl="2"/>
            <a:r>
              <a:rPr lang="en-US" dirty="0" smtClean="0"/>
              <a:t>Number of children appropriate </a:t>
            </a:r>
          </a:p>
          <a:p>
            <a:pPr lvl="2"/>
            <a:r>
              <a:rPr lang="en-US" dirty="0" smtClean="0"/>
              <a:t>Rights and responsibilities of parents 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of the Family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Economic and Emotional Stability </a:t>
            </a:r>
          </a:p>
          <a:p>
            <a:pPr lvl="1"/>
            <a:r>
              <a:rPr lang="en-US" dirty="0" smtClean="0"/>
              <a:t>Basic economic unit = family </a:t>
            </a:r>
          </a:p>
          <a:p>
            <a:pPr lvl="1"/>
            <a:r>
              <a:rPr lang="en-US" dirty="0" smtClean="0"/>
              <a:t>Family is expected to guide individual’s psychological development and provide members with a loving and caring environment </a:t>
            </a:r>
          </a:p>
          <a:p>
            <a:pPr lvl="1"/>
            <a:r>
              <a:rPr lang="en-US" dirty="0" smtClean="0"/>
              <a:t>In some industrial societies many traditional functions of family are taken over by other institutions </a:t>
            </a:r>
          </a:p>
          <a:p>
            <a:pPr lvl="2"/>
            <a:r>
              <a:rPr lang="en-US" dirty="0" smtClean="0"/>
              <a:t>Ex: schools socialize children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Institutions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Social Institutions: </a:t>
            </a:r>
            <a:r>
              <a:rPr lang="en-US" dirty="0" smtClean="0"/>
              <a:t>System of statuses, roles, values and norms that is organized to satisfy one or more of the basic needs of society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of the Family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Socialization </a:t>
            </a:r>
          </a:p>
          <a:p>
            <a:pPr lvl="1"/>
            <a:r>
              <a:rPr lang="en-US" dirty="0" smtClean="0"/>
              <a:t>Family is the first agent of socialization </a:t>
            </a:r>
          </a:p>
          <a:p>
            <a:pPr lvl="1"/>
            <a:r>
              <a:rPr lang="en-US" dirty="0" smtClean="0"/>
              <a:t>Teach ways in which society works 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467600" cy="1143000"/>
          </a:xfrm>
        </p:spPr>
        <p:txBody>
          <a:bodyPr/>
          <a:lstStyle/>
          <a:p>
            <a:r>
              <a:rPr lang="en-US" dirty="0" smtClean="0"/>
              <a:t>The Ideal Home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Go back to your brainstorm</a:t>
            </a:r>
          </a:p>
          <a:p>
            <a:endParaRPr lang="en-US" dirty="0" smtClean="0"/>
          </a:p>
          <a:p>
            <a:r>
              <a:rPr lang="en-US" dirty="0" smtClean="0"/>
              <a:t>If you could, how might you change your home to better reflect your current or new conception of yourself and your family? </a:t>
            </a:r>
          </a:p>
          <a:p>
            <a:r>
              <a:rPr lang="en-US" dirty="0" smtClean="0"/>
              <a:t>How would it work better? </a:t>
            </a:r>
          </a:p>
          <a:p>
            <a:r>
              <a:rPr lang="en-US" dirty="0" smtClean="0"/>
              <a:t>Is your imaginary “ideal home” still the same or would you change anything? Why or why not? 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Marriage Contract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467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Pretend that you are to be married and are writing a marriage contract that will define the rights and obligations in the marriage. </a:t>
            </a:r>
          </a:p>
          <a:p>
            <a:r>
              <a:rPr lang="en-US" dirty="0" smtClean="0"/>
              <a:t>Write down all the important features you would want covered in the contract and what you would agree on. </a:t>
            </a:r>
          </a:p>
          <a:p>
            <a:r>
              <a:rPr lang="en-US" dirty="0" smtClean="0"/>
              <a:t>Try to cover as many areas such as:</a:t>
            </a:r>
          </a:p>
          <a:p>
            <a:pPr lvl="1"/>
            <a:r>
              <a:rPr lang="en-US" dirty="0" smtClean="0"/>
              <a:t>Money</a:t>
            </a:r>
          </a:p>
          <a:p>
            <a:pPr lvl="1"/>
            <a:r>
              <a:rPr lang="en-US" dirty="0" smtClean="0"/>
              <a:t>Children</a:t>
            </a:r>
          </a:p>
          <a:p>
            <a:pPr lvl="1"/>
            <a:r>
              <a:rPr lang="en-US" dirty="0" smtClean="0"/>
              <a:t>Household Duties 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Marriage Contract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your classmates share results write down: </a:t>
            </a:r>
          </a:p>
          <a:p>
            <a:pPr lvl="1"/>
            <a:r>
              <a:rPr lang="en-US" dirty="0" smtClean="0"/>
              <a:t>The kinds of issues each couple considered </a:t>
            </a:r>
          </a:p>
          <a:p>
            <a:pPr lvl="1"/>
            <a:r>
              <a:rPr lang="en-US" dirty="0" smtClean="0"/>
              <a:t>What decisions couples agreed on 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Marriage Contract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Now use the experience to consider the nature of marriage. </a:t>
            </a:r>
          </a:p>
          <a:p>
            <a:pPr lvl="1"/>
            <a:r>
              <a:rPr lang="en-US" dirty="0" smtClean="0"/>
              <a:t>Why would </a:t>
            </a:r>
            <a:r>
              <a:rPr lang="en-US" smtClean="0"/>
              <a:t>some </a:t>
            </a:r>
            <a:r>
              <a:rPr lang="en-US" smtClean="0"/>
              <a:t>feel a </a:t>
            </a:r>
            <a:r>
              <a:rPr lang="en-US" dirty="0" smtClean="0"/>
              <a:t>marriage contract is awkward or unnecessary? </a:t>
            </a:r>
          </a:p>
          <a:p>
            <a:pPr lvl="1"/>
            <a:r>
              <a:rPr lang="en-US" dirty="0" smtClean="0"/>
              <a:t>What are key issues about marriage that may benefit from consideration ? </a:t>
            </a:r>
          </a:p>
          <a:p>
            <a:pPr lvl="1"/>
            <a:r>
              <a:rPr lang="en-US" dirty="0" smtClean="0"/>
              <a:t>What happens when people get married without considering key issues? </a:t>
            </a:r>
          </a:p>
          <a:p>
            <a:pPr lvl="1"/>
            <a:r>
              <a:rPr lang="en-US" dirty="0" smtClean="0"/>
              <a:t>Would you enter into a marriage contract when you decide to get married? Why or why not? 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American Family 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	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Case Studies and answer the corresponding questions </a:t>
            </a:r>
          </a:p>
          <a:p>
            <a:r>
              <a:rPr lang="en-US" dirty="0" smtClean="0"/>
              <a:t>Be prepared to discuss your findings.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Courtship and Marriage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Most people in the US marry, but rates are declining among younger Americans </a:t>
            </a:r>
          </a:p>
          <a:p>
            <a:r>
              <a:rPr lang="en-US" dirty="0" smtClean="0"/>
              <a:t>Selecting a Mate</a:t>
            </a:r>
          </a:p>
          <a:p>
            <a:pPr lvl="1"/>
            <a:r>
              <a:rPr lang="en-US" dirty="0" smtClean="0"/>
              <a:t>People marry someone who has social characteristics similar to their own </a:t>
            </a:r>
          </a:p>
          <a:p>
            <a:pPr lvl="1"/>
            <a:r>
              <a:rPr lang="en-US" b="1" u="sng" dirty="0" err="1" smtClean="0"/>
              <a:t>Homogamy</a:t>
            </a:r>
            <a:r>
              <a:rPr lang="en-US" dirty="0" smtClean="0"/>
              <a:t>: Marriage between individuals with similar social characteristics (age, SES, religion, race, etc.) </a:t>
            </a:r>
          </a:p>
          <a:p>
            <a:pPr lvl="2"/>
            <a:r>
              <a:rPr lang="en-US" dirty="0" smtClean="0"/>
              <a:t>Marriage between people from different Protestant denominations is common, but not Protestant and non-Protestant </a:t>
            </a:r>
          </a:p>
          <a:p>
            <a:pPr lvl="1"/>
            <a:r>
              <a:rPr lang="en-US" b="1" u="sng" dirty="0" err="1" smtClean="0"/>
              <a:t>Heterogamy</a:t>
            </a:r>
            <a:r>
              <a:rPr lang="en-US" dirty="0" smtClean="0"/>
              <a:t>: Marriage between individuals who have different social characteristics 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Marital Satisfaction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868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Happiness reported by married people, mostly women, has </a:t>
            </a:r>
            <a:r>
              <a:rPr lang="en-US" dirty="0" smtClean="0">
                <a:latin typeface="Calibri"/>
                <a:cs typeface="Calibri"/>
              </a:rPr>
              <a:t>↓</a:t>
            </a:r>
            <a:r>
              <a:rPr lang="en-US" dirty="0" smtClean="0"/>
              <a:t> and happiness reported by single people has </a:t>
            </a:r>
            <a:r>
              <a:rPr lang="en-US" dirty="0" smtClean="0">
                <a:latin typeface="Calibri"/>
                <a:cs typeface="Calibri"/>
              </a:rPr>
              <a:t>↑</a:t>
            </a:r>
          </a:p>
          <a:p>
            <a:r>
              <a:rPr lang="en-US" dirty="0" smtClean="0">
                <a:latin typeface="Calibri"/>
                <a:cs typeface="Calibri"/>
              </a:rPr>
              <a:t>↓ in marital happiness occurs because: 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Society has become more tolerant of close physical and emotional relationships outside the realm of marriage 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It has become easier to obtain a divorce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The emotional and financial security provided by marriage has declined 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Americans have become increasingly individualistic and less committed to social groups </a:t>
            </a:r>
          </a:p>
          <a:p>
            <a:r>
              <a:rPr lang="en-US" dirty="0" smtClean="0">
                <a:latin typeface="Calibri"/>
                <a:cs typeface="Calibri"/>
              </a:rPr>
              <a:t>Also affected by the presence of children 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Disruption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5344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Family Violence </a:t>
            </a:r>
          </a:p>
          <a:p>
            <a:pPr lvl="1"/>
            <a:r>
              <a:rPr lang="en-US" dirty="0" smtClean="0"/>
              <a:t>Used to be thought that violence was mainly in lower class families, but that is incorrect </a:t>
            </a:r>
          </a:p>
          <a:p>
            <a:pPr lvl="1"/>
            <a:r>
              <a:rPr lang="en-US" dirty="0" smtClean="0"/>
              <a:t>Reason family violence was at first considered a problem of the lower class is because of the way the data was collected (hospital and police reports) </a:t>
            </a:r>
          </a:p>
          <a:p>
            <a:pPr lvl="1"/>
            <a:r>
              <a:rPr lang="en-US" dirty="0" smtClean="0"/>
              <a:t>1975 study (Straus, </a:t>
            </a:r>
            <a:r>
              <a:rPr lang="en-US" dirty="0" err="1" smtClean="0"/>
              <a:t>Gelles</a:t>
            </a:r>
            <a:r>
              <a:rPr lang="en-US" dirty="0" smtClean="0"/>
              <a:t>, Steinmetz) </a:t>
            </a:r>
          </a:p>
          <a:p>
            <a:pPr lvl="2"/>
            <a:r>
              <a:rPr lang="en-US" dirty="0" smtClean="0"/>
              <a:t>1/3 of people reported some sort of family violence in course of marriage </a:t>
            </a:r>
          </a:p>
          <a:p>
            <a:pPr lvl="2"/>
            <a:r>
              <a:rPr lang="en-US" dirty="0" smtClean="0"/>
              <a:t>2/3 reported hitting their children, usually more than once </a:t>
            </a:r>
          </a:p>
          <a:p>
            <a:pPr lvl="2"/>
            <a:r>
              <a:rPr lang="en-US" dirty="0" smtClean="0"/>
              <a:t>Wives nearly as likely as husbands to commit acts of violence, but acts are often committed in self-defense and are less violent </a:t>
            </a:r>
          </a:p>
          <a:p>
            <a:pPr lvl="1"/>
            <a:r>
              <a:rPr lang="en-US" dirty="0" smtClean="0"/>
              <a:t>Repeated study in 1985 (Straus, </a:t>
            </a:r>
            <a:r>
              <a:rPr lang="en-US" dirty="0" err="1" smtClean="0"/>
              <a:t>Gelles</a:t>
            </a:r>
            <a:r>
              <a:rPr lang="en-US" dirty="0" smtClean="0"/>
              <a:t>) </a:t>
            </a:r>
          </a:p>
          <a:p>
            <a:pPr lvl="2"/>
            <a:r>
              <a:rPr lang="en-US" dirty="0" smtClean="0"/>
              <a:t>Rate of family violence had lessened somewhat </a:t>
            </a:r>
          </a:p>
          <a:p>
            <a:pPr lvl="2"/>
            <a:r>
              <a:rPr lang="en-US" dirty="0" smtClean="0"/>
              <a:t>Spouse abuse </a:t>
            </a:r>
            <a:r>
              <a:rPr lang="en-US" dirty="0" smtClean="0">
                <a:latin typeface="Calibri"/>
                <a:cs typeface="Calibri"/>
              </a:rPr>
              <a:t>↓ by 28%</a:t>
            </a:r>
          </a:p>
          <a:p>
            <a:pPr lvl="2"/>
            <a:r>
              <a:rPr lang="en-US" dirty="0" smtClean="0">
                <a:latin typeface="Calibri"/>
                <a:cs typeface="Calibri"/>
              </a:rPr>
              <a:t>Child abuse ↓ by 47%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Many actions considered acceptable years ago are now defines as abusive and socially unaccepted 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Family</a:t>
            </a:r>
          </a:p>
          <a:p>
            <a:r>
              <a:rPr lang="en-US" dirty="0" smtClean="0"/>
              <a:t>Religion</a:t>
            </a:r>
          </a:p>
          <a:p>
            <a:r>
              <a:rPr lang="en-US" dirty="0" smtClean="0"/>
              <a:t>Education</a:t>
            </a:r>
          </a:p>
          <a:p>
            <a:r>
              <a:rPr lang="en-US" dirty="0" smtClean="0"/>
              <a:t>Government/politics</a:t>
            </a:r>
          </a:p>
          <a:p>
            <a:r>
              <a:rPr lang="en-US" dirty="0" smtClean="0"/>
              <a:t>Mass media</a:t>
            </a:r>
          </a:p>
          <a:p>
            <a:r>
              <a:rPr lang="en-US" dirty="0" smtClean="0"/>
              <a:t>Science and medicine</a:t>
            </a:r>
          </a:p>
          <a:p>
            <a:r>
              <a:rPr lang="en-US" dirty="0"/>
              <a:t>M</a:t>
            </a:r>
            <a:r>
              <a:rPr lang="en-US" dirty="0" smtClean="0"/>
              <a:t>ilitary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Disruption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Divorce </a:t>
            </a:r>
          </a:p>
          <a:p>
            <a:pPr lvl="1"/>
            <a:r>
              <a:rPr lang="en-US" dirty="0" smtClean="0"/>
              <a:t>U.S. has the highest divorce rate in the world </a:t>
            </a:r>
          </a:p>
          <a:p>
            <a:pPr lvl="1"/>
            <a:r>
              <a:rPr lang="en-US" dirty="0" smtClean="0"/>
              <a:t>Rate of divorce varies among different segments of population </a:t>
            </a:r>
          </a:p>
          <a:p>
            <a:pPr lvl="2"/>
            <a:r>
              <a:rPr lang="en-US" dirty="0" smtClean="0"/>
              <a:t>Couples who marry during teen years more likely to end in divorce than couples who marry after ago 20-30 </a:t>
            </a:r>
          </a:p>
          <a:p>
            <a:pPr lvl="2"/>
            <a:r>
              <a:rPr lang="en-US" dirty="0" smtClean="0"/>
              <a:t>Couples with college education less likely to divorce </a:t>
            </a:r>
          </a:p>
          <a:p>
            <a:pPr lvl="1"/>
            <a:r>
              <a:rPr lang="en-US" dirty="0" smtClean="0"/>
              <a:t>Varies by race and ethnicity</a:t>
            </a:r>
          </a:p>
          <a:p>
            <a:pPr lvl="1"/>
            <a:r>
              <a:rPr lang="en-US" dirty="0" smtClean="0"/>
              <a:t>Reasons for high divorce rate </a:t>
            </a:r>
          </a:p>
          <a:p>
            <a:pPr lvl="2"/>
            <a:r>
              <a:rPr lang="en-US" dirty="0" smtClean="0"/>
              <a:t>Laws governing divorce have become less complicated and cost of divorce </a:t>
            </a:r>
            <a:r>
              <a:rPr lang="en-US" dirty="0" smtClean="0">
                <a:latin typeface="Calibri"/>
                <a:cs typeface="Calibri"/>
              </a:rPr>
              <a:t>↓</a:t>
            </a:r>
          </a:p>
          <a:p>
            <a:pPr lvl="2"/>
            <a:r>
              <a:rPr lang="en-US" dirty="0" smtClean="0">
                <a:latin typeface="Calibri"/>
                <a:cs typeface="Calibri"/>
              </a:rPr>
              <a:t>↑ in the number of dual-earner families and growth of day-care have ↓ economic dependence of women </a:t>
            </a:r>
          </a:p>
          <a:p>
            <a:pPr lvl="2"/>
            <a:r>
              <a:rPr lang="en-US" dirty="0" smtClean="0">
                <a:latin typeface="Calibri"/>
                <a:cs typeface="Calibri"/>
              </a:rPr>
              <a:t>Society in general has become more tolerant of divorce </a:t>
            </a:r>
          </a:p>
          <a:p>
            <a:pPr lvl="2"/>
            <a:r>
              <a:rPr lang="en-US" dirty="0" smtClean="0">
                <a:latin typeface="Calibri"/>
                <a:cs typeface="Calibri"/>
              </a:rPr>
              <a:t>People expect more of marriage and less accepting of marital problems, so divorce is seen as an acceptable alternative to problematic marriage  </a:t>
            </a:r>
            <a:endParaRPr lang="en-US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Trends in American Family Life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Delayed Marriage </a:t>
            </a:r>
          </a:p>
          <a:p>
            <a:pPr lvl="1"/>
            <a:r>
              <a:rPr lang="en-US" dirty="0" smtClean="0"/>
              <a:t>Trends</a:t>
            </a:r>
          </a:p>
          <a:p>
            <a:pPr lvl="2"/>
            <a:r>
              <a:rPr lang="en-US" dirty="0" smtClean="0"/>
              <a:t>1890: median age of marriage 22 (w); 26 (m)</a:t>
            </a:r>
          </a:p>
          <a:p>
            <a:pPr lvl="2"/>
            <a:r>
              <a:rPr lang="en-US" dirty="0" smtClean="0"/>
              <a:t>1960: median age of marriage 20 (w); 22 (m) </a:t>
            </a:r>
          </a:p>
          <a:p>
            <a:pPr lvl="2"/>
            <a:r>
              <a:rPr lang="en-US" dirty="0" smtClean="0"/>
              <a:t>1992: median age of marriage 24 (w); 26 (m) </a:t>
            </a:r>
          </a:p>
          <a:p>
            <a:pPr lvl="2"/>
            <a:r>
              <a:rPr lang="en-US" dirty="0" smtClean="0"/>
              <a:t>2012: avg. age of marriage 26 (w); 28 (m) </a:t>
            </a:r>
          </a:p>
          <a:p>
            <a:pPr lvl="1"/>
            <a:r>
              <a:rPr lang="en-US" dirty="0" smtClean="0"/>
              <a:t>Tendency toward later marriage is indication that singlehood has become acceptable alternative to marriage </a:t>
            </a:r>
          </a:p>
          <a:p>
            <a:pPr lvl="1"/>
            <a:r>
              <a:rPr lang="en-US" dirty="0" smtClean="0"/>
              <a:t>Today people delay marriage to finish education and launch career</a:t>
            </a:r>
          </a:p>
          <a:p>
            <a:pPr lvl="1"/>
            <a:r>
              <a:rPr lang="en-US" dirty="0" smtClean="0"/>
              <a:t>Also due to more </a:t>
            </a:r>
            <a:r>
              <a:rPr lang="en-US" b="1" u="sng" dirty="0" smtClean="0"/>
              <a:t>cohabitation</a:t>
            </a:r>
            <a:r>
              <a:rPr lang="en-US" dirty="0" smtClean="0"/>
              <a:t> (unmarried couples living together) 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Trends in American Family Life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Delayed Childbearing </a:t>
            </a:r>
          </a:p>
          <a:p>
            <a:pPr lvl="1"/>
            <a:r>
              <a:rPr lang="en-US" dirty="0" smtClean="0"/>
              <a:t>Reasons are similar to marriage delay </a:t>
            </a:r>
          </a:p>
          <a:p>
            <a:pPr lvl="1"/>
            <a:r>
              <a:rPr lang="en-US" dirty="0" smtClean="0"/>
              <a:t>People want to establish career, to have monetary stability and security and to have personal freedom </a:t>
            </a:r>
          </a:p>
          <a:p>
            <a:pPr lvl="1"/>
            <a:r>
              <a:rPr lang="en-US" dirty="0" smtClean="0"/>
              <a:t>There is an increase in couples who never have children </a:t>
            </a:r>
          </a:p>
          <a:p>
            <a:pPr lvl="2"/>
            <a:r>
              <a:rPr lang="en-US" dirty="0" smtClean="0"/>
              <a:t>Some wait too long to have children </a:t>
            </a:r>
          </a:p>
          <a:p>
            <a:pPr lvl="2"/>
            <a:r>
              <a:rPr lang="en-US" dirty="0" smtClean="0"/>
              <a:t>Others choose </a:t>
            </a:r>
            <a:r>
              <a:rPr lang="en-US" b="1" u="sng" dirty="0" smtClean="0"/>
              <a:t>voluntary childlessness </a:t>
            </a:r>
            <a:r>
              <a:rPr lang="en-US" dirty="0" smtClean="0"/>
              <a:t>(conscious choice to not have children)</a:t>
            </a:r>
          </a:p>
          <a:p>
            <a:pPr lvl="1"/>
            <a:r>
              <a:rPr lang="en-US" dirty="0" smtClean="0"/>
              <a:t>Couples who choose not to have children:</a:t>
            </a:r>
          </a:p>
          <a:p>
            <a:pPr lvl="2"/>
            <a:r>
              <a:rPr lang="en-US" dirty="0" smtClean="0"/>
              <a:t>High levels of income and education </a:t>
            </a:r>
          </a:p>
          <a:p>
            <a:pPr lvl="2"/>
            <a:r>
              <a:rPr lang="en-US" dirty="0" smtClean="0"/>
              <a:t>Nonreligious </a:t>
            </a:r>
          </a:p>
          <a:p>
            <a:pPr lvl="2"/>
            <a:r>
              <a:rPr lang="en-US" dirty="0" smtClean="0"/>
              <a:t>Egalitarian attitudes </a:t>
            </a:r>
          </a:p>
          <a:p>
            <a:pPr lvl="2"/>
            <a:r>
              <a:rPr lang="en-US" dirty="0" smtClean="0"/>
              <a:t>Share household maintenance tasks 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Trends in American Family Life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Dual-Earner Marriages </a:t>
            </a:r>
          </a:p>
          <a:p>
            <a:pPr lvl="1"/>
            <a:r>
              <a:rPr lang="en-US" dirty="0" smtClean="0"/>
              <a:t>Due to more married women entering the labor force </a:t>
            </a:r>
          </a:p>
          <a:p>
            <a:pPr lvl="1"/>
            <a:r>
              <a:rPr lang="en-US" dirty="0" smtClean="0"/>
              <a:t>Married women work for economic necessity, like men </a:t>
            </a:r>
          </a:p>
          <a:p>
            <a:pPr lvl="1"/>
            <a:r>
              <a:rPr lang="en-US" dirty="0" smtClean="0"/>
              <a:t>Women are getting a higher education causing them to work </a:t>
            </a:r>
          </a:p>
          <a:p>
            <a:pPr lvl="1"/>
            <a:r>
              <a:rPr lang="en-US" dirty="0" smtClean="0"/>
              <a:t>Participation in labor force also determined by child’s age 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Trends in American Family Life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One-Parent Families </a:t>
            </a:r>
          </a:p>
          <a:p>
            <a:pPr lvl="1"/>
            <a:r>
              <a:rPr lang="en-US" dirty="0" smtClean="0"/>
              <a:t>Formed through separation, divorce, death, adoption, or unwed mothers </a:t>
            </a:r>
          </a:p>
          <a:p>
            <a:pPr lvl="1"/>
            <a:r>
              <a:rPr lang="en-US" dirty="0" smtClean="0"/>
              <a:t>Most result from divorce </a:t>
            </a:r>
          </a:p>
          <a:p>
            <a:pPr lvl="1"/>
            <a:r>
              <a:rPr lang="en-US" dirty="0" smtClean="0"/>
              <a:t>Robert S. Weiss identified 3 problems with one-parent family </a:t>
            </a:r>
          </a:p>
          <a:p>
            <a:pPr lvl="2"/>
            <a:r>
              <a:rPr lang="en-US" dirty="0" smtClean="0"/>
              <a:t>Responsibility overload </a:t>
            </a:r>
          </a:p>
          <a:p>
            <a:pPr lvl="2"/>
            <a:r>
              <a:rPr lang="en-US" dirty="0" smtClean="0"/>
              <a:t>Task overload </a:t>
            </a:r>
          </a:p>
          <a:p>
            <a:pPr lvl="2"/>
            <a:r>
              <a:rPr lang="en-US" dirty="0" smtClean="0"/>
              <a:t>Emotional overload </a:t>
            </a:r>
          </a:p>
          <a:p>
            <a:pPr lvl="1"/>
            <a:r>
              <a:rPr lang="en-US" dirty="0" smtClean="0"/>
              <a:t>More pressing problem is money </a:t>
            </a:r>
          </a:p>
          <a:p>
            <a:pPr lvl="1"/>
            <a:r>
              <a:rPr lang="en-US" dirty="0" smtClean="0"/>
              <a:t>Many family live below poverty line 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Trends in American Family Life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Remarriage </a:t>
            </a:r>
          </a:p>
          <a:p>
            <a:pPr lvl="1"/>
            <a:r>
              <a:rPr lang="en-US" dirty="0" smtClean="0"/>
              <a:t>Majority of divorces remarry within 5 years </a:t>
            </a:r>
          </a:p>
          <a:p>
            <a:pPr lvl="1"/>
            <a:r>
              <a:rPr lang="en-US" dirty="0" smtClean="0"/>
              <a:t>Continue to support institution of marriage </a:t>
            </a:r>
          </a:p>
          <a:p>
            <a:pPr lvl="1"/>
            <a:r>
              <a:rPr lang="en-US" b="1" u="sng" dirty="0" smtClean="0"/>
              <a:t>Blended Families</a:t>
            </a:r>
            <a:r>
              <a:rPr lang="en-US" dirty="0" smtClean="0"/>
              <a:t> (Stepfamilies) One or both marriage partners bring children from their previous marriages into new marriage </a:t>
            </a:r>
          </a:p>
          <a:p>
            <a:pPr lvl="1"/>
            <a:r>
              <a:rPr lang="en-US" dirty="0" smtClean="0"/>
              <a:t>Must learn to adjust, but that can cause conflict (new parent trying to play role, new sibling(s), and new grandparents)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Readings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articles and answer the </a:t>
            </a:r>
            <a:r>
              <a:rPr lang="en-US" smtClean="0"/>
              <a:t>corresponding questions </a:t>
            </a:r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Project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with a “mate” and fill out the Family Project Handout together. </a:t>
            </a:r>
          </a:p>
          <a:p>
            <a:r>
              <a:rPr lang="en-US" dirty="0" smtClean="0"/>
              <a:t>Answer the questions truthfully and take the time to really consider how you feel about the answers.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</a:t>
            </a:r>
            <a:r>
              <a:rPr lang="en-US" dirty="0" err="1" smtClean="0"/>
              <a:t>v</a:t>
            </a:r>
            <a:r>
              <a:rPr lang="en-US" dirty="0" smtClean="0"/>
              <a:t>. Social institution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1591815"/>
          </a:xfrm>
        </p:spPr>
        <p:txBody>
          <a:bodyPr/>
          <a:lstStyle/>
          <a:p>
            <a:r>
              <a:rPr lang="en-US" dirty="0" smtClean="0"/>
              <a:t>A group is composed of specific people, an institution is a standardized way of doing something.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09772" y="3429000"/>
            <a:ext cx="2654300" cy="3060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Basic Needs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Include</a:t>
            </a:r>
          </a:p>
          <a:p>
            <a:pPr lvl="1"/>
            <a:r>
              <a:rPr lang="en-US" dirty="0" smtClean="0"/>
              <a:t>Providing physical and emotional support for members of society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ransmitting knowledge</a:t>
            </a:r>
          </a:p>
          <a:p>
            <a:pPr lvl="1"/>
            <a:r>
              <a:rPr lang="en-US" dirty="0" smtClean="0"/>
              <a:t>Producing goods and services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aintaining social order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Marriage and Family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Ideal Home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Analyze how the house or apartment in which you live reflects your concept of the family </a:t>
            </a:r>
          </a:p>
          <a:p>
            <a:r>
              <a:rPr lang="en-US" dirty="0" smtClean="0"/>
              <a:t>Depending on where you live and how you live, show how the physical arrangement of your home relates to the family arrangement you have established </a:t>
            </a:r>
          </a:p>
          <a:p>
            <a:r>
              <a:rPr lang="en-US" dirty="0" smtClean="0"/>
              <a:t>Now write what your ideal home would be when you grow up and have a family of your own.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Family?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Family</a:t>
            </a:r>
            <a:r>
              <a:rPr lang="en-US" dirty="0" smtClean="0"/>
              <a:t>: Group of people who are related by marriage, blood, or adoption and who live together and share economic resources </a:t>
            </a:r>
          </a:p>
          <a:p>
            <a:r>
              <a:rPr lang="en-US" b="1" u="sng" dirty="0" smtClean="0"/>
              <a:t>Nuclear Family</a:t>
            </a:r>
            <a:r>
              <a:rPr lang="en-US" dirty="0" smtClean="0"/>
              <a:t>: Consists of one or both parents and their children </a:t>
            </a:r>
          </a:p>
          <a:p>
            <a:pPr lvl="1"/>
            <a:r>
              <a:rPr lang="en-US" dirty="0" smtClean="0"/>
              <a:t>Most recognizable in America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Family?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During a lifetime it is normal to be a member of 2 different, overlapping nuclear families </a:t>
            </a:r>
          </a:p>
          <a:p>
            <a:r>
              <a:rPr lang="en-US" b="1" u="sng" dirty="0" smtClean="0"/>
              <a:t>Family of Orientation</a:t>
            </a:r>
            <a:r>
              <a:rPr lang="en-US" dirty="0" smtClean="0"/>
              <a:t>: Nuclear family into which a person is born </a:t>
            </a:r>
          </a:p>
          <a:p>
            <a:r>
              <a:rPr lang="en-US" b="1" u="sng" dirty="0" smtClean="0"/>
              <a:t>Family of Procreation</a:t>
            </a:r>
            <a:r>
              <a:rPr lang="en-US" dirty="0" smtClean="0"/>
              <a:t>: Consists of individual, his/her spouse and their children </a:t>
            </a:r>
          </a:p>
          <a:p>
            <a:r>
              <a:rPr lang="en-US" b="1" u="sng" dirty="0" smtClean="0"/>
              <a:t>Extended Family</a:t>
            </a:r>
            <a:r>
              <a:rPr lang="en-US" dirty="0" smtClean="0"/>
              <a:t>: Consists of 3 or more generations of a family sharing the same residence (ex: Traditional Chinese family) 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271</TotalTime>
  <Words>1995</Words>
  <Application>Microsoft Office PowerPoint</Application>
  <PresentationFormat>On-screen Show (4:3)</PresentationFormat>
  <Paragraphs>231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Technic</vt:lpstr>
      <vt:lpstr>Unit 5: Social Institutions </vt:lpstr>
      <vt:lpstr>Social Institutions </vt:lpstr>
      <vt:lpstr>Examples </vt:lpstr>
      <vt:lpstr>Group v. Social institution</vt:lpstr>
      <vt:lpstr>Basic Needs </vt:lpstr>
      <vt:lpstr>Marriage and Family </vt:lpstr>
      <vt:lpstr>The Ideal Home </vt:lpstr>
      <vt:lpstr>What is a Family? </vt:lpstr>
      <vt:lpstr>What is a Family? </vt:lpstr>
      <vt:lpstr>Sociological Perspectives on the Family </vt:lpstr>
      <vt:lpstr>Kinship</vt:lpstr>
      <vt:lpstr>Marriage and Kinship Patterns </vt:lpstr>
      <vt:lpstr>Marriage Partners </vt:lpstr>
      <vt:lpstr>Residential Patterns </vt:lpstr>
      <vt:lpstr>Descent Patterns</vt:lpstr>
      <vt:lpstr>Authority Patterns </vt:lpstr>
      <vt:lpstr>Functions of the Family </vt:lpstr>
      <vt:lpstr>Functions of the Family</vt:lpstr>
      <vt:lpstr>Functions of the Family </vt:lpstr>
      <vt:lpstr>Functions of the Family </vt:lpstr>
      <vt:lpstr>The Ideal Home </vt:lpstr>
      <vt:lpstr>Marriage Contract </vt:lpstr>
      <vt:lpstr>Marriage Contract </vt:lpstr>
      <vt:lpstr>Marriage Contract </vt:lpstr>
      <vt:lpstr>The American Family </vt:lpstr>
      <vt:lpstr>Case Study </vt:lpstr>
      <vt:lpstr>Courtship and Marriage </vt:lpstr>
      <vt:lpstr>Marital Satisfaction</vt:lpstr>
      <vt:lpstr>Family Disruption </vt:lpstr>
      <vt:lpstr>Family Disruption </vt:lpstr>
      <vt:lpstr>Trends in American Family Life </vt:lpstr>
      <vt:lpstr>Trends in American Family Life </vt:lpstr>
      <vt:lpstr>Trends in American Family Life </vt:lpstr>
      <vt:lpstr>Trends in American Family Life </vt:lpstr>
      <vt:lpstr>Trends in American Family Life </vt:lpstr>
      <vt:lpstr>Family Readings</vt:lpstr>
      <vt:lpstr>Family Project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5: Social Institutions</dc:title>
  <dc:creator>Shavonne</dc:creator>
  <cp:lastModifiedBy>shairston</cp:lastModifiedBy>
  <cp:revision>37</cp:revision>
  <dcterms:created xsi:type="dcterms:W3CDTF">2012-10-11T00:01:21Z</dcterms:created>
  <dcterms:modified xsi:type="dcterms:W3CDTF">2014-03-14T11:20:58Z</dcterms:modified>
</cp:coreProperties>
</file>