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7A36712-0C1E-471A-B0AE-534B8C1FA237}" type="datetimeFigureOut">
              <a:rPr lang="en-US" smtClean="0"/>
              <a:pPr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8CA8E04-26DF-4D66-8AC2-0E777F726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8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monster.com/cgi-bin/id/CE047131" TargetMode="External"/><Relationship Id="rId2" Type="http://schemas.openxmlformats.org/officeDocument/2006/relationships/hyperlink" Target="http://www.factmonster.com/cgi-bin/id/CE034552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tmonster.com/cgi-bin/id/CE01127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saill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3028950" cy="20118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History</a:t>
            </a:r>
            <a:endParaRPr lang="en-US" dirty="0"/>
          </a:p>
        </p:txBody>
      </p:sp>
      <p:pic>
        <p:nvPicPr>
          <p:cNvPr id="6" name="Picture 5" descr="Battle of Manila B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3409950" cy="2104907"/>
          </a:xfrm>
          <a:prstGeom prst="rect">
            <a:avLst/>
          </a:prstGeom>
        </p:spPr>
      </p:pic>
      <p:pic>
        <p:nvPicPr>
          <p:cNvPr id="7" name="Picture 6" descr="Anubis and Mum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048000"/>
            <a:ext cx="4171950" cy="2781300"/>
          </a:xfrm>
          <a:prstGeom prst="rect">
            <a:avLst/>
          </a:prstGeom>
        </p:spPr>
      </p:pic>
      <p:pic>
        <p:nvPicPr>
          <p:cNvPr id="5" name="Picture 4" descr="Aksum Co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295400"/>
            <a:ext cx="2387600" cy="2571750"/>
          </a:xfrm>
          <a:prstGeom prst="rect">
            <a:avLst/>
          </a:prstGeom>
        </p:spPr>
      </p:pic>
      <p:pic>
        <p:nvPicPr>
          <p:cNvPr id="8" name="Picture 7" descr="Frederick the Grea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3657600"/>
            <a:ext cx="2057400" cy="2824566"/>
          </a:xfrm>
          <a:prstGeom prst="rect">
            <a:avLst/>
          </a:prstGeom>
        </p:spPr>
      </p:pic>
      <p:pic>
        <p:nvPicPr>
          <p:cNvPr id="9" name="Picture 8" descr="Kilwa atlas Illustr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3886200"/>
            <a:ext cx="2614613" cy="2078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Sociologists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4582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Sociologists study </a:t>
            </a:r>
            <a:r>
              <a:rPr lang="en-US" sz="2800" dirty="0"/>
              <a:t>the relationships between individuals and groups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200" dirty="0"/>
          </a:p>
          <a:p>
            <a:pPr marL="0" lvl="1">
              <a:lnSpc>
                <a:spcPct val="90000"/>
              </a:lnSpc>
              <a:defRPr/>
            </a:pPr>
            <a:r>
              <a:rPr lang="en-US" sz="2800" dirty="0"/>
              <a:t>Examples of groups sociologists study: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286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7244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Social Institutions (such as families, school and churches)</a:t>
            </a:r>
            <a:endParaRPr lang="en-US" sz="2800" dirty="0"/>
          </a:p>
        </p:txBody>
      </p:sp>
      <p:pic>
        <p:nvPicPr>
          <p:cNvPr id="6" name="Picture 5" descr="Great Mosque of Djenne M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2939826" cy="1952625"/>
          </a:xfrm>
          <a:prstGeom prst="rect">
            <a:avLst/>
          </a:prstGeom>
        </p:spPr>
      </p:pic>
      <p:pic>
        <p:nvPicPr>
          <p:cNvPr id="7" name="Picture 6" descr="Aztec Social and Political heirarc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743200"/>
            <a:ext cx="2419350" cy="19474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4800600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Social Problems (crime, race relations, poverty)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4876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Social Classes</a:t>
            </a:r>
            <a:endParaRPr lang="en-US" sz="2800" dirty="0"/>
          </a:p>
        </p:txBody>
      </p:sp>
      <p:pic>
        <p:nvPicPr>
          <p:cNvPr id="11" name="Picture 10" descr="Riis Three Street Ara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1" y="2667000"/>
            <a:ext cx="2514600" cy="2142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Geographers study the Earth and how people interact with it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b="1" dirty="0" smtClean="0"/>
              <a:t>Human characteristics</a:t>
            </a:r>
            <a:r>
              <a:rPr lang="en-US" sz="2800" dirty="0" smtClean="0"/>
              <a:t>” ~ such as buildings, roads, bridges, and man-made lakes.</a:t>
            </a:r>
            <a:endParaRPr lang="en-US" sz="2800" dirty="0"/>
          </a:p>
        </p:txBody>
      </p:sp>
      <p:pic>
        <p:nvPicPr>
          <p:cNvPr id="6" name="Picture 5" descr="Colos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1546" y="1752600"/>
            <a:ext cx="3054502" cy="2209800"/>
          </a:xfrm>
          <a:prstGeom prst="rect">
            <a:avLst/>
          </a:prstGeom>
        </p:spPr>
      </p:pic>
      <p:pic>
        <p:nvPicPr>
          <p:cNvPr id="7" name="Picture 6" descr="Teotihua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3257550" cy="2155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14800" y="4724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“Physical characteristics”  ~ </a:t>
            </a:r>
            <a:r>
              <a:rPr lang="en-US" sz="2800" dirty="0" smtClean="0"/>
              <a:t>such as mountains, oceans, lakes, beaches, rivers, wildlife, soil, and hills.</a:t>
            </a:r>
          </a:p>
        </p:txBody>
      </p:sp>
      <p:pic>
        <p:nvPicPr>
          <p:cNvPr id="10" name="Picture 9" descr="Huang He Ri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1776367" cy="2209800"/>
          </a:xfrm>
          <a:prstGeom prst="rect">
            <a:avLst/>
          </a:prstGeom>
        </p:spPr>
      </p:pic>
      <p:pic>
        <p:nvPicPr>
          <p:cNvPr id="11" name="Picture 10" descr="Himalaya Mountai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4953000"/>
            <a:ext cx="2696308" cy="1752600"/>
          </a:xfrm>
          <a:prstGeom prst="rect">
            <a:avLst/>
          </a:prstGeom>
        </p:spPr>
      </p:pic>
      <p:pic>
        <p:nvPicPr>
          <p:cNvPr id="12" name="Picture 11" descr="Gobi Dese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3810000"/>
            <a:ext cx="2209800" cy="175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People Who Study History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5791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u="sng" dirty="0"/>
              <a:t>Economists</a:t>
            </a:r>
            <a:r>
              <a:rPr lang="en-US" sz="2800" dirty="0"/>
              <a:t> - Study the production and distribution of scarce resources, goods, and services.</a:t>
            </a:r>
          </a:p>
        </p:txBody>
      </p:sp>
      <p:pic>
        <p:nvPicPr>
          <p:cNvPr id="4" name="Picture 3" descr="Mohenjo Daro Neck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371600"/>
            <a:ext cx="1600200" cy="2409223"/>
          </a:xfrm>
          <a:prstGeom prst="rect">
            <a:avLst/>
          </a:prstGeom>
        </p:spPr>
      </p:pic>
      <p:pic>
        <p:nvPicPr>
          <p:cNvPr id="5" name="Picture 4" descr="Silk Road Carav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752600"/>
            <a:ext cx="1819275" cy="2317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4267200"/>
            <a:ext cx="35814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u="sng" dirty="0"/>
              <a:t>Political Scientists</a:t>
            </a:r>
            <a:r>
              <a:rPr lang="en-US" sz="2800" dirty="0"/>
              <a:t> – Study government and politics.</a:t>
            </a:r>
          </a:p>
        </p:txBody>
      </p:sp>
      <p:pic>
        <p:nvPicPr>
          <p:cNvPr id="7" name="Picture 6" descr="Henry V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1" y="3124200"/>
            <a:ext cx="3008936" cy="3552825"/>
          </a:xfrm>
          <a:prstGeom prst="rect">
            <a:avLst/>
          </a:prstGeom>
        </p:spPr>
      </p:pic>
      <p:pic>
        <p:nvPicPr>
          <p:cNvPr id="8" name="Picture 7" descr="King Tut's To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200400"/>
            <a:ext cx="1974850" cy="2571750"/>
          </a:xfrm>
          <a:prstGeom prst="rect">
            <a:avLst/>
          </a:prstGeom>
        </p:spPr>
      </p:pic>
      <p:pic>
        <p:nvPicPr>
          <p:cNvPr id="9" name="Picture 8" descr="George Washingt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0" y="4572000"/>
            <a:ext cx="1816931" cy="212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Tools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362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#1 Maps!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133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#2 Artifacts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#3 Fossils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5486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#4 Oral History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172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#5 Written History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Historians (like detectives) use all sorts of tools to put together a historical story.  </a:t>
            </a:r>
            <a:endParaRPr lang="en-US" sz="2800" dirty="0"/>
          </a:p>
        </p:txBody>
      </p:sp>
      <p:pic>
        <p:nvPicPr>
          <p:cNvPr id="9" name="Content Placeholder 10" descr="Lat &amp; Long 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667000"/>
            <a:ext cx="3233738" cy="1519801"/>
          </a:xfrm>
          <a:prstGeom prst="rect">
            <a:avLst/>
          </a:prstGeom>
        </p:spPr>
      </p:pic>
      <p:pic>
        <p:nvPicPr>
          <p:cNvPr id="10" name="Picture 9" descr="Paleolithic Stone Scr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743200"/>
            <a:ext cx="1852613" cy="1450070"/>
          </a:xfrm>
          <a:prstGeom prst="rect">
            <a:avLst/>
          </a:prstGeom>
        </p:spPr>
      </p:pic>
      <p:pic>
        <p:nvPicPr>
          <p:cNvPr id="11" name="Picture 10" descr="Paleolithic Sk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810000"/>
            <a:ext cx="2005013" cy="1559455"/>
          </a:xfrm>
          <a:prstGeom prst="rect">
            <a:avLst/>
          </a:prstGeom>
        </p:spPr>
      </p:pic>
      <p:pic>
        <p:nvPicPr>
          <p:cNvPr id="12" name="Picture 11" descr="Anasazi Bea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200400"/>
            <a:ext cx="2126776" cy="1407348"/>
          </a:xfrm>
          <a:prstGeom prst="rect">
            <a:avLst/>
          </a:prstGeom>
        </p:spPr>
      </p:pic>
      <p:pic>
        <p:nvPicPr>
          <p:cNvPr id="13" name="Picture 12" descr="hors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67200" y="3962400"/>
            <a:ext cx="2029332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 descr="Medieval manuscript landlord and peasan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0" y="4876800"/>
            <a:ext cx="208833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History Sources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449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Primary</a:t>
            </a:r>
            <a:r>
              <a:rPr lang="en-US" sz="2800" u="sng" dirty="0" smtClean="0"/>
              <a:t> Sources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/>
              <a:t> first </a:t>
            </a:r>
            <a:r>
              <a:rPr lang="en-US" sz="2800" b="1" dirty="0"/>
              <a:t>hand</a:t>
            </a:r>
            <a:r>
              <a:rPr lang="en-US" sz="2800" dirty="0"/>
              <a:t> or </a:t>
            </a:r>
            <a:r>
              <a:rPr lang="en-US" sz="2800" b="1" dirty="0"/>
              <a:t>eyewitness</a:t>
            </a:r>
            <a:r>
              <a:rPr lang="en-US" sz="2800" dirty="0"/>
              <a:t> accounts of an </a:t>
            </a:r>
            <a:r>
              <a:rPr lang="en-US" sz="2800" dirty="0" smtClean="0"/>
              <a:t>event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/>
              <a:t>experienced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event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dirty="0" smtClean="0"/>
              <a:t>subject </a:t>
            </a:r>
            <a:r>
              <a:rPr lang="en-US" sz="2800" dirty="0"/>
              <a:t>to </a:t>
            </a:r>
            <a:r>
              <a:rPr lang="en-US" sz="2800" b="1" dirty="0"/>
              <a:t>different interpretations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1447800"/>
            <a:ext cx="373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Secondary</a:t>
            </a:r>
            <a:r>
              <a:rPr lang="en-US" sz="2800" u="sng" dirty="0" smtClean="0"/>
              <a:t> Sources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/>
              <a:t> second-hand</a:t>
            </a:r>
            <a:r>
              <a:rPr lang="en-US" sz="2800" dirty="0" smtClean="0"/>
              <a:t> </a:t>
            </a:r>
            <a:r>
              <a:rPr lang="en-US" sz="2800" dirty="0"/>
              <a:t>records of what happened 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/>
              <a:t>did </a:t>
            </a:r>
            <a:r>
              <a:rPr lang="en-US" sz="2800" b="1" dirty="0"/>
              <a:t>not</a:t>
            </a:r>
            <a:r>
              <a:rPr lang="en-US" sz="2800" dirty="0"/>
              <a:t> experience the event</a:t>
            </a:r>
          </a:p>
        </p:txBody>
      </p:sp>
      <p:pic>
        <p:nvPicPr>
          <p:cNvPr id="5" name="Picture 4" descr="Book of the D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124325"/>
            <a:ext cx="3857625" cy="2733675"/>
          </a:xfrm>
          <a:prstGeom prst="rect">
            <a:avLst/>
          </a:prstGeom>
        </p:spPr>
      </p:pic>
      <p:pic>
        <p:nvPicPr>
          <p:cNvPr id="6" name="Picture 5" descr="Bill of Righ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4191000"/>
            <a:ext cx="250698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or Secondary Historical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248400"/>
            <a:ext cx="7315200" cy="6096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Secondary!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905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Textbook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90800"/>
            <a:ext cx="301591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or Secondary Historical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248400"/>
            <a:ext cx="7315200" cy="457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Primary!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905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Diary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578" y="2667000"/>
            <a:ext cx="51011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or Secondary Historical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248400"/>
            <a:ext cx="7315200" cy="457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Primary!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905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Ten Commandments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514600"/>
            <a:ext cx="4495800" cy="370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or Secondary Historical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248400"/>
            <a:ext cx="7315200" cy="457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Secondary!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905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Encyclopedias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or Secondary Historical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248400"/>
            <a:ext cx="7315200" cy="457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Primary!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9050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Declaration of Independence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7086600" cy="37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2400" cy="868362"/>
          </a:xfrm>
        </p:spPr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/>
            </a:r>
            <a:br>
              <a:rPr lang="en-US" dirty="0" smtClean="0">
                <a:latin typeface="Apple Casual"/>
                <a:cs typeface="Apple Casual"/>
              </a:rPr>
            </a:br>
            <a:r>
              <a:rPr lang="en-US" dirty="0" smtClean="0">
                <a:latin typeface="Apple Casual"/>
                <a:cs typeface="Apple Casual"/>
              </a:rPr>
              <a:t>Why is it important  to study history? OR Is it not important?? Explain your opinion.</a:t>
            </a:r>
            <a:endParaRPr lang="en-US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dieval Castle Feudal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962400"/>
            <a:ext cx="27432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BC and 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Historians have split our calendar into two time periods: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B.C. / B.C.E. </a:t>
            </a:r>
            <a:r>
              <a:rPr lang="en-US" sz="2800" dirty="0" smtClean="0"/>
              <a:t>= “Before Christ”, or “Before Common Era”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953000" y="18288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A.D./C.E.  </a:t>
            </a:r>
            <a:r>
              <a:rPr lang="en-US" sz="2800" dirty="0" smtClean="0"/>
              <a:t>–(After death) “Anno Domini ” (Latin for “in the year of our Lord”), or “Common Era”</a:t>
            </a:r>
            <a:endParaRPr lang="en-US" sz="2800" dirty="0"/>
          </a:p>
        </p:txBody>
      </p:sp>
      <p:pic>
        <p:nvPicPr>
          <p:cNvPr id="8" name="Picture 7" descr="Cave Painting Porcupi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2705100" cy="1809411"/>
          </a:xfrm>
          <a:prstGeom prst="rect">
            <a:avLst/>
          </a:prstGeom>
        </p:spPr>
      </p:pic>
      <p:pic>
        <p:nvPicPr>
          <p:cNvPr id="9" name="Picture 8" descr="Minoans Bull Fres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343400"/>
            <a:ext cx="2767013" cy="2001814"/>
          </a:xfrm>
          <a:prstGeom prst="rect">
            <a:avLst/>
          </a:prstGeom>
        </p:spPr>
      </p:pic>
      <p:pic>
        <p:nvPicPr>
          <p:cNvPr id="10" name="Picture 9" descr="Zhou Feudal Lo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810000"/>
            <a:ext cx="2590800" cy="1956881"/>
          </a:xfrm>
          <a:prstGeom prst="rect">
            <a:avLst/>
          </a:prstGeom>
        </p:spPr>
      </p:pic>
      <p:pic>
        <p:nvPicPr>
          <p:cNvPr id="11" name="Picture 10" descr="Henry VI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3962400"/>
            <a:ext cx="2020746" cy="2386012"/>
          </a:xfrm>
          <a:prstGeom prst="rect">
            <a:avLst/>
          </a:prstGeom>
        </p:spPr>
      </p:pic>
      <p:pic>
        <p:nvPicPr>
          <p:cNvPr id="13" name="Picture 12" descr="Viking Routes of Raid and Trad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5029200"/>
            <a:ext cx="1371600" cy="1496291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52600" y="6334780"/>
            <a:ext cx="5671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 currently live in the year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8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C.E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3352800"/>
            <a:ext cx="76962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67200" y="2895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200" y="2667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A.D or 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Descending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48200" y="25908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64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Ascending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47800" y="2590800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1"/>
            <a:ext cx="32004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4.5 Billion B.C E</a:t>
            </a:r>
            <a:endParaRPr lang="en-US" dirty="0" smtClean="0"/>
          </a:p>
          <a:p>
            <a:r>
              <a:rPr lang="en-US" dirty="0" smtClean="0"/>
              <a:t>Planet Earth formed.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r>
              <a:rPr lang="en-US" b="1" dirty="0" smtClean="0"/>
              <a:t>600 million B.C.E</a:t>
            </a:r>
            <a:endParaRPr lang="en-US" dirty="0" smtClean="0"/>
          </a:p>
          <a:p>
            <a:r>
              <a:rPr lang="en-US" dirty="0" smtClean="0"/>
              <a:t>Earliest date to which fossils</a:t>
            </a:r>
          </a:p>
          <a:p>
            <a:r>
              <a:rPr lang="en-US" dirty="0" smtClean="0"/>
              <a:t> can be traced.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100,000 B.C.E</a:t>
            </a:r>
            <a:endParaRPr lang="en-US" dirty="0" smtClean="0"/>
          </a:p>
          <a:p>
            <a:r>
              <a:rPr lang="en-US" dirty="0" smtClean="0"/>
              <a:t>First modern Homo sapiens in South Africa.</a:t>
            </a:r>
          </a:p>
          <a:p>
            <a:r>
              <a:rPr lang="en-US" dirty="0" smtClean="0"/>
              <a:t> 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15,000 B.C.E</a:t>
            </a:r>
            <a:endParaRPr lang="en-US" dirty="0" smtClean="0"/>
          </a:p>
          <a:p>
            <a:r>
              <a:rPr lang="en-US" dirty="0" smtClean="0"/>
              <a:t>Migrations across Bering Straits into the Americas.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00800" y="117692"/>
            <a:ext cx="27432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1  CE</a:t>
            </a:r>
            <a:endParaRPr lang="en-US" dirty="0" smtClean="0"/>
          </a:p>
          <a:p>
            <a:r>
              <a:rPr lang="en-US" dirty="0" smtClean="0"/>
              <a:t>Birth of Jesus Christ, Buddhism introduced to China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800  CE</a:t>
            </a:r>
            <a:endParaRPr lang="en-US" dirty="0" smtClean="0"/>
          </a:p>
          <a:p>
            <a:r>
              <a:rPr lang="en-US" dirty="0" smtClean="0"/>
              <a:t>Charlemagne crowned first Holy Roman Emperor in Rome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400  CE</a:t>
            </a:r>
            <a:endParaRPr lang="en-US" dirty="0" smtClean="0"/>
          </a:p>
          <a:p>
            <a:r>
              <a:rPr lang="en-US" dirty="0" smtClean="0"/>
              <a:t>Western Roman empire disintegrates under weak emperors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1368 CE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Ming</a:t>
            </a:r>
            <a:r>
              <a:rPr lang="en-US" dirty="0" smtClean="0"/>
              <a:t> Dynasty begins in China.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1535 CE</a:t>
            </a:r>
            <a:endParaRPr lang="en-US" dirty="0" smtClean="0"/>
          </a:p>
          <a:p>
            <a:r>
              <a:rPr lang="en-US" dirty="0" smtClean="0"/>
              <a:t>Reformation begins 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7692"/>
            <a:ext cx="21336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b="1" dirty="0" smtClean="0"/>
              <a:t>1756 CE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Seven Years' War</a:t>
            </a:r>
            <a:r>
              <a:rPr lang="en-US" dirty="0" smtClean="0"/>
              <a:t> (French and Indian Wars in America)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  <a:r>
              <a:rPr lang="en-US" b="1" dirty="0" smtClean="0"/>
              <a:t>1999 CE</a:t>
            </a:r>
            <a:endParaRPr lang="en-US" dirty="0" smtClean="0"/>
          </a:p>
          <a:p>
            <a:r>
              <a:rPr lang="en-US" dirty="0" smtClean="0"/>
              <a:t>U.S. and China reach landmark trade agreement </a:t>
            </a:r>
          </a:p>
          <a:p>
            <a:endParaRPr lang="en-US" dirty="0" smtClean="0"/>
          </a:p>
          <a:p>
            <a:r>
              <a:rPr lang="en-US" b="1" dirty="0" smtClean="0"/>
              <a:t>1800 CE</a:t>
            </a:r>
            <a:endParaRPr lang="en-US" dirty="0" smtClean="0"/>
          </a:p>
          <a:p>
            <a:r>
              <a:rPr lang="en-US" dirty="0" smtClean="0"/>
              <a:t>Napoleon conquers Italy</a:t>
            </a:r>
          </a:p>
          <a:p>
            <a:endParaRPr lang="en-US" dirty="0" smtClean="0"/>
          </a:p>
          <a:p>
            <a:r>
              <a:rPr lang="en-US" b="1" dirty="0" smtClean="0"/>
              <a:t>1861 CE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U.S. Civil War</a:t>
            </a:r>
            <a:r>
              <a:rPr lang="en-US" dirty="0" smtClean="0"/>
              <a:t> begins</a:t>
            </a:r>
          </a:p>
          <a:p>
            <a:r>
              <a:rPr lang="en-US" dirty="0" smtClean="0"/>
              <a:t> </a:t>
            </a:r>
          </a:p>
          <a:p>
            <a:r>
              <a:rPr lang="en-US" b="1" dirty="0" smtClean="0"/>
              <a:t>2014 CE</a:t>
            </a:r>
            <a:endParaRPr lang="en-US" dirty="0" smtClean="0"/>
          </a:p>
          <a:p>
            <a:r>
              <a:rPr lang="en-US" dirty="0" smtClean="0"/>
              <a:t>TODAY!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Archeology of Coin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Pretend it is the year 3014: </a:t>
            </a:r>
          </a:p>
          <a:p>
            <a:r>
              <a:rPr lang="en-US" sz="4000" i="1" dirty="0" smtClean="0"/>
              <a:t>You and your partner have just discovered an Artifact from an ancient civilization. It is your job to analyze this artifact and put together a historical past. 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0"/>
            <a:ext cx="8763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After Examining the Coin: What conclusions can you draw about this Ancient civilization?</a:t>
            </a:r>
          </a:p>
          <a:p>
            <a:r>
              <a:rPr lang="en-US" sz="4000" i="1" dirty="0" smtClean="0"/>
              <a:t> </a:t>
            </a:r>
          </a:p>
          <a:p>
            <a:r>
              <a:rPr lang="en-US" sz="4000" i="1" dirty="0" smtClean="0"/>
              <a:t>DO you think they had…</a:t>
            </a:r>
          </a:p>
          <a:p>
            <a:r>
              <a:rPr lang="en-US" sz="4000" i="1" dirty="0" smtClean="0"/>
              <a:t> 	a religion? </a:t>
            </a:r>
          </a:p>
          <a:p>
            <a:r>
              <a:rPr lang="en-US" sz="4000" i="1" dirty="0" smtClean="0"/>
              <a:t>	a leader? </a:t>
            </a:r>
          </a:p>
          <a:p>
            <a:r>
              <a:rPr lang="en-US" sz="4000" i="1" dirty="0" smtClean="0"/>
              <a:t>	Laws? </a:t>
            </a:r>
          </a:p>
          <a:p>
            <a:r>
              <a:rPr lang="en-US" sz="4000" i="1" dirty="0" smtClean="0"/>
              <a:t>	a Culture? </a:t>
            </a:r>
          </a:p>
          <a:p>
            <a:endParaRPr lang="en-US" sz="4000" i="1" dirty="0" smtClean="0"/>
          </a:p>
          <a:p>
            <a:r>
              <a:rPr lang="en-US" sz="4000" i="1" dirty="0" smtClean="0"/>
              <a:t>What was the culture of these ancient people (Americans)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History?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Everything that happened in the past (including yesterday).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History can be written or oral: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Written History </a:t>
            </a:r>
            <a:r>
              <a:rPr lang="en-US" sz="2800" dirty="0" smtClean="0"/>
              <a:t>~ History that has been written down and preserved throughout time.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029200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Oral History </a:t>
            </a:r>
            <a:r>
              <a:rPr lang="en-US" sz="2800" dirty="0" smtClean="0"/>
              <a:t>~ history which has been passed on by word of mouth such as through stories or songs.</a:t>
            </a:r>
            <a:endParaRPr lang="en-US" sz="2800" dirty="0"/>
          </a:p>
        </p:txBody>
      </p:sp>
      <p:pic>
        <p:nvPicPr>
          <p:cNvPr id="7" name="Picture 6" descr="Medieval manuscript landlord and peas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133600"/>
            <a:ext cx="3712602" cy="2438400"/>
          </a:xfrm>
          <a:prstGeom prst="rect">
            <a:avLst/>
          </a:prstGeom>
        </p:spPr>
      </p:pic>
      <p:pic>
        <p:nvPicPr>
          <p:cNvPr id="8" name="Picture 7" descr="hor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4724400"/>
            <a:ext cx="2029332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Prehistory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905000"/>
            <a:ext cx="739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invention and use of writing marked the beginning of recorded history. </a:t>
            </a:r>
          </a:p>
          <a:p>
            <a:endParaRPr lang="en-US" sz="2800" dirty="0" smtClean="0"/>
          </a:p>
          <a:p>
            <a:r>
              <a:rPr lang="en-US" sz="2800" dirty="0" smtClean="0"/>
              <a:t>However, humans and their ancestors had lived on Earth for thousands upon thousands of years before the recording of history began.</a:t>
            </a:r>
          </a:p>
          <a:p>
            <a:endParaRPr lang="en-US" sz="2800" dirty="0" smtClean="0"/>
          </a:p>
          <a:p>
            <a:r>
              <a:rPr lang="en-US" sz="2800" dirty="0" smtClean="0"/>
              <a:t>We call the long period of time before people invented writing: </a:t>
            </a:r>
            <a:r>
              <a:rPr lang="en-US" sz="2800" b="1" dirty="0" smtClean="0"/>
              <a:t>Prehistory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Study History?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066800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To understand the importance of current events, most of which have roots in the past.</a:t>
            </a:r>
          </a:p>
          <a:p>
            <a:pPr>
              <a:spcBef>
                <a:spcPts val="0"/>
              </a:spcBef>
            </a:pPr>
            <a:endParaRPr lang="en-US" sz="800" b="1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For ex. </a:t>
            </a:r>
            <a:r>
              <a:rPr lang="en-US" sz="2800" dirty="0" smtClean="0"/>
              <a:t>Genocide in Africa, Religious Wars, and Civil Rights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#1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810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#2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3886200"/>
            <a:ext cx="5486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Understanding the past, can help us understand what happens today and what may happen in the future.</a:t>
            </a:r>
          </a:p>
          <a:p>
            <a:endParaRPr lang="en-US" sz="800" b="1" dirty="0" smtClean="0"/>
          </a:p>
          <a:p>
            <a:r>
              <a:rPr lang="en-US" sz="2800" b="1" dirty="0" smtClean="0"/>
              <a:t>For Ex. </a:t>
            </a:r>
            <a:r>
              <a:rPr lang="en-US" sz="2800" dirty="0" smtClean="0"/>
              <a:t>Great Depression and Atomic Bomb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“The past causes the present, and the present causes the future.”</a:t>
            </a:r>
          </a:p>
        </p:txBody>
      </p:sp>
      <p:pic>
        <p:nvPicPr>
          <p:cNvPr id="8" name="Picture 7" descr="Africa 189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066800"/>
            <a:ext cx="2805545" cy="2286000"/>
          </a:xfrm>
          <a:prstGeom prst="rect">
            <a:avLst/>
          </a:prstGeom>
        </p:spPr>
      </p:pic>
      <p:pic>
        <p:nvPicPr>
          <p:cNvPr id="10" name="Picture 9" descr="Great depre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86200"/>
            <a:ext cx="1752600" cy="2361398"/>
          </a:xfrm>
          <a:prstGeom prst="rect">
            <a:avLst/>
          </a:prstGeom>
        </p:spPr>
      </p:pic>
      <p:pic>
        <p:nvPicPr>
          <p:cNvPr id="12" name="Picture 11" descr="Buddhist Monks Silk Road Pain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676400"/>
            <a:ext cx="2033477" cy="1727200"/>
          </a:xfrm>
          <a:prstGeom prst="rect">
            <a:avLst/>
          </a:prstGeom>
        </p:spPr>
      </p:pic>
      <p:pic>
        <p:nvPicPr>
          <p:cNvPr id="13" name="Picture 12" descr="Jim Crow Prote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209800"/>
            <a:ext cx="2571750" cy="1873250"/>
          </a:xfrm>
          <a:prstGeom prst="rect">
            <a:avLst/>
          </a:prstGeom>
        </p:spPr>
      </p:pic>
      <p:pic>
        <p:nvPicPr>
          <p:cNvPr id="9" name="Picture 8" descr="WWII Hiroshima A Bom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343400"/>
            <a:ext cx="1627857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Study the Past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Historians</a:t>
            </a:r>
            <a:endParaRPr lang="en-US" sz="2800" dirty="0"/>
          </a:p>
        </p:txBody>
      </p:sp>
      <p:pic>
        <p:nvPicPr>
          <p:cNvPr id="4" name="Picture 3" descr="Louis and Mary Lea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209800"/>
            <a:ext cx="3857625" cy="3057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524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Anthropologists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524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Archaeologists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352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Sociologists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Economists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Geographers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32004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Political Scientists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Historians are like detectives who use clues to discover what occurred in the past.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27432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Historians study, record, write about, and interpret human experiences of the past.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Evaluate evidence to determine if it is reliable.</a:t>
            </a:r>
          </a:p>
        </p:txBody>
      </p:sp>
      <p:pic>
        <p:nvPicPr>
          <p:cNvPr id="6" name="Picture 5" descr="Kilwa Calligra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438400"/>
            <a:ext cx="3028950" cy="2019300"/>
          </a:xfrm>
          <a:prstGeom prst="rect">
            <a:avLst/>
          </a:prstGeom>
        </p:spPr>
      </p:pic>
      <p:pic>
        <p:nvPicPr>
          <p:cNvPr id="8" name="Picture 7" descr="Cave Painting from Namib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733800"/>
            <a:ext cx="3009900" cy="2006600"/>
          </a:xfrm>
          <a:prstGeom prst="rect">
            <a:avLst/>
          </a:prstGeom>
        </p:spPr>
      </p:pic>
      <p:pic>
        <p:nvPicPr>
          <p:cNvPr id="7" name="Picture 6" descr="Lost City Petra Tom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2895600"/>
            <a:ext cx="2614613" cy="171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Anthropologists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Anthropologists study human </a:t>
            </a:r>
            <a:r>
              <a:rPr lang="en-US" sz="2800" i="1" u="sng" dirty="0" smtClean="0"/>
              <a:t>cultures</a:t>
            </a:r>
            <a:r>
              <a:rPr lang="en-US" sz="2800" dirty="0" smtClean="0"/>
              <a:t> (both past and present).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Culture</a:t>
            </a:r>
            <a:r>
              <a:rPr lang="en-US" sz="2800" dirty="0" smtClean="0"/>
              <a:t> ~ the way of life of a society which is handed down from one generation to the next through learning and experience.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52578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Culture includes the beliefs, values, and practices of a people.</a:t>
            </a:r>
            <a:endParaRPr lang="en-US" sz="2800" dirty="0"/>
          </a:p>
        </p:txBody>
      </p:sp>
      <p:pic>
        <p:nvPicPr>
          <p:cNvPr id="10" name="Picture 9" descr="Osiris and A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724400"/>
            <a:ext cx="2919413" cy="1946275"/>
          </a:xfrm>
          <a:prstGeom prst="rect">
            <a:avLst/>
          </a:prstGeom>
        </p:spPr>
      </p:pic>
      <p:pic>
        <p:nvPicPr>
          <p:cNvPr id="9" name="Picture 8" descr="Han Tribute Hors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1411" y="1981200"/>
            <a:ext cx="3463989" cy="2514600"/>
          </a:xfrm>
          <a:prstGeom prst="rect">
            <a:avLst/>
          </a:prstGeom>
        </p:spPr>
      </p:pic>
      <p:pic>
        <p:nvPicPr>
          <p:cNvPr id="7" name="Picture 6" descr="Acropolis Pain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971800"/>
            <a:ext cx="2800350" cy="2039761"/>
          </a:xfrm>
          <a:prstGeom prst="rect">
            <a:avLst/>
          </a:prstGeom>
        </p:spPr>
      </p:pic>
      <p:pic>
        <p:nvPicPr>
          <p:cNvPr id="11" name="Picture 10" descr="Aztec Human Sacrifi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4863147"/>
            <a:ext cx="2614613" cy="1994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Archaeologists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Study past people and cultures through finding and analyzing material remains of human cultures.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Dig through dirt at sites in search of clues</a:t>
            </a:r>
            <a:r>
              <a:rPr lang="en-US" dirty="0" smtClean="0"/>
              <a:t>.</a:t>
            </a:r>
            <a:endParaRPr lang="en-US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962400" y="32766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u="sng" dirty="0" smtClean="0"/>
              <a:t>Artifacts</a:t>
            </a:r>
            <a:r>
              <a:rPr lang="en-US" sz="2800" dirty="0" smtClean="0"/>
              <a:t>” = anything made by humans such as tools, coins, buildings, weapons, pottery, clothes, and artwork.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u="sng" dirty="0" smtClean="0"/>
              <a:t>Fossils</a:t>
            </a:r>
            <a:r>
              <a:rPr lang="en-US" sz="2800" dirty="0" smtClean="0"/>
              <a:t>” = the remains of living things (plants, animals, people), not things that were made. </a:t>
            </a:r>
          </a:p>
        </p:txBody>
      </p:sp>
      <p:pic>
        <p:nvPicPr>
          <p:cNvPr id="8" name="Picture 7" descr="Anasazi Be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24200"/>
            <a:ext cx="2126776" cy="1407348"/>
          </a:xfrm>
          <a:prstGeom prst="rect">
            <a:avLst/>
          </a:prstGeom>
        </p:spPr>
      </p:pic>
      <p:pic>
        <p:nvPicPr>
          <p:cNvPr id="10" name="Picture 9" descr="Paleolithic Stone Scrap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886200"/>
            <a:ext cx="1852613" cy="1450070"/>
          </a:xfrm>
          <a:prstGeom prst="rect">
            <a:avLst/>
          </a:prstGeom>
        </p:spPr>
      </p:pic>
      <p:pic>
        <p:nvPicPr>
          <p:cNvPr id="11" name="Picture 10" descr="Cave Painting In Ch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276600"/>
            <a:ext cx="2287899" cy="1530350"/>
          </a:xfrm>
          <a:prstGeom prst="rect">
            <a:avLst/>
          </a:prstGeom>
        </p:spPr>
      </p:pic>
      <p:pic>
        <p:nvPicPr>
          <p:cNvPr id="12" name="Picture 11" descr="Paleolithic Sk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5080000"/>
            <a:ext cx="22860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13954</TotalTime>
  <Words>746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Apple Casual</vt:lpstr>
      <vt:lpstr>Arial</vt:lpstr>
      <vt:lpstr>Calibri</vt:lpstr>
      <vt:lpstr>Goudy Old Style</vt:lpstr>
      <vt:lpstr>Impact</vt:lpstr>
      <vt:lpstr>Rockwell</vt:lpstr>
      <vt:lpstr>Times New Roman</vt:lpstr>
      <vt:lpstr>Wingdings</vt:lpstr>
      <vt:lpstr>Inkwell</vt:lpstr>
      <vt:lpstr>Introduction to History</vt:lpstr>
      <vt:lpstr> Why is it important  to study history? OR Is it not important?? Explain your opinion.</vt:lpstr>
      <vt:lpstr>What is History?</vt:lpstr>
      <vt:lpstr>Prehistory</vt:lpstr>
      <vt:lpstr>Why Study History?</vt:lpstr>
      <vt:lpstr>People who Study the Past</vt:lpstr>
      <vt:lpstr>Historians</vt:lpstr>
      <vt:lpstr>Anthropologists</vt:lpstr>
      <vt:lpstr>Archaeologists</vt:lpstr>
      <vt:lpstr>Sociologists</vt:lpstr>
      <vt:lpstr>Geographers</vt:lpstr>
      <vt:lpstr>Other People Who Study History </vt:lpstr>
      <vt:lpstr>Historical Tools</vt:lpstr>
      <vt:lpstr>Written History Sources</vt:lpstr>
      <vt:lpstr>Primary or Secondary Historical Source?</vt:lpstr>
      <vt:lpstr>Primary or Secondary Historical Source?</vt:lpstr>
      <vt:lpstr>Primary or Secondary Historical Source?</vt:lpstr>
      <vt:lpstr>Primary or Secondary Historical Source?</vt:lpstr>
      <vt:lpstr>Primary or Secondary Historical Source?</vt:lpstr>
      <vt:lpstr>BC and AD</vt:lpstr>
      <vt:lpstr>PowerPoint Presentation</vt:lpstr>
      <vt:lpstr>PowerPoint Presentation</vt:lpstr>
      <vt:lpstr>Archeology of Coin</vt:lpstr>
      <vt:lpstr>PowerPoint Presentation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History</dc:title>
  <dc:creator>AlyssaMartin</dc:creator>
  <cp:lastModifiedBy>wwestbrook</cp:lastModifiedBy>
  <cp:revision>39</cp:revision>
  <dcterms:created xsi:type="dcterms:W3CDTF">2015-08-24T19:04:13Z</dcterms:created>
  <dcterms:modified xsi:type="dcterms:W3CDTF">2018-01-29T12:10:04Z</dcterms:modified>
</cp:coreProperties>
</file>