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85" r:id="rId10"/>
    <p:sldId id="287" r:id="rId11"/>
    <p:sldId id="288" r:id="rId12"/>
    <p:sldId id="286" r:id="rId13"/>
    <p:sldId id="289" r:id="rId14"/>
    <p:sldId id="259" r:id="rId15"/>
    <p:sldId id="266" r:id="rId16"/>
    <p:sldId id="278" r:id="rId17"/>
    <p:sldId id="280" r:id="rId18"/>
    <p:sldId id="283" r:id="rId19"/>
    <p:sldId id="282" r:id="rId20"/>
    <p:sldId id="263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55" autoAdjust="0"/>
    <p:restoredTop sz="94667" autoAdjust="0"/>
  </p:normalViewPr>
  <p:slideViewPr>
    <p:cSldViewPr>
      <p:cViewPr varScale="1">
        <p:scale>
          <a:sx n="89" d="100"/>
          <a:sy n="89" d="100"/>
        </p:scale>
        <p:origin x="-1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86521-7CD0-4C57-B2AA-CF47B120699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811" y="1600200"/>
            <a:ext cx="61423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Picture 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010400" cy="5146675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empus Sans ITC" pitchFamily="82" charset="0"/>
              </a:rPr>
              <a:t>British Lipton Tea advertisement in the 1890s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Tempus Sans ITC" pitchFamily="82" charset="0"/>
              </a:rPr>
              <a:t>Imperial motives:  </a:t>
            </a:r>
            <a:r>
              <a:rPr lang="en-US" b="1" i="1" dirty="0">
                <a:latin typeface="Tempus Sans ITC" pitchFamily="82" charset="0"/>
              </a:rPr>
              <a:t>ECONOMIC </a:t>
            </a:r>
            <a:r>
              <a:rPr lang="en-US" i="1" dirty="0">
                <a:latin typeface="Tempus Sans ITC" pitchFamily="82" charset="0"/>
              </a:rPr>
              <a:t>(goods from Ceylon transported to London, use of indigenous labor and resources, exportation of industrial technology) or </a:t>
            </a:r>
            <a:r>
              <a:rPr lang="en-US" b="1" i="1" dirty="0">
                <a:latin typeface="Tempus Sans ITC" pitchFamily="82" charset="0"/>
              </a:rPr>
              <a:t>POLLITICAL</a:t>
            </a:r>
            <a:r>
              <a:rPr lang="en-US" i="1" dirty="0">
                <a:latin typeface="Tempus Sans ITC" pitchFamily="82" charset="0"/>
              </a:rPr>
              <a:t> (gaining national prestige through international trade)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Picture 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924800" cy="5116513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pitchFamily="82" charset="0"/>
              </a:rPr>
              <a:t>A Methodist Sunday School at </a:t>
            </a:r>
            <a:r>
              <a:rPr lang="en-US" sz="2000" b="1" dirty="0" err="1">
                <a:latin typeface="Tempus Sans ITC" pitchFamily="82" charset="0"/>
              </a:rPr>
              <a:t>Guiongua</a:t>
            </a:r>
            <a:r>
              <a:rPr lang="en-US" sz="2000" b="1" dirty="0">
                <a:latin typeface="Tempus Sans ITC" pitchFamily="82" charset="0"/>
              </a:rPr>
              <a:t>, Angola, 1925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empus Sans ITC" pitchFamily="82" charset="0"/>
              </a:rPr>
              <a:t>Imperial motives:  </a:t>
            </a:r>
            <a:r>
              <a:rPr lang="en-US" sz="2000" b="1" i="1" dirty="0">
                <a:latin typeface="Tempus Sans ITC" pitchFamily="82" charset="0"/>
              </a:rPr>
              <a:t>RELIGIOUS </a:t>
            </a:r>
            <a:r>
              <a:rPr lang="en-US" sz="2000" i="1" dirty="0">
                <a:latin typeface="Tempus Sans ITC" pitchFamily="82" charset="0"/>
              </a:rPr>
              <a:t>(Europeans spreading Christian values &amp; education) or </a:t>
            </a:r>
            <a:r>
              <a:rPr lang="en-US" sz="2000" b="1" i="1" dirty="0">
                <a:latin typeface="Tempus Sans ITC" pitchFamily="82" charset="0"/>
              </a:rPr>
              <a:t>IDEOLOGICAL </a:t>
            </a:r>
            <a:r>
              <a:rPr lang="en-US" sz="2000" i="1" dirty="0">
                <a:latin typeface="Tempus Sans ITC" pitchFamily="82" charset="0"/>
              </a:rPr>
              <a:t>(teaching European customs &amp; beliefs)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Picture 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4437063" cy="6281738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410200" y="533400"/>
            <a:ext cx="3276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pitchFamily="82" charset="0"/>
              </a:rPr>
              <a:t>British cartoon “The Rhodes Colossus” showing Cecil Rhodes’ vision of making Africa “all British from Cape to Cairo” 1892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Tempus Sans ITC" pitchFamily="82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pitchFamily="82" charset="0"/>
              </a:rPr>
              <a:t>POLITICAL </a:t>
            </a:r>
            <a:r>
              <a:rPr lang="en-US" sz="2000" i="1" dirty="0">
                <a:latin typeface="Tempus Sans ITC" pitchFamily="82" charset="0"/>
              </a:rPr>
              <a:t> (desire to control African territory, desire to boost national pride and gain power by winning colonies, desire to have military presence) or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pitchFamily="82" charset="0"/>
              </a:rPr>
              <a:t>EXPLORATORY</a:t>
            </a:r>
            <a:r>
              <a:rPr lang="en-US" sz="2000" i="1" dirty="0">
                <a:latin typeface="Tempus Sans ITC" pitchFamily="82" charset="0"/>
              </a:rPr>
              <a:t> (exploring or venturing into unknown territory)</a:t>
            </a:r>
            <a:endParaRPr lang="en-US" sz="2000" b="1" i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icture 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638675" cy="6238875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410200" y="457200"/>
            <a:ext cx="32766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pitchFamily="82" charset="0"/>
              </a:rPr>
              <a:t>An advertisement for Pears’ </a:t>
            </a:r>
            <a:r>
              <a:rPr lang="en-US" sz="2000" b="1" dirty="0" smtClean="0">
                <a:latin typeface="Tempus Sans ITC" pitchFamily="82" charset="0"/>
              </a:rPr>
              <a:t>Soap </a:t>
            </a:r>
            <a:r>
              <a:rPr lang="en-US" sz="2000" b="1" dirty="0">
                <a:latin typeface="Tempus Sans ITC" pitchFamily="82" charset="0"/>
              </a:rPr>
              <a:t>from the 1890s, and one stanza of the British poet Rudyard Kipling’s poem, </a:t>
            </a:r>
            <a:r>
              <a:rPr lang="en-US" sz="2000" b="1" i="1" dirty="0">
                <a:latin typeface="Tempus Sans ITC" pitchFamily="82" charset="0"/>
              </a:rPr>
              <a:t>The White Man’s Burden</a:t>
            </a:r>
            <a:r>
              <a:rPr lang="en-US" sz="2000" b="1" dirty="0">
                <a:latin typeface="Tempus Sans ITC" pitchFamily="82" charset="0"/>
              </a:rPr>
              <a:t>, written in 1899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Tempus Sans ITC" pitchFamily="82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pitchFamily="82" charset="0"/>
              </a:rPr>
              <a:t>IDEOLOGICAL</a:t>
            </a:r>
            <a:r>
              <a:rPr lang="en-US" sz="2000" i="1" dirty="0">
                <a:latin typeface="Tempus Sans ITC" pitchFamily="82" charset="0"/>
              </a:rPr>
              <a:t> (belief in European superiority, need to “civilize” captive peoples, need to cleanse “dark corners of the earth”) or </a:t>
            </a:r>
          </a:p>
          <a:p>
            <a:pPr>
              <a:spcBef>
                <a:spcPct val="50000"/>
              </a:spcBef>
            </a:pPr>
            <a:endParaRPr lang="en-US" sz="2000" i="1" dirty="0">
              <a:latin typeface="Tempus Sans ITC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pitchFamily="82" charset="0"/>
              </a:rPr>
              <a:t>ECONOMIC</a:t>
            </a:r>
            <a:r>
              <a:rPr lang="en-US" sz="2000" i="1" dirty="0">
                <a:latin typeface="Tempus Sans ITC" pitchFamily="82" charset="0"/>
              </a:rPr>
              <a:t> (boats transporting goods to colonies, advertisement to sell product)</a:t>
            </a:r>
            <a:endParaRPr lang="en-US" sz="2000" b="1" i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Spread of Imperialism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empus Sans ITC" pitchFamily="82" charset="0"/>
              </a:rPr>
              <a:t>From 1870 to 1914, imperialist nations gained control over most of the world.  </a:t>
            </a:r>
          </a:p>
          <a:p>
            <a:pPr lvl="1"/>
            <a:r>
              <a:rPr lang="en-US" dirty="0" smtClean="0">
                <a:latin typeface="Tempus Sans ITC" pitchFamily="82" charset="0"/>
              </a:rPr>
              <a:t>The European powers gained lands in Africa, Asia, and the Middle East with very little trouble.  The United States gained lands in the Americas.</a:t>
            </a:r>
          </a:p>
          <a:p>
            <a:endParaRPr lang="en-US" dirty="0"/>
          </a:p>
        </p:txBody>
      </p:sp>
      <p:pic>
        <p:nvPicPr>
          <p:cNvPr id="4" name="Picture 2" descr="imperial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10348"/>
            <a:ext cx="3429000" cy="3547652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empus Sans ITC" pitchFamily="82" charset="0"/>
              </a:rPr>
              <a:t>The European Scramble for Africa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1054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empus Sans ITC" pitchFamily="82" charset="0"/>
              </a:rPr>
              <a:t>Belgium was the first European country to try to explore and colonize Africa.  </a:t>
            </a:r>
          </a:p>
          <a:p>
            <a:pPr lvl="1"/>
            <a:r>
              <a:rPr lang="en-US" dirty="0" smtClean="0">
                <a:latin typeface="Tempus Sans ITC" pitchFamily="82" charset="0"/>
              </a:rPr>
              <a:t>Before long, Britain, France and Germany were all claiming regions of Africa</a:t>
            </a:r>
          </a:p>
          <a:p>
            <a:r>
              <a:rPr lang="en-US" dirty="0" smtClean="0">
                <a:latin typeface="Tempus Sans ITC" pitchFamily="82" charset="0"/>
              </a:rPr>
              <a:t>To avoid fighting with each other the Europeans met at the Berlin Conference.	  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BERLIN CONFERENCE (1884): </a:t>
            </a:r>
            <a:r>
              <a:rPr lang="en-US" dirty="0" smtClean="0">
                <a:latin typeface="Tempus Sans ITC" pitchFamily="82" charset="0"/>
              </a:rPr>
              <a:t>a meeting of European nations to decide how to colonize Africa.  The Africans were not represented at the meeting.</a:t>
            </a:r>
          </a:p>
          <a:p>
            <a:r>
              <a:rPr lang="en-US" dirty="0" smtClean="0">
                <a:latin typeface="Tempus Sans ITC" pitchFamily="82" charset="0"/>
              </a:rPr>
              <a:t>By 1914, there were only two countries that were NOT controlled by Europeans.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95400"/>
            <a:ext cx="34856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975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dirty="0" smtClean="0"/>
              <a:t>Which colonial power had the most land?</a:t>
            </a:r>
            <a:endParaRPr lang="en-US" sz="3200" dirty="0"/>
          </a:p>
        </p:txBody>
      </p:sp>
      <p:pic>
        <p:nvPicPr>
          <p:cNvPr id="5122" name="Picture 2" descr="http://sun.menloschool.org/~sportman/modernworld/chapter8/2005/gblock/emooring/parti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50" y="-1"/>
            <a:ext cx="9124950" cy="5952679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9370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“Spheres of Influence” in Asia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181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empus Sans ITC" pitchFamily="82" charset="0"/>
              </a:rPr>
              <a:t>Like Africa, European countries also wanted to gain lands in Asia – specifically </a:t>
            </a:r>
            <a:r>
              <a:rPr lang="en-US" b="1" dirty="0" smtClean="0">
                <a:latin typeface="Tempus Sans ITC" pitchFamily="82" charset="0"/>
              </a:rPr>
              <a:t>China. </a:t>
            </a:r>
          </a:p>
          <a:p>
            <a:r>
              <a:rPr lang="en-US" dirty="0" smtClean="0">
                <a:latin typeface="Tempus Sans ITC" pitchFamily="82" charset="0"/>
              </a:rPr>
              <a:t>European powers created a </a:t>
            </a:r>
            <a:r>
              <a:rPr lang="en-US" b="1" dirty="0" smtClean="0">
                <a:latin typeface="Tempus Sans ITC" pitchFamily="82" charset="0"/>
              </a:rPr>
              <a:t>sphere of influence </a:t>
            </a:r>
            <a:r>
              <a:rPr lang="en-US" dirty="0" smtClean="0">
                <a:latin typeface="Tempus Sans ITC" pitchFamily="82" charset="0"/>
              </a:rPr>
              <a:t>by controlling the Chinese economy.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Open Door Policy </a:t>
            </a:r>
            <a:r>
              <a:rPr lang="en-US" dirty="0" smtClean="0">
                <a:latin typeface="Tempus Sans ITC" pitchFamily="82" charset="0"/>
              </a:rPr>
              <a:t>– developed by European imperial powers to keep Chinese trade open to everyone.  </a:t>
            </a:r>
          </a:p>
          <a:p>
            <a:pPr lvl="2"/>
            <a:r>
              <a:rPr lang="en-US" dirty="0" smtClean="0">
                <a:latin typeface="Tempus Sans ITC" pitchFamily="82" charset="0"/>
              </a:rPr>
              <a:t>And of course, they did not consult the Chinese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641" y="1371600"/>
            <a:ext cx="336640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Spheres of Influence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94101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Oil in the Middle East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763000" cy="2895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empus Sans ITC" pitchFamily="82" charset="0"/>
              </a:rPr>
              <a:t>The discovery of </a:t>
            </a:r>
            <a:r>
              <a:rPr lang="en-US" b="1" dirty="0" smtClean="0">
                <a:latin typeface="Tempus Sans ITC" pitchFamily="82" charset="0"/>
              </a:rPr>
              <a:t>oil</a:t>
            </a:r>
            <a:r>
              <a:rPr lang="en-US" dirty="0" smtClean="0">
                <a:latin typeface="Tempus Sans ITC" pitchFamily="82" charset="0"/>
              </a:rPr>
              <a:t> changed everything in the Middle East! </a:t>
            </a:r>
          </a:p>
          <a:p>
            <a:r>
              <a:rPr lang="en-US" dirty="0" smtClean="0">
                <a:latin typeface="Tempus Sans ITC" pitchFamily="82" charset="0"/>
              </a:rPr>
              <a:t>As the Ottoman Empire fell to nationalist movements, Europeans began to gobble up their lands for oil.</a:t>
            </a:r>
          </a:p>
          <a:p>
            <a:pPr lvl="1"/>
            <a:r>
              <a:rPr lang="en-US" dirty="0" smtClean="0">
                <a:latin typeface="Tempus Sans ITC" pitchFamily="82" charset="0"/>
              </a:rPr>
              <a:t>Leaders from Europe, Russia, and the Middle East all tried to get control of the oil.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41588"/>
            <a:ext cx="4267200" cy="27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Imperialism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1447800"/>
            <a:ext cx="4953000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empus Sans ITC" pitchFamily="82" charset="0"/>
              </a:rPr>
              <a:t>After the </a:t>
            </a:r>
            <a:r>
              <a:rPr lang="en-US" sz="2600" b="1" dirty="0" smtClean="0">
                <a:latin typeface="Tempus Sans ITC" pitchFamily="82" charset="0"/>
              </a:rPr>
              <a:t>Industrial Revolution</a:t>
            </a:r>
            <a:r>
              <a:rPr lang="en-US" sz="2600" dirty="0" smtClean="0">
                <a:latin typeface="Tempus Sans ITC" pitchFamily="82" charset="0"/>
              </a:rPr>
              <a:t>, Europeans began looking for new lands to explore and colonize this led to imperialism.</a:t>
            </a:r>
          </a:p>
          <a:p>
            <a:pPr lvl="1"/>
            <a:r>
              <a:rPr lang="en-US" sz="2400" b="1" dirty="0" smtClean="0">
                <a:latin typeface="Tempus Sans ITC" pitchFamily="82" charset="0"/>
              </a:rPr>
              <a:t>IMPERIALISM</a:t>
            </a:r>
            <a:r>
              <a:rPr lang="en-US" sz="2400" b="1" dirty="0">
                <a:latin typeface="Tempus Sans ITC" pitchFamily="82" charset="0"/>
              </a:rPr>
              <a:t>: </a:t>
            </a:r>
            <a:r>
              <a:rPr lang="en-US" sz="2400" dirty="0">
                <a:latin typeface="Tempus Sans ITC" pitchFamily="82" charset="0"/>
              </a:rPr>
              <a:t>domination by one country over the political and economic life of another country.  </a:t>
            </a:r>
            <a:endParaRPr lang="en-US" sz="2400" dirty="0" smtClean="0">
              <a:latin typeface="Tempus Sans ITC" pitchFamily="82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7169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The U.S. Big Stick Diplomacy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715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empus Sans ITC" pitchFamily="82" charset="0"/>
              </a:rPr>
              <a:t>The United States would slowly become an imperialist power and took control of parts of Latin America.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Monroe Doctrine </a:t>
            </a:r>
            <a:r>
              <a:rPr lang="en-US" dirty="0" smtClean="0">
                <a:latin typeface="Tempus Sans ITC" pitchFamily="82" charset="0"/>
              </a:rPr>
              <a:t>- stated only the United States could control the western hemisphere and the Americas.  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Mexican American War </a:t>
            </a:r>
            <a:r>
              <a:rPr lang="en-US" dirty="0" smtClean="0">
                <a:latin typeface="Tempus Sans ITC" pitchFamily="82" charset="0"/>
              </a:rPr>
              <a:t>– we win war and take lands from Mexico.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Spanish American War </a:t>
            </a:r>
            <a:r>
              <a:rPr lang="en-US" dirty="0" smtClean="0">
                <a:latin typeface="Tempus Sans ITC" pitchFamily="82" charset="0"/>
              </a:rPr>
              <a:t>– we win war and take Spanish colonies.</a:t>
            </a:r>
          </a:p>
          <a:p>
            <a:pPr lvl="2"/>
            <a:r>
              <a:rPr lang="en-US" dirty="0" smtClean="0">
                <a:latin typeface="Tempus Sans ITC" pitchFamily="82" charset="0"/>
              </a:rPr>
              <a:t>Cuba, Puerto Rico, Guam, Virgin Islands.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Roosevelt Corollary </a:t>
            </a:r>
            <a:r>
              <a:rPr lang="en-US" dirty="0" smtClean="0">
                <a:latin typeface="Tempus Sans ITC" pitchFamily="82" charset="0"/>
              </a:rPr>
              <a:t>– extended the Monroe Doctrine stating United States would become a police power, restoring order in Latin America.</a:t>
            </a:r>
          </a:p>
          <a:p>
            <a:pPr lvl="2"/>
            <a:r>
              <a:rPr lang="en-US" dirty="0" smtClean="0">
                <a:latin typeface="Tempus Sans ITC" pitchFamily="82" charset="0"/>
              </a:rPr>
              <a:t>“Big stick Diplomacy”</a:t>
            </a:r>
          </a:p>
          <a:p>
            <a:endParaRPr lang="en-US" dirty="0"/>
          </a:p>
        </p:txBody>
      </p:sp>
      <p:pic>
        <p:nvPicPr>
          <p:cNvPr id="4" name="Picture 5" descr="monroe doctrine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300244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ttp://standupforamerica.files.wordpress.com/2009/10/teddy-roosevelt-foreign-policy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00"/>
            <a:ext cx="3033295" cy="233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Forms of Imperial Rule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6388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empus Sans ITC" pitchFamily="82" charset="0"/>
              </a:rPr>
              <a:t>European nations set up colonies in three different ways: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DIRECT RULE: </a:t>
            </a:r>
            <a:r>
              <a:rPr lang="en-US" dirty="0" smtClean="0">
                <a:latin typeface="Tempus Sans ITC" pitchFamily="82" charset="0"/>
              </a:rPr>
              <a:t>send officials from the mother country to the colony to run the government</a:t>
            </a:r>
          </a:p>
          <a:p>
            <a:pPr lvl="2"/>
            <a:r>
              <a:rPr lang="en-US" dirty="0" smtClean="0">
                <a:latin typeface="Tempus Sans ITC" pitchFamily="82" charset="0"/>
              </a:rPr>
              <a:t>Example:  Europeans in Africa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PROTECTORATE/INDIRECT RULE: </a:t>
            </a:r>
            <a:r>
              <a:rPr lang="en-US" dirty="0" smtClean="0">
                <a:latin typeface="Tempus Sans ITC" pitchFamily="82" charset="0"/>
              </a:rPr>
              <a:t>rulers in the colonies stay in place, but European advisers help them to make decisions</a:t>
            </a:r>
          </a:p>
          <a:p>
            <a:pPr lvl="2"/>
            <a:r>
              <a:rPr lang="en-US" dirty="0" smtClean="0">
                <a:latin typeface="Tempus Sans ITC" pitchFamily="82" charset="0"/>
              </a:rPr>
              <a:t>Example: Great Britain in India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SPHERE OF INFLUENCE: </a:t>
            </a:r>
            <a:r>
              <a:rPr lang="en-US" dirty="0" smtClean="0">
                <a:latin typeface="Tempus Sans ITC" pitchFamily="82" charset="0"/>
              </a:rPr>
              <a:t>the mother colony controls all trade and economic decisions in the colony.</a:t>
            </a:r>
          </a:p>
          <a:p>
            <a:pPr lvl="2"/>
            <a:r>
              <a:rPr lang="en-US" dirty="0" smtClean="0">
                <a:latin typeface="Tempus Sans ITC" pitchFamily="82" charset="0"/>
              </a:rPr>
              <a:t>Example:  Europeans in China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850" y="1371600"/>
            <a:ext cx="3105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Motives </a:t>
            </a:r>
            <a:r>
              <a:rPr lang="en-US" b="1" dirty="0">
                <a:latin typeface="Tempus Sans ITC" pitchFamily="82" charset="0"/>
              </a:rPr>
              <a:t>of Imperialism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>
                <a:latin typeface="Tempus Sans ITC" pitchFamily="82" charset="0"/>
              </a:rPr>
              <a:t>ECONOMIC  </a:t>
            </a:r>
            <a:endParaRPr lang="en-US" sz="4000" dirty="0">
              <a:latin typeface="Tempus Sans ITC" pitchFamily="82" charset="0"/>
            </a:endParaRPr>
          </a:p>
          <a:p>
            <a:r>
              <a:rPr lang="en-US" sz="4000" dirty="0" smtClean="0">
                <a:latin typeface="Tempus Sans ITC" pitchFamily="82" charset="0"/>
              </a:rPr>
              <a:t>POLITICAL</a:t>
            </a:r>
          </a:p>
          <a:p>
            <a:r>
              <a:rPr lang="en-US" sz="4000" dirty="0" smtClean="0">
                <a:latin typeface="Tempus Sans ITC" pitchFamily="82" charset="0"/>
              </a:rPr>
              <a:t>RELIGIOUS </a:t>
            </a:r>
          </a:p>
          <a:p>
            <a:r>
              <a:rPr lang="en-US" sz="4000" dirty="0" smtClean="0">
                <a:latin typeface="Tempus Sans ITC" pitchFamily="82" charset="0"/>
              </a:rPr>
              <a:t>EXPLORATORY</a:t>
            </a:r>
            <a:endParaRPr lang="en-US" sz="4000" dirty="0">
              <a:latin typeface="Tempus Sans ITC" pitchFamily="82" charset="0"/>
            </a:endParaRPr>
          </a:p>
          <a:p>
            <a:r>
              <a:rPr lang="en-US" sz="4000" dirty="0" smtClean="0">
                <a:latin typeface="Tempus Sans ITC" pitchFamily="82" charset="0"/>
              </a:rPr>
              <a:t>IDEOLOGICAL</a:t>
            </a:r>
            <a:endParaRPr lang="en-US" sz="4000" dirty="0">
              <a:latin typeface="Tempus Sans ITC" pitchFamily="82" charset="0"/>
            </a:endParaRPr>
          </a:p>
          <a:p>
            <a:endParaRPr lang="en-US" sz="40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Economic Motives of Imperialism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>
                <a:latin typeface="Tempus Sans ITC" pitchFamily="82" charset="0"/>
              </a:rPr>
              <a:t>ECONOMIC:  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Make $$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Control foreign trade 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New markets 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Raw materials and cheap labor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Investments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Export technology.</a:t>
            </a:r>
          </a:p>
          <a:p>
            <a:endParaRPr lang="en-US" dirty="0">
              <a:latin typeface="Tempus Sans ITC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39026"/>
            <a:ext cx="3471862" cy="228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Political Motives of Imperialism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empus Sans ITC" pitchFamily="82" charset="0"/>
              </a:rPr>
              <a:t>POLITICAL:  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Gain power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Compete with other countries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Expand territory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Exercise military force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Gain prestige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Boost national pride &amp; </a:t>
            </a:r>
            <a:endParaRPr lang="en-US" sz="3200" dirty="0" smtClean="0">
              <a:latin typeface="Tempus Sans ITC" pitchFamily="82" charset="0"/>
            </a:endParaRPr>
          </a:p>
          <a:p>
            <a:pPr lvl="1">
              <a:buNone/>
            </a:pPr>
            <a:r>
              <a:rPr lang="en-US" sz="3200" dirty="0" smtClean="0">
                <a:latin typeface="Tempus Sans ITC" pitchFamily="82" charset="0"/>
              </a:rPr>
              <a:t>   security</a:t>
            </a:r>
            <a:endParaRPr lang="en-US" sz="3200" dirty="0">
              <a:latin typeface="Tempus Sans ITC" pitchFamily="82" charset="0"/>
            </a:endParaRPr>
          </a:p>
          <a:p>
            <a:endParaRPr lang="en-US" dirty="0">
              <a:latin typeface="Tempus Sans ITC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124200"/>
            <a:ext cx="3095625" cy="305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Religious Motives of Imperialism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latin typeface="Tempus Sans ITC" pitchFamily="82" charset="0"/>
              </a:rPr>
              <a:t>RELIGIOUS:  </a:t>
            </a:r>
          </a:p>
          <a:p>
            <a:pPr lvl="1"/>
            <a:r>
              <a:rPr lang="en-US" sz="4000" dirty="0">
                <a:latin typeface="Tempus Sans ITC" pitchFamily="82" charset="0"/>
              </a:rPr>
              <a:t>Spread Christianity</a:t>
            </a:r>
          </a:p>
          <a:p>
            <a:pPr lvl="1"/>
            <a:r>
              <a:rPr lang="en-US" sz="4000" dirty="0">
                <a:latin typeface="Tempus Sans ITC" pitchFamily="82" charset="0"/>
              </a:rPr>
              <a:t>Spread American values and moral beliefs</a:t>
            </a:r>
          </a:p>
          <a:p>
            <a:pPr lvl="1"/>
            <a:r>
              <a:rPr lang="en-US" sz="4000" dirty="0">
                <a:latin typeface="Tempus Sans ITC" pitchFamily="82" charset="0"/>
              </a:rPr>
              <a:t>Educate people of other cultures</a:t>
            </a:r>
          </a:p>
          <a:p>
            <a:endParaRPr lang="en-US" sz="40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latin typeface="Tempus Sans ITC" pitchFamily="82" charset="0"/>
              </a:rPr>
              <a:t>Exploratory Motives of Imperialism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Tempus Sans ITC" pitchFamily="82" charset="0"/>
              </a:rPr>
              <a:t>EXPLORATORY:  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Explore the “unknown”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Conduct scientific research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Medical searches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Adventure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Investigate “unknown” cultures.</a:t>
            </a:r>
          </a:p>
          <a:p>
            <a:endParaRPr lang="en-US" sz="36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Ideological Motives of Imperialism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empus Sans ITC" pitchFamily="82" charset="0"/>
              </a:rPr>
              <a:t>IDEOLOGICAL:  </a:t>
            </a:r>
          </a:p>
          <a:p>
            <a:pPr lvl="1"/>
            <a:r>
              <a:rPr lang="en-US" dirty="0">
                <a:latin typeface="Tempus Sans ITC" pitchFamily="82" charset="0"/>
              </a:rPr>
              <a:t>Cultural values</a:t>
            </a:r>
          </a:p>
          <a:p>
            <a:pPr lvl="1"/>
            <a:r>
              <a:rPr lang="en-US" dirty="0">
                <a:latin typeface="Tempus Sans ITC" pitchFamily="82" charset="0"/>
              </a:rPr>
              <a:t>Belief in Race superiority (racism)</a:t>
            </a:r>
          </a:p>
          <a:p>
            <a:pPr lvl="1"/>
            <a:r>
              <a:rPr lang="en-US" dirty="0">
                <a:latin typeface="Tempus Sans ITC" pitchFamily="82" charset="0"/>
              </a:rPr>
              <a:t>Belief in duty to “civilize” people in other parts of the world</a:t>
            </a:r>
          </a:p>
          <a:p>
            <a:pPr lvl="1"/>
            <a:r>
              <a:rPr lang="en-US" dirty="0">
                <a:latin typeface="Tempus Sans ITC" pitchFamily="82" charset="0"/>
              </a:rPr>
              <a:t>Belief that all great nations should </a:t>
            </a:r>
            <a:endParaRPr lang="en-US" dirty="0" smtClean="0">
              <a:latin typeface="Tempus Sans ITC" pitchFamily="82" charset="0"/>
            </a:endParaRPr>
          </a:p>
          <a:p>
            <a:pPr lvl="1">
              <a:buNone/>
            </a:pPr>
            <a:r>
              <a:rPr lang="en-US" dirty="0" smtClean="0">
                <a:latin typeface="Tempus Sans ITC" pitchFamily="82" charset="0"/>
              </a:rPr>
              <a:t>    have </a:t>
            </a:r>
            <a:r>
              <a:rPr lang="en-US" dirty="0">
                <a:latin typeface="Tempus Sans ITC" pitchFamily="82" charset="0"/>
              </a:rPr>
              <a:t>empires</a:t>
            </a:r>
          </a:p>
          <a:p>
            <a:pPr lvl="1"/>
            <a:r>
              <a:rPr lang="en-US" dirty="0">
                <a:latin typeface="Tempus Sans ITC" pitchFamily="82" charset="0"/>
              </a:rPr>
              <a:t>“Survival of the Fittest”- </a:t>
            </a:r>
            <a:endParaRPr lang="en-US" dirty="0" smtClean="0">
              <a:latin typeface="Tempus Sans ITC" pitchFamily="82" charset="0"/>
            </a:endParaRPr>
          </a:p>
          <a:p>
            <a:pPr lvl="1">
              <a:buNone/>
            </a:pPr>
            <a:r>
              <a:rPr lang="en-US" dirty="0" smtClean="0">
                <a:latin typeface="Tempus Sans ITC" pitchFamily="82" charset="0"/>
              </a:rPr>
              <a:t>      only </a:t>
            </a:r>
            <a:r>
              <a:rPr lang="en-US" dirty="0">
                <a:latin typeface="Tempus Sans ITC" pitchFamily="82" charset="0"/>
              </a:rPr>
              <a:t>the strongest nations will </a:t>
            </a:r>
            <a:endParaRPr lang="en-US" dirty="0" smtClean="0">
              <a:latin typeface="Tempus Sans ITC" pitchFamily="82" charset="0"/>
            </a:endParaRPr>
          </a:p>
          <a:p>
            <a:pPr lvl="1">
              <a:buNone/>
            </a:pPr>
            <a:r>
              <a:rPr lang="en-US" dirty="0" smtClean="0">
                <a:latin typeface="Tempus Sans ITC" pitchFamily="82" charset="0"/>
              </a:rPr>
              <a:t>      survive</a:t>
            </a:r>
            <a:r>
              <a:rPr lang="en-US" dirty="0">
                <a:latin typeface="Tempus Sans ITC" pitchFamily="82" charset="0"/>
              </a:rPr>
              <a:t>.</a:t>
            </a:r>
          </a:p>
          <a:p>
            <a:endParaRPr lang="en-US" sz="2800" dirty="0">
              <a:latin typeface="Tempus Sans ITC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70" y="3581400"/>
            <a:ext cx="26982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Analyzing Motives of Imperialism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724400"/>
          </a:xfrm>
        </p:spPr>
        <p:txBody>
          <a:bodyPr/>
          <a:lstStyle/>
          <a:p>
            <a:r>
              <a:rPr lang="en-US" sz="2400" b="1" u="sng" dirty="0">
                <a:latin typeface="Tempus Sans ITC" pitchFamily="82" charset="0"/>
              </a:rPr>
              <a:t>STEPS:</a:t>
            </a:r>
          </a:p>
          <a:p>
            <a:pPr lvl="1"/>
            <a:r>
              <a:rPr lang="en-US" sz="2400" dirty="0" smtClean="0">
                <a:latin typeface="Tempus Sans ITC" pitchFamily="82" charset="0"/>
              </a:rPr>
              <a:t>With your partner, </a:t>
            </a:r>
            <a:r>
              <a:rPr lang="en-US" sz="2400" b="1" dirty="0" smtClean="0">
                <a:latin typeface="Tempus Sans ITC" pitchFamily="82" charset="0"/>
              </a:rPr>
              <a:t>examine the picture </a:t>
            </a:r>
            <a:r>
              <a:rPr lang="en-US" sz="2400" dirty="0" smtClean="0">
                <a:latin typeface="Tempus Sans ITC" pitchFamily="82" charset="0"/>
              </a:rPr>
              <a:t>to determine which motive it reveals.</a:t>
            </a:r>
          </a:p>
          <a:p>
            <a:pPr lvl="1"/>
            <a:r>
              <a:rPr lang="en-US" sz="2400" b="1" dirty="0" smtClean="0">
                <a:latin typeface="Tempus Sans ITC" pitchFamily="82" charset="0"/>
              </a:rPr>
              <a:t>Describe what you see and write an explanation of why you chose that motive.</a:t>
            </a:r>
          </a:p>
          <a:p>
            <a:pPr lvl="1">
              <a:spcAft>
                <a:spcPct val="25000"/>
              </a:spcAft>
              <a:buFont typeface="Wingdings" pitchFamily="2" charset="2"/>
              <a:buNone/>
            </a:pPr>
            <a:endParaRPr lang="en-US" sz="2400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884</Words>
  <Application>Microsoft Macintosh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Imperialism</vt:lpstr>
      <vt:lpstr>Imperialism</vt:lpstr>
      <vt:lpstr>Motives of Imperialism</vt:lpstr>
      <vt:lpstr>Economic Motives of Imperialism</vt:lpstr>
      <vt:lpstr>Political Motives of Imperialism</vt:lpstr>
      <vt:lpstr>Religious Motives of Imperialism</vt:lpstr>
      <vt:lpstr>Exploratory Motives of Imperialism</vt:lpstr>
      <vt:lpstr>Ideological Motives of Imperialism</vt:lpstr>
      <vt:lpstr>Analyzing Motives of Imperialism</vt:lpstr>
      <vt:lpstr>Slide 10</vt:lpstr>
      <vt:lpstr>Slide 11</vt:lpstr>
      <vt:lpstr>Slide 12</vt:lpstr>
      <vt:lpstr>Slide 13</vt:lpstr>
      <vt:lpstr>Spread of Imperialism</vt:lpstr>
      <vt:lpstr>The European Scramble for Africa</vt:lpstr>
      <vt:lpstr>Slide 16</vt:lpstr>
      <vt:lpstr>“Spheres of Influence” in Asia</vt:lpstr>
      <vt:lpstr>Spheres of Influence</vt:lpstr>
      <vt:lpstr>Oil in the Middle East</vt:lpstr>
      <vt:lpstr>The U.S. Big Stick Diplomacy</vt:lpstr>
      <vt:lpstr>Forms of Imperial Rule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AlyssaMartin</dc:creator>
  <cp:lastModifiedBy>Jessica Taylor</cp:lastModifiedBy>
  <cp:revision>11</cp:revision>
  <dcterms:created xsi:type="dcterms:W3CDTF">2014-11-21T18:30:54Z</dcterms:created>
  <dcterms:modified xsi:type="dcterms:W3CDTF">2014-11-21T18:31:35Z</dcterms:modified>
</cp:coreProperties>
</file>