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9" r:id="rId10"/>
    <p:sldId id="264" r:id="rId11"/>
    <p:sldId id="265" r:id="rId12"/>
    <p:sldId id="266" r:id="rId13"/>
    <p:sldId id="276" r:id="rId14"/>
    <p:sldId id="267" r:id="rId15"/>
    <p:sldId id="268" r:id="rId16"/>
    <p:sldId id="270" r:id="rId17"/>
    <p:sldId id="271" r:id="rId18"/>
    <p:sldId id="272" r:id="rId19"/>
    <p:sldId id="273" r:id="rId20"/>
    <p:sldId id="274" r:id="rId21"/>
    <p:sldId id="275"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C40160-9092-49A4-8511-5ADD7AEF9751}" type="datetimeFigureOut">
              <a:rPr lang="en-US" smtClean="0"/>
              <a:pPr/>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8345-0E3D-4E15-8E23-42A8C3CF3D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C40160-9092-49A4-8511-5ADD7AEF9751}" type="datetimeFigureOut">
              <a:rPr lang="en-US" smtClean="0"/>
              <a:pPr/>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8345-0E3D-4E15-8E23-42A8C3CF3D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C40160-9092-49A4-8511-5ADD7AEF9751}" type="datetimeFigureOut">
              <a:rPr lang="en-US" smtClean="0"/>
              <a:pPr/>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8345-0E3D-4E15-8E23-42A8C3CF3D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C40160-9092-49A4-8511-5ADD7AEF9751}" type="datetimeFigureOut">
              <a:rPr lang="en-US" smtClean="0"/>
              <a:pPr/>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8345-0E3D-4E15-8E23-42A8C3CF3D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C40160-9092-49A4-8511-5ADD7AEF9751}" type="datetimeFigureOut">
              <a:rPr lang="en-US" smtClean="0"/>
              <a:pPr/>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8345-0E3D-4E15-8E23-42A8C3CF3D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C40160-9092-49A4-8511-5ADD7AEF9751}" type="datetimeFigureOut">
              <a:rPr lang="en-US" smtClean="0"/>
              <a:pPr/>
              <a:t>4/30/2014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8345-0E3D-4E15-8E23-42A8C3CF3D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C40160-9092-49A4-8511-5ADD7AEF9751}" type="datetimeFigureOut">
              <a:rPr lang="en-US" smtClean="0"/>
              <a:pPr/>
              <a:t>4/30/2014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88345-0E3D-4E15-8E23-42A8C3CF3D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C40160-9092-49A4-8511-5ADD7AEF9751}" type="datetimeFigureOut">
              <a:rPr lang="en-US" smtClean="0"/>
              <a:pPr/>
              <a:t>4/30/2014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88345-0E3D-4E15-8E23-42A8C3CF3D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C40160-9092-49A4-8511-5ADD7AEF9751}" type="datetimeFigureOut">
              <a:rPr lang="en-US" smtClean="0"/>
              <a:pPr/>
              <a:t>4/30/2014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88345-0E3D-4E15-8E23-42A8C3CF3D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C40160-9092-49A4-8511-5ADD7AEF9751}" type="datetimeFigureOut">
              <a:rPr lang="en-US" smtClean="0"/>
              <a:pPr/>
              <a:t>4/30/2014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8345-0E3D-4E15-8E23-42A8C3CF3D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C40160-9092-49A4-8511-5ADD7AEF9751}" type="datetimeFigureOut">
              <a:rPr lang="en-US" smtClean="0"/>
              <a:pPr/>
              <a:t>4/30/2014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8345-0E3D-4E15-8E23-42A8C3CF3D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C40160-9092-49A4-8511-5ADD7AEF9751}" type="datetimeFigureOut">
              <a:rPr lang="en-US" smtClean="0"/>
              <a:pPr/>
              <a:t>4/30/2014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88345-0E3D-4E15-8E23-42A8C3CF3D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youtube.com/watch?v=-CU040Hqba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Gender</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Gender Expectations</a:t>
            </a:r>
            <a:endParaRPr lang="en-US" dirty="0"/>
          </a:p>
        </p:txBody>
      </p:sp>
      <p:sp>
        <p:nvSpPr>
          <p:cNvPr id="3" name="Content Placeholder 2"/>
          <p:cNvSpPr>
            <a:spLocks noGrp="1"/>
          </p:cNvSpPr>
          <p:nvPr>
            <p:ph idx="1"/>
          </p:nvPr>
        </p:nvSpPr>
        <p:spPr>
          <a:xfrm>
            <a:off x="457200" y="1752600"/>
            <a:ext cx="8229600" cy="4191000"/>
          </a:xfrm>
        </p:spPr>
        <p:txBody>
          <a:bodyPr>
            <a:normAutofit fontScale="77500" lnSpcReduction="20000"/>
          </a:bodyPr>
          <a:lstStyle/>
          <a:p>
            <a:r>
              <a:rPr lang="en-US" dirty="0" smtClean="0"/>
              <a:t>Boys </a:t>
            </a:r>
          </a:p>
          <a:p>
            <a:pPr lvl="1"/>
            <a:r>
              <a:rPr lang="en-US" dirty="0" smtClean="0"/>
              <a:t>Adventuresome</a:t>
            </a:r>
          </a:p>
          <a:p>
            <a:pPr lvl="1"/>
            <a:r>
              <a:rPr lang="en-US" dirty="0" smtClean="0"/>
              <a:t>Aggressive</a:t>
            </a:r>
          </a:p>
          <a:p>
            <a:pPr lvl="1"/>
            <a:r>
              <a:rPr lang="en-US" dirty="0" smtClean="0"/>
              <a:t>physically active</a:t>
            </a:r>
          </a:p>
          <a:p>
            <a:pPr lvl="1"/>
            <a:r>
              <a:rPr lang="en-US" dirty="0" smtClean="0"/>
              <a:t>good at math and science</a:t>
            </a:r>
          </a:p>
          <a:p>
            <a:pPr lvl="1"/>
            <a:r>
              <a:rPr lang="en-US" dirty="0" smtClean="0"/>
              <a:t>Encouraged to prepare for career in school </a:t>
            </a:r>
          </a:p>
          <a:p>
            <a:pPr lvl="1"/>
            <a:r>
              <a:rPr lang="en-US" dirty="0" smtClean="0"/>
              <a:t>If passive there is concern </a:t>
            </a:r>
          </a:p>
          <a:p>
            <a:r>
              <a:rPr lang="en-US" dirty="0" smtClean="0"/>
              <a:t>Girls </a:t>
            </a:r>
          </a:p>
          <a:p>
            <a:pPr lvl="1"/>
            <a:r>
              <a:rPr lang="en-US" dirty="0" smtClean="0"/>
              <a:t>Polite and gentle </a:t>
            </a:r>
          </a:p>
          <a:p>
            <a:pPr lvl="1"/>
            <a:r>
              <a:rPr lang="en-US" dirty="0" smtClean="0"/>
              <a:t>Passive (if too aggressive there are concerns) </a:t>
            </a:r>
          </a:p>
          <a:p>
            <a:pPr lvl="1"/>
            <a:r>
              <a:rPr lang="en-US" dirty="0" smtClean="0"/>
              <a:t>Excel in reading, social sciences, and creative arts </a:t>
            </a:r>
          </a:p>
          <a:p>
            <a:pPr lvl="1"/>
            <a:r>
              <a:rPr lang="en-US" dirty="0" smtClean="0"/>
              <a:t>Encouraged to marry and have a family in the future </a:t>
            </a:r>
          </a:p>
        </p:txBody>
      </p:sp>
      <p:sp>
        <p:nvSpPr>
          <p:cNvPr id="4" name="TextBox 3"/>
          <p:cNvSpPr txBox="1"/>
          <p:nvPr/>
        </p:nvSpPr>
        <p:spPr>
          <a:xfrm>
            <a:off x="609600" y="6324600"/>
            <a:ext cx="8001000" cy="369332"/>
          </a:xfrm>
          <a:prstGeom prst="rect">
            <a:avLst/>
          </a:prstGeom>
          <a:noFill/>
        </p:spPr>
        <p:txBody>
          <a:bodyPr wrap="square" rtlCol="0">
            <a:spAutoFit/>
          </a:bodyPr>
          <a:lstStyle/>
          <a:p>
            <a:r>
              <a:rPr lang="en-US" dirty="0" smtClean="0">
                <a:hlinkClick r:id="rId2"/>
              </a:rPr>
              <a:t>Riley on Marketing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Roles and Social Inequality</a:t>
            </a:r>
            <a:endParaRPr lang="en-US" dirty="0"/>
          </a:p>
        </p:txBody>
      </p:sp>
      <p:sp>
        <p:nvSpPr>
          <p:cNvPr id="3" name="Content Placeholder 2"/>
          <p:cNvSpPr>
            <a:spLocks noGrp="1"/>
          </p:cNvSpPr>
          <p:nvPr>
            <p:ph idx="1"/>
          </p:nvPr>
        </p:nvSpPr>
        <p:spPr>
          <a:xfrm>
            <a:off x="228600" y="1600200"/>
            <a:ext cx="8610600" cy="5029200"/>
          </a:xfrm>
        </p:spPr>
        <p:txBody>
          <a:bodyPr>
            <a:normAutofit fontScale="77500" lnSpcReduction="20000"/>
          </a:bodyPr>
          <a:lstStyle/>
          <a:p>
            <a:r>
              <a:rPr lang="en-US" dirty="0" smtClean="0"/>
              <a:t>In practically every society gender is primary factor used to determine a person’s social standing </a:t>
            </a:r>
          </a:p>
          <a:p>
            <a:r>
              <a:rPr lang="en-US" dirty="0" smtClean="0"/>
              <a:t>One view is that gender inequality is related to the nature of human reproduction </a:t>
            </a:r>
          </a:p>
          <a:p>
            <a:r>
              <a:rPr lang="en-US" dirty="0" smtClean="0"/>
              <a:t>Growth of primitive societies depended on the birth and survival of children </a:t>
            </a:r>
          </a:p>
          <a:p>
            <a:pPr lvl="1"/>
            <a:r>
              <a:rPr lang="en-US" dirty="0" smtClean="0"/>
              <a:t>Women bear and raise children </a:t>
            </a:r>
          </a:p>
          <a:p>
            <a:pPr lvl="1"/>
            <a:r>
              <a:rPr lang="en-US" dirty="0" smtClean="0"/>
              <a:t>Men became hunters, traders, and warriors to protect and support family </a:t>
            </a:r>
          </a:p>
          <a:p>
            <a:pPr lvl="1"/>
            <a:r>
              <a:rPr lang="en-US" dirty="0" smtClean="0"/>
              <a:t>Power relationship developed into a </a:t>
            </a:r>
            <a:r>
              <a:rPr lang="en-US" b="1" u="sng" dirty="0" smtClean="0"/>
              <a:t>patriarchy</a:t>
            </a:r>
            <a:r>
              <a:rPr lang="en-US" dirty="0" smtClean="0"/>
              <a:t> (system in which men are dominant over women) </a:t>
            </a:r>
          </a:p>
          <a:p>
            <a:r>
              <a:rPr lang="en-US" dirty="0" smtClean="0"/>
              <a:t>Families in industrial societies are generally small, most people live into their 70s, and women spend much of adulthood free from raising children </a:t>
            </a:r>
          </a:p>
          <a:p>
            <a:r>
              <a:rPr lang="en-US" dirty="0" smtClean="0"/>
              <a:t>Women are seen as more responsible, but are still secondary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Roles and Social Inequality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Explanation for persistence of gender roles is institutionalized discrimination </a:t>
            </a:r>
          </a:p>
          <a:p>
            <a:r>
              <a:rPr lang="en-US" dirty="0" smtClean="0"/>
              <a:t>Certain discriminatory customs based on gender have become part of social structure </a:t>
            </a:r>
          </a:p>
          <a:p>
            <a:r>
              <a:rPr lang="en-US" b="1" u="sng" dirty="0" smtClean="0"/>
              <a:t>Sexism</a:t>
            </a:r>
            <a:r>
              <a:rPr lang="en-US" dirty="0" smtClean="0"/>
              <a:t> = Belief that one sex is by nature superior to the other </a:t>
            </a:r>
          </a:p>
          <a:p>
            <a:pPr lvl="1"/>
            <a:r>
              <a:rPr lang="en-US" dirty="0" smtClean="0"/>
              <a:t>The heart of gender-based discrimination </a:t>
            </a:r>
          </a:p>
          <a:p>
            <a:pPr lvl="1"/>
            <a:r>
              <a:rPr lang="en-US" dirty="0" smtClean="0"/>
              <a:t>Has been used to justify a continued male dominance </a:t>
            </a:r>
          </a:p>
          <a:p>
            <a:r>
              <a:rPr lang="en-US" dirty="0" smtClean="0"/>
              <a:t>Sexism becomes self-fulfilling prophecy (prediction that results in behavior that makes the prediction come true)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Leave It to Beaver </a:t>
            </a:r>
            <a:endParaRPr lang="en-US" dirty="0"/>
          </a:p>
        </p:txBody>
      </p:sp>
      <p:sp>
        <p:nvSpPr>
          <p:cNvPr id="3" name="Content Placeholder 2"/>
          <p:cNvSpPr>
            <a:spLocks noGrp="1"/>
          </p:cNvSpPr>
          <p:nvPr>
            <p:ph idx="1"/>
          </p:nvPr>
        </p:nvSpPr>
        <p:spPr>
          <a:xfrm>
            <a:off x="228600" y="1371600"/>
            <a:ext cx="8686800" cy="5181600"/>
          </a:xfrm>
        </p:spPr>
        <p:txBody>
          <a:bodyPr>
            <a:normAutofit fontScale="85000" lnSpcReduction="20000"/>
          </a:bodyPr>
          <a:lstStyle/>
          <a:p>
            <a:r>
              <a:rPr lang="en-US" i="1" dirty="0" smtClean="0"/>
              <a:t>The Cleavers are the 1950's 'All-American Family' in this 'feel-good' family sitcom. Parents Ward and June, and older brother Wally, try to keep Theodore ('the Beaver') out of trouble. However, Beaver continues to end up in one kind of jam or another. Unlike real life, these situations are always easily resolved to the satisfaction of all involved and the Beaver gets off with a few stern moralistic words of parental advice. Instigator and troublemaker Eddie Haskell is an older kid who always manages to avoid being caught</a:t>
            </a:r>
          </a:p>
          <a:p>
            <a:pPr>
              <a:buNone/>
            </a:pPr>
            <a:r>
              <a:rPr lang="en-US" sz="2100" i="1" dirty="0" smtClean="0"/>
              <a:t>Source: http://www.imdb.com/title/tt0050032/plotsummary</a:t>
            </a:r>
          </a:p>
          <a:p>
            <a:r>
              <a:rPr lang="en-US" dirty="0" smtClean="0"/>
              <a:t>While watching the episode, notice how the gender roles are played out </a:t>
            </a:r>
          </a:p>
          <a:p>
            <a:r>
              <a:rPr lang="en-US" dirty="0" smtClean="0"/>
              <a:t>Also compare to sitcoms with families that are on television today </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Sociological Perspectives on Gender Inequality </a:t>
            </a:r>
            <a:endParaRPr lang="en-US" dirty="0"/>
          </a:p>
        </p:txBody>
      </p:sp>
      <p:sp>
        <p:nvSpPr>
          <p:cNvPr id="3" name="Content Placeholder 2"/>
          <p:cNvSpPr>
            <a:spLocks noGrp="1"/>
          </p:cNvSpPr>
          <p:nvPr>
            <p:ph idx="1"/>
          </p:nvPr>
        </p:nvSpPr>
        <p:spPr>
          <a:xfrm>
            <a:off x="228600" y="1524000"/>
            <a:ext cx="8686800" cy="5181600"/>
          </a:xfrm>
        </p:spPr>
        <p:txBody>
          <a:bodyPr>
            <a:normAutofit fontScale="70000" lnSpcReduction="20000"/>
          </a:bodyPr>
          <a:lstStyle/>
          <a:p>
            <a:r>
              <a:rPr lang="en-US" dirty="0" smtClean="0"/>
              <a:t>Functional </a:t>
            </a:r>
          </a:p>
          <a:p>
            <a:pPr lvl="1"/>
            <a:r>
              <a:rPr lang="en-US" dirty="0" smtClean="0"/>
              <a:t>Believe that it is good for society to assign different tasks to men and women so that women play the expressive roles of bearing children and holding the family together, while men play the instrumental role of working </a:t>
            </a:r>
          </a:p>
          <a:p>
            <a:r>
              <a:rPr lang="en-US" dirty="0" smtClean="0"/>
              <a:t>Conflict</a:t>
            </a:r>
          </a:p>
          <a:p>
            <a:pPr lvl="1"/>
            <a:r>
              <a:rPr lang="en-US" dirty="0" smtClean="0"/>
              <a:t>Sexual inequality arose because men were able to exploit women, both economically </a:t>
            </a:r>
            <a:r>
              <a:rPr lang="en-US" smtClean="0"/>
              <a:t>and sexually</a:t>
            </a:r>
            <a:endParaRPr lang="en-US" dirty="0" smtClean="0"/>
          </a:p>
          <a:p>
            <a:pPr lvl="1"/>
            <a:r>
              <a:rPr lang="en-US" dirty="0" smtClean="0"/>
              <a:t>Feminists argue that surrogate motherhood is the ultimate exploitation of women </a:t>
            </a:r>
          </a:p>
          <a:p>
            <a:r>
              <a:rPr lang="en-US" dirty="0" smtClean="0"/>
              <a:t>Symbolic Interaction </a:t>
            </a:r>
          </a:p>
          <a:p>
            <a:pPr lvl="1"/>
            <a:r>
              <a:rPr lang="en-US" dirty="0" smtClean="0"/>
              <a:t>Interaction between the sexes reflects as well as reinforces gender inequality </a:t>
            </a:r>
          </a:p>
          <a:p>
            <a:pPr lvl="1"/>
            <a:r>
              <a:rPr lang="en-US" dirty="0" smtClean="0"/>
              <a:t>Men talk more than women, interrupt women more than the other way around, boast more, and otherwise reflect inequality </a:t>
            </a:r>
          </a:p>
          <a:p>
            <a:pPr lvl="1"/>
            <a:r>
              <a:rPr lang="en-US" dirty="0" smtClean="0"/>
              <a:t>Nonverbal interactions between the sexes also reflect and reinforce gender inequality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143000"/>
          </a:xfrm>
        </p:spPr>
        <p:txBody>
          <a:bodyPr>
            <a:normAutofit fontScale="90000"/>
          </a:bodyPr>
          <a:lstStyle/>
          <a:p>
            <a:r>
              <a:rPr lang="en-US" dirty="0" smtClean="0"/>
              <a:t>Gender Inequalities in the United States </a:t>
            </a:r>
            <a:endParaRPr lang="en-US" dirty="0"/>
          </a:p>
        </p:txBody>
      </p:sp>
      <p:sp>
        <p:nvSpPr>
          <p:cNvPr id="3" name="Content Placeholder 2"/>
          <p:cNvSpPr>
            <a:spLocks noGrp="1"/>
          </p:cNvSpPr>
          <p:nvPr>
            <p:ph idx="1"/>
          </p:nvPr>
        </p:nvSpPr>
        <p:spPr/>
        <p:txBody>
          <a:bodyPr/>
          <a:lstStyle/>
          <a:p>
            <a:r>
              <a:rPr lang="en-US" dirty="0" smtClean="0"/>
              <a:t>Women have faced discrimination for years, but some American women took steps to end gender discrimination and they were the founders of the </a:t>
            </a:r>
            <a:r>
              <a:rPr lang="en-US" b="1" u="sng" dirty="0" smtClean="0"/>
              <a:t>women’s movement </a:t>
            </a:r>
            <a:r>
              <a:rPr lang="en-US" dirty="0" smtClean="0"/>
              <a:t>(held that the sexes were socially, politically, and economically equal)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Women’s Movement </a:t>
            </a:r>
            <a:endParaRPr lang="en-US" dirty="0"/>
          </a:p>
        </p:txBody>
      </p:sp>
      <p:sp>
        <p:nvSpPr>
          <p:cNvPr id="3" name="Content Placeholder 2"/>
          <p:cNvSpPr>
            <a:spLocks noGrp="1"/>
          </p:cNvSpPr>
          <p:nvPr>
            <p:ph idx="1"/>
          </p:nvPr>
        </p:nvSpPr>
        <p:spPr>
          <a:xfrm>
            <a:off x="228600" y="1447800"/>
            <a:ext cx="8686800" cy="5181600"/>
          </a:xfrm>
        </p:spPr>
        <p:txBody>
          <a:bodyPr>
            <a:normAutofit fontScale="70000" lnSpcReduction="20000"/>
          </a:bodyPr>
          <a:lstStyle/>
          <a:p>
            <a:r>
              <a:rPr lang="en-US" dirty="0" smtClean="0"/>
              <a:t>Seneca Falls Convention </a:t>
            </a:r>
          </a:p>
          <a:p>
            <a:pPr lvl="1"/>
            <a:r>
              <a:rPr lang="en-US" dirty="0" smtClean="0"/>
              <a:t>Women’s rights convention issued a Declaration of Sentiment</a:t>
            </a:r>
          </a:p>
          <a:p>
            <a:pPr lvl="2"/>
            <a:r>
              <a:rPr lang="en-US" dirty="0" smtClean="0"/>
              <a:t>Declaration of Independence that includes women </a:t>
            </a:r>
          </a:p>
          <a:p>
            <a:r>
              <a:rPr lang="en-US" dirty="0" smtClean="0"/>
              <a:t>Most important reform was </a:t>
            </a:r>
            <a:r>
              <a:rPr lang="en-US" b="1" u="sng" dirty="0" smtClean="0"/>
              <a:t>suffrage</a:t>
            </a:r>
            <a:r>
              <a:rPr lang="en-US" dirty="0" smtClean="0"/>
              <a:t> (the right to vote) </a:t>
            </a:r>
          </a:p>
          <a:p>
            <a:pPr lvl="1"/>
            <a:r>
              <a:rPr lang="en-US" dirty="0" smtClean="0"/>
              <a:t>19</a:t>
            </a:r>
            <a:r>
              <a:rPr lang="en-US" baseline="30000" dirty="0" smtClean="0"/>
              <a:t>th</a:t>
            </a:r>
            <a:r>
              <a:rPr lang="en-US" dirty="0" smtClean="0"/>
              <a:t> Amendment gave women the right to vote (1920) </a:t>
            </a:r>
          </a:p>
          <a:p>
            <a:r>
              <a:rPr lang="en-US" dirty="0" smtClean="0"/>
              <a:t>Betty Friedan’s </a:t>
            </a:r>
            <a:r>
              <a:rPr lang="en-US" i="1" u="sng" dirty="0" smtClean="0"/>
              <a:t>The Feminine Mystique </a:t>
            </a:r>
          </a:p>
          <a:p>
            <a:pPr lvl="1"/>
            <a:r>
              <a:rPr lang="en-US" dirty="0" smtClean="0"/>
              <a:t>Friedan rejected the popular notion that women were content with the roles of wife and mother </a:t>
            </a:r>
          </a:p>
          <a:p>
            <a:pPr lvl="1"/>
            <a:r>
              <a:rPr lang="en-US" dirty="0" smtClean="0"/>
              <a:t>Argued that the “feminine mystique” (the glorification of gender roles of women) was a ploy to keep women in a secondary position in society </a:t>
            </a:r>
          </a:p>
          <a:p>
            <a:pPr lvl="1"/>
            <a:r>
              <a:rPr lang="en-US" dirty="0" smtClean="0"/>
              <a:t>Led women to demand greater educational opportunities and fairer treatment at work </a:t>
            </a:r>
          </a:p>
          <a:p>
            <a:r>
              <a:rPr lang="en-US" dirty="0" smtClean="0"/>
              <a:t>Equal Rights Amendment (ERA) was suggested but not enough states ratified the amendment for it to be added to the Constitution </a:t>
            </a:r>
          </a:p>
          <a:p>
            <a:pPr lvl="1"/>
            <a:r>
              <a:rPr lang="en-US" dirty="0" smtClean="0"/>
              <a:t>Congress has passed many acts outlawing gender discrimination in education and in the workplace </a:t>
            </a:r>
          </a:p>
          <a:p>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t>
            </a:r>
            <a:endParaRPr lang="en-US" dirty="0"/>
          </a:p>
        </p:txBody>
      </p:sp>
      <p:sp>
        <p:nvSpPr>
          <p:cNvPr id="3" name="Content Placeholder 2"/>
          <p:cNvSpPr>
            <a:spLocks noGrp="1"/>
          </p:cNvSpPr>
          <p:nvPr>
            <p:ph idx="1"/>
          </p:nvPr>
        </p:nvSpPr>
        <p:spPr>
          <a:xfrm>
            <a:off x="228600" y="1600200"/>
            <a:ext cx="8610600" cy="4876800"/>
          </a:xfrm>
        </p:spPr>
        <p:txBody>
          <a:bodyPr>
            <a:normAutofit fontScale="85000" lnSpcReduction="10000"/>
          </a:bodyPr>
          <a:lstStyle/>
          <a:p>
            <a:r>
              <a:rPr lang="en-US" dirty="0" smtClean="0"/>
              <a:t>Before 1979, women were underrepresented among the ranks of college students and since then women have outnumbered men on college campuses </a:t>
            </a:r>
          </a:p>
          <a:p>
            <a:r>
              <a:rPr lang="en-US" dirty="0" smtClean="0"/>
              <a:t>Differences in degree major</a:t>
            </a:r>
          </a:p>
          <a:p>
            <a:pPr lvl="1"/>
            <a:r>
              <a:rPr lang="en-US" dirty="0" smtClean="0"/>
              <a:t>Men: engineering, physical science, and architecture </a:t>
            </a:r>
          </a:p>
          <a:p>
            <a:pPr lvl="1"/>
            <a:r>
              <a:rPr lang="en-US" dirty="0" smtClean="0"/>
              <a:t>Women: education, humanities, social science </a:t>
            </a:r>
          </a:p>
          <a:p>
            <a:r>
              <a:rPr lang="en-US" dirty="0" smtClean="0"/>
              <a:t>More and more women are attending graduate school, but women are less likely than men to pursue a doctoral or professional degree </a:t>
            </a:r>
          </a:p>
          <a:p>
            <a:r>
              <a:rPr lang="en-US" dirty="0" smtClean="0"/>
              <a:t>Women’s participation in sports has increased over the past few decades and now women’s athletics is a growing spectator sport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World of Work</a:t>
            </a:r>
            <a:endParaRPr lang="en-US" dirty="0"/>
          </a:p>
        </p:txBody>
      </p:sp>
      <p:sp>
        <p:nvSpPr>
          <p:cNvPr id="3" name="Content Placeholder 2"/>
          <p:cNvSpPr>
            <a:spLocks noGrp="1"/>
          </p:cNvSpPr>
          <p:nvPr>
            <p:ph idx="1"/>
          </p:nvPr>
        </p:nvSpPr>
        <p:spPr>
          <a:xfrm>
            <a:off x="228600" y="1600200"/>
            <a:ext cx="8686800" cy="5029200"/>
          </a:xfrm>
        </p:spPr>
        <p:txBody>
          <a:bodyPr>
            <a:normAutofit fontScale="77500" lnSpcReduction="20000"/>
          </a:bodyPr>
          <a:lstStyle/>
          <a:p>
            <a:r>
              <a:rPr lang="en-US" dirty="0" smtClean="0"/>
              <a:t>More women have entered the workforce, but there has been little change in the </a:t>
            </a:r>
            <a:r>
              <a:rPr lang="en-US" b="1" u="sng" dirty="0" smtClean="0"/>
              <a:t>wage gap </a:t>
            </a:r>
            <a:r>
              <a:rPr lang="en-US" dirty="0" smtClean="0"/>
              <a:t>(level of women’s income relative to that of men) </a:t>
            </a:r>
          </a:p>
          <a:p>
            <a:pPr lvl="1"/>
            <a:r>
              <a:rPr lang="en-US" dirty="0" smtClean="0"/>
              <a:t>When compared to men who work in the exact same occupation, women consistently earn less money </a:t>
            </a:r>
          </a:p>
          <a:p>
            <a:pPr lvl="1"/>
            <a:r>
              <a:rPr lang="en-US" dirty="0" smtClean="0"/>
              <a:t>Wage gap exists in all age groups at every level of education </a:t>
            </a:r>
          </a:p>
          <a:p>
            <a:r>
              <a:rPr lang="en-US" b="1" u="sng" dirty="0" smtClean="0"/>
              <a:t>Glass Ceiling</a:t>
            </a:r>
            <a:r>
              <a:rPr lang="en-US" dirty="0" smtClean="0"/>
              <a:t>: Invisible barrier that prevents women from gaining upper-level positions in business</a:t>
            </a:r>
          </a:p>
          <a:p>
            <a:pPr lvl="1"/>
            <a:r>
              <a:rPr lang="en-US" dirty="0" smtClean="0"/>
              <a:t>There are beginning to be cracks </a:t>
            </a:r>
          </a:p>
          <a:p>
            <a:pPr lvl="1"/>
            <a:r>
              <a:rPr lang="en-US" dirty="0" smtClean="0"/>
              <a:t>Men in traditionally female occupations do not face a glass ceiling, but quickly rise to high-level positions </a:t>
            </a:r>
          </a:p>
          <a:p>
            <a:r>
              <a:rPr lang="en-US" dirty="0" smtClean="0"/>
              <a:t>Arlie </a:t>
            </a:r>
            <a:r>
              <a:rPr lang="en-US" dirty="0" err="1" smtClean="0"/>
              <a:t>Hochschild</a:t>
            </a:r>
            <a:r>
              <a:rPr lang="en-US" dirty="0" smtClean="0"/>
              <a:t> noted that working wives work a </a:t>
            </a:r>
            <a:r>
              <a:rPr lang="en-US" b="1" u="sng" dirty="0" smtClean="0"/>
              <a:t>second shift </a:t>
            </a:r>
            <a:r>
              <a:rPr lang="en-US" dirty="0" smtClean="0"/>
              <a:t>(phenomenon of individuals having to complete household duties after working away from home) </a:t>
            </a:r>
          </a:p>
          <a:p>
            <a:pPr lvl="1"/>
            <a:r>
              <a:rPr lang="en-US" dirty="0" smtClean="0"/>
              <a:t>This causes women to also face a “leisure gap” at home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Political Arena </a:t>
            </a:r>
            <a:endParaRPr lang="en-US" dirty="0"/>
          </a:p>
        </p:txBody>
      </p:sp>
      <p:sp>
        <p:nvSpPr>
          <p:cNvPr id="3" name="Content Placeholder 2"/>
          <p:cNvSpPr>
            <a:spLocks noGrp="1"/>
          </p:cNvSpPr>
          <p:nvPr>
            <p:ph idx="1"/>
          </p:nvPr>
        </p:nvSpPr>
        <p:spPr/>
        <p:txBody>
          <a:bodyPr>
            <a:normAutofit lnSpcReduction="10000"/>
          </a:bodyPr>
          <a:lstStyle/>
          <a:p>
            <a:r>
              <a:rPr lang="en-US" dirty="0" smtClean="0"/>
              <a:t>There is political gender gap in the US </a:t>
            </a:r>
          </a:p>
          <a:p>
            <a:r>
              <a:rPr lang="en-US" dirty="0" smtClean="0"/>
              <a:t>Women outnumber men in the voting-age population </a:t>
            </a:r>
          </a:p>
          <a:p>
            <a:r>
              <a:rPr lang="en-US" dirty="0" smtClean="0"/>
              <a:t>Women are more likely than men to vote</a:t>
            </a:r>
          </a:p>
          <a:p>
            <a:r>
              <a:rPr lang="en-US" dirty="0" smtClean="0"/>
              <a:t>Men dominate the political arena, but many Americans seem open to women occupying public office </a:t>
            </a:r>
          </a:p>
          <a:p>
            <a:r>
              <a:rPr lang="en-US" dirty="0" smtClean="0"/>
              <a:t>Women are being appointed to high office in growing numbers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Get Started </a:t>
            </a:r>
            <a:endParaRPr lang="en-US" dirty="0"/>
          </a:p>
        </p:txBody>
      </p:sp>
      <p:sp>
        <p:nvSpPr>
          <p:cNvPr id="3" name="Content Placeholder 2"/>
          <p:cNvSpPr>
            <a:spLocks noGrp="1"/>
          </p:cNvSpPr>
          <p:nvPr>
            <p:ph idx="1"/>
          </p:nvPr>
        </p:nvSpPr>
        <p:spPr>
          <a:xfrm>
            <a:off x="228600" y="1371600"/>
            <a:ext cx="8686800" cy="5257800"/>
          </a:xfrm>
        </p:spPr>
        <p:txBody>
          <a:bodyPr numCol="1">
            <a:normAutofit fontScale="70000" lnSpcReduction="20000"/>
          </a:bodyPr>
          <a:lstStyle/>
          <a:p>
            <a:r>
              <a:rPr lang="en-US" dirty="0" smtClean="0"/>
              <a:t>Look at the following words, which are masculine words and which are feminine? </a:t>
            </a:r>
          </a:p>
          <a:p>
            <a:pPr marL="971550" lvl="1" indent="-514350"/>
            <a:r>
              <a:rPr lang="en-US" dirty="0" smtClean="0"/>
              <a:t>Pink </a:t>
            </a:r>
          </a:p>
          <a:p>
            <a:pPr marL="971550" lvl="1" indent="-514350"/>
            <a:r>
              <a:rPr lang="en-US" dirty="0" smtClean="0"/>
              <a:t>Dog </a:t>
            </a:r>
          </a:p>
          <a:p>
            <a:pPr marL="971550" lvl="1" indent="-514350"/>
            <a:r>
              <a:rPr lang="en-US" dirty="0" smtClean="0"/>
              <a:t>Cat </a:t>
            </a:r>
          </a:p>
          <a:p>
            <a:pPr marL="971550" lvl="1" indent="-514350"/>
            <a:r>
              <a:rPr lang="en-US" dirty="0" smtClean="0"/>
              <a:t>Blue</a:t>
            </a:r>
          </a:p>
          <a:p>
            <a:pPr marL="971550" lvl="1" indent="-514350"/>
            <a:r>
              <a:rPr lang="en-US" dirty="0" smtClean="0"/>
              <a:t>Pepper </a:t>
            </a:r>
          </a:p>
          <a:p>
            <a:pPr marL="971550" lvl="1" indent="-514350"/>
            <a:r>
              <a:rPr lang="en-US" dirty="0" smtClean="0"/>
              <a:t>Sports Car </a:t>
            </a:r>
          </a:p>
          <a:p>
            <a:pPr marL="971550" lvl="1" indent="-514350"/>
            <a:r>
              <a:rPr lang="en-US" dirty="0" smtClean="0"/>
              <a:t>Sedan </a:t>
            </a:r>
          </a:p>
          <a:p>
            <a:pPr marL="971550" lvl="1" indent="-514350"/>
            <a:r>
              <a:rPr lang="en-US" dirty="0" smtClean="0"/>
              <a:t>Mountain </a:t>
            </a:r>
          </a:p>
          <a:p>
            <a:pPr marL="971550" lvl="1" indent="-514350"/>
            <a:r>
              <a:rPr lang="en-US" dirty="0" smtClean="0"/>
              <a:t>Vanilla </a:t>
            </a:r>
          </a:p>
          <a:p>
            <a:pPr marL="971550" lvl="1" indent="-514350"/>
            <a:r>
              <a:rPr lang="en-US" dirty="0" smtClean="0"/>
              <a:t>Salt </a:t>
            </a:r>
          </a:p>
          <a:p>
            <a:pPr marL="971550" lvl="1" indent="-514350"/>
            <a:r>
              <a:rPr lang="en-US" dirty="0" smtClean="0"/>
              <a:t>Office </a:t>
            </a:r>
          </a:p>
          <a:p>
            <a:pPr marL="971550" lvl="1" indent="-514350"/>
            <a:r>
              <a:rPr lang="en-US" dirty="0" smtClean="0"/>
              <a:t>Beach </a:t>
            </a:r>
          </a:p>
          <a:p>
            <a:pPr marL="971550" lvl="1" indent="-514350"/>
            <a:r>
              <a:rPr lang="en-US" dirty="0" smtClean="0"/>
              <a:t>Chocolate </a:t>
            </a:r>
          </a:p>
          <a:p>
            <a:pPr marL="971550" lvl="1" indent="-514350"/>
            <a:r>
              <a:rPr lang="en-US" dirty="0" smtClean="0"/>
              <a:t>Home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Stereotypes</a:t>
            </a:r>
            <a:endParaRPr lang="en-US" dirty="0"/>
          </a:p>
        </p:txBody>
      </p:sp>
      <p:sp>
        <p:nvSpPr>
          <p:cNvPr id="3" name="Content Placeholder 2"/>
          <p:cNvSpPr>
            <a:spLocks noGrp="1"/>
          </p:cNvSpPr>
          <p:nvPr>
            <p:ph idx="1"/>
          </p:nvPr>
        </p:nvSpPr>
        <p:spPr/>
        <p:txBody>
          <a:bodyPr/>
          <a:lstStyle/>
          <a:p>
            <a:r>
              <a:rPr lang="en-US" dirty="0" smtClean="0"/>
              <a:t>Consider and list 5-10 gender stereotypes </a:t>
            </a:r>
          </a:p>
          <a:p>
            <a:r>
              <a:rPr lang="en-US" dirty="0" smtClean="0"/>
              <a:t>Be prepared to share these stereotypes </a:t>
            </a:r>
          </a:p>
          <a:p>
            <a:r>
              <a:rPr lang="en-US" dirty="0" smtClean="0"/>
              <a:t>What are ways in which you can avoid gender stereotyping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Gender Scale Rating</a:t>
            </a:r>
            <a:endParaRPr lang="en-US" dirty="0"/>
          </a:p>
        </p:txBody>
      </p:sp>
      <p:sp>
        <p:nvSpPr>
          <p:cNvPr id="3" name="Content Placeholder 2"/>
          <p:cNvSpPr>
            <a:spLocks noGrp="1"/>
          </p:cNvSpPr>
          <p:nvPr>
            <p:ph idx="1"/>
          </p:nvPr>
        </p:nvSpPr>
        <p:spPr/>
        <p:txBody>
          <a:bodyPr/>
          <a:lstStyle/>
          <a:p>
            <a:r>
              <a:rPr lang="en-US" dirty="0" smtClean="0"/>
              <a:t>Complete the worksheet and find out your gender scale rating </a:t>
            </a:r>
          </a:p>
          <a:p>
            <a:r>
              <a:rPr lang="en-US" dirty="0" smtClean="0"/>
              <a:t>Be prepared to discuss </a:t>
            </a:r>
            <a:r>
              <a:rPr lang="en-US" smtClean="0"/>
              <a:t>your findings </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Ideal Versions of Male and Female </a:t>
            </a:r>
            <a:endParaRPr lang="en-US" dirty="0"/>
          </a:p>
        </p:txBody>
      </p:sp>
      <p:sp>
        <p:nvSpPr>
          <p:cNvPr id="3" name="Content Placeholder 2"/>
          <p:cNvSpPr>
            <a:spLocks noGrp="1"/>
          </p:cNvSpPr>
          <p:nvPr>
            <p:ph idx="1"/>
          </p:nvPr>
        </p:nvSpPr>
        <p:spPr/>
        <p:txBody>
          <a:bodyPr>
            <a:normAutofit lnSpcReduction="10000"/>
          </a:bodyPr>
          <a:lstStyle/>
          <a:p>
            <a:r>
              <a:rPr lang="en-US" dirty="0" smtClean="0"/>
              <a:t>What are some features of an ideal man or woman? </a:t>
            </a:r>
          </a:p>
          <a:p>
            <a:r>
              <a:rPr lang="en-US" dirty="0" smtClean="0"/>
              <a:t>Think of a product that is often advertised on TV, in magazines, or on the radio that demeans men or women. (choose 2; 1 for men and 1 for women) </a:t>
            </a:r>
          </a:p>
          <a:p>
            <a:r>
              <a:rPr lang="en-US" dirty="0" smtClean="0"/>
              <a:t>Make a replacement ad for each product that does not demean men or women</a:t>
            </a:r>
          </a:p>
          <a:p>
            <a:r>
              <a:rPr lang="en-US" b="1" dirty="0" smtClean="0"/>
              <a:t>BE APPROPRIATE!!!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and Sex </a:t>
            </a:r>
            <a:endParaRPr lang="en-US" dirty="0"/>
          </a:p>
        </p:txBody>
      </p:sp>
      <p:sp>
        <p:nvSpPr>
          <p:cNvPr id="3" name="Content Placeholder 2"/>
          <p:cNvSpPr>
            <a:spLocks noGrp="1"/>
          </p:cNvSpPr>
          <p:nvPr>
            <p:ph idx="1"/>
          </p:nvPr>
        </p:nvSpPr>
        <p:spPr/>
        <p:txBody>
          <a:bodyPr>
            <a:normAutofit lnSpcReduction="10000"/>
          </a:bodyPr>
          <a:lstStyle/>
          <a:p>
            <a:r>
              <a:rPr lang="en-US" b="1" u="sng" dirty="0" smtClean="0"/>
              <a:t>Gender</a:t>
            </a:r>
            <a:r>
              <a:rPr lang="en-US" dirty="0" smtClean="0"/>
              <a:t>: Comprises the behavioral and psychological traits considered appropriate for men and women </a:t>
            </a:r>
          </a:p>
          <a:p>
            <a:r>
              <a:rPr lang="en-US" b="1" u="sng" dirty="0" smtClean="0"/>
              <a:t>Sex</a:t>
            </a:r>
            <a:r>
              <a:rPr lang="en-US" dirty="0" smtClean="0"/>
              <a:t>: Refers to the biological identity of a person</a:t>
            </a:r>
          </a:p>
          <a:p>
            <a:r>
              <a:rPr lang="en-US" dirty="0" smtClean="0"/>
              <a:t>Gender traits are socially created and may vary from culture to culture </a:t>
            </a:r>
          </a:p>
          <a:p>
            <a:r>
              <a:rPr lang="en-US" dirty="0" smtClean="0"/>
              <a:t>Gender determines the majority of the roles men and women play in society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Role and Identity </a:t>
            </a:r>
            <a:endParaRPr lang="en-US" dirty="0"/>
          </a:p>
        </p:txBody>
      </p:sp>
      <p:sp>
        <p:nvSpPr>
          <p:cNvPr id="3" name="Content Placeholder 2"/>
          <p:cNvSpPr>
            <a:spLocks noGrp="1"/>
          </p:cNvSpPr>
          <p:nvPr>
            <p:ph idx="1"/>
          </p:nvPr>
        </p:nvSpPr>
        <p:spPr>
          <a:xfrm>
            <a:off x="228600" y="1600200"/>
            <a:ext cx="8686800" cy="5029200"/>
          </a:xfrm>
        </p:spPr>
        <p:txBody>
          <a:bodyPr>
            <a:normAutofit fontScale="85000" lnSpcReduction="20000"/>
          </a:bodyPr>
          <a:lstStyle/>
          <a:p>
            <a:r>
              <a:rPr lang="en-US" b="1" u="sng" dirty="0" smtClean="0"/>
              <a:t>Gender Roles</a:t>
            </a:r>
            <a:r>
              <a:rPr lang="en-US" dirty="0" smtClean="0"/>
              <a:t>: Specific behaviors and attitudes that a society establishes for men and women </a:t>
            </a:r>
          </a:p>
          <a:p>
            <a:pPr lvl="1"/>
            <a:r>
              <a:rPr lang="en-US" dirty="0" smtClean="0"/>
              <a:t>Traditionally </a:t>
            </a:r>
          </a:p>
          <a:p>
            <a:pPr lvl="2"/>
            <a:r>
              <a:rPr lang="en-US" dirty="0" smtClean="0"/>
              <a:t>Women = child-care and domestic duties </a:t>
            </a:r>
          </a:p>
          <a:p>
            <a:pPr lvl="2"/>
            <a:r>
              <a:rPr lang="en-US" dirty="0" smtClean="0"/>
              <a:t>Men = Providing economic support and physical safety for the family </a:t>
            </a:r>
          </a:p>
          <a:p>
            <a:r>
              <a:rPr lang="en-US" dirty="0" smtClean="0"/>
              <a:t>Sociologists are concerned with how gender identity is formed and how this identity influences social behavior </a:t>
            </a:r>
          </a:p>
          <a:p>
            <a:r>
              <a:rPr lang="en-US" b="1" u="sng" dirty="0" smtClean="0"/>
              <a:t>Gender Identity</a:t>
            </a:r>
            <a:r>
              <a:rPr lang="en-US" dirty="0" smtClean="0"/>
              <a:t>: Awareness of being masculine or feminine as those traits are defined by culture</a:t>
            </a:r>
          </a:p>
          <a:p>
            <a:r>
              <a:rPr lang="en-US" dirty="0" smtClean="0"/>
              <a:t>Gender identity and roles have changed in recent decades </a:t>
            </a:r>
          </a:p>
          <a:p>
            <a:r>
              <a:rPr lang="en-US" dirty="0" smtClean="0"/>
              <a:t>The degree to which a person takes on a gender identity affects his or her response to the gender roles established in society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goodwifeguide"/>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04800" y="289873"/>
            <a:ext cx="8610600" cy="639137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1854963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dirty="0" smtClean="0"/>
              <a:t>Gender Identity and Roles Between Cultures </a:t>
            </a:r>
            <a:endParaRPr lang="en-US" dirty="0"/>
          </a:p>
        </p:txBody>
      </p:sp>
      <p:sp>
        <p:nvSpPr>
          <p:cNvPr id="3" name="Content Placeholder 2"/>
          <p:cNvSpPr>
            <a:spLocks noGrp="1"/>
          </p:cNvSpPr>
          <p:nvPr>
            <p:ph idx="1"/>
          </p:nvPr>
        </p:nvSpPr>
        <p:spPr>
          <a:xfrm>
            <a:off x="228600" y="1524000"/>
            <a:ext cx="8686800" cy="5334000"/>
          </a:xfrm>
        </p:spPr>
        <p:txBody>
          <a:bodyPr>
            <a:normAutofit fontScale="85000" lnSpcReduction="20000"/>
          </a:bodyPr>
          <a:lstStyle/>
          <a:p>
            <a:r>
              <a:rPr lang="en-US" dirty="0" smtClean="0"/>
              <a:t>Division of labor is usually the same across all societies, but Margaret Mead found exceptions in her study of 3 New Guinea societies </a:t>
            </a:r>
          </a:p>
          <a:p>
            <a:pPr lvl="1"/>
            <a:r>
              <a:rPr lang="en-US" dirty="0" err="1" smtClean="0"/>
              <a:t>Tchambuli</a:t>
            </a:r>
            <a:r>
              <a:rPr lang="en-US" dirty="0" smtClean="0"/>
              <a:t> </a:t>
            </a:r>
          </a:p>
          <a:p>
            <a:pPr lvl="2"/>
            <a:r>
              <a:rPr lang="en-US" dirty="0" smtClean="0"/>
              <a:t>Men and women care for children </a:t>
            </a:r>
          </a:p>
          <a:p>
            <a:pPr lvl="2"/>
            <a:r>
              <a:rPr lang="en-US" dirty="0" smtClean="0"/>
              <a:t>Women were bossy and efficient and wore few adornments </a:t>
            </a:r>
          </a:p>
          <a:p>
            <a:pPr lvl="2"/>
            <a:r>
              <a:rPr lang="en-US" dirty="0" smtClean="0"/>
              <a:t>Men were gossipy, artistic, wore cosmetics and curled their hair </a:t>
            </a:r>
          </a:p>
          <a:p>
            <a:pPr lvl="1"/>
            <a:r>
              <a:rPr lang="en-US" dirty="0" err="1" smtClean="0"/>
              <a:t>Mundugumor</a:t>
            </a:r>
            <a:r>
              <a:rPr lang="en-US" dirty="0" smtClean="0"/>
              <a:t> </a:t>
            </a:r>
          </a:p>
          <a:p>
            <a:pPr lvl="2"/>
            <a:r>
              <a:rPr lang="en-US" dirty="0" smtClean="0"/>
              <a:t>Traditionally masculine trait of aggressiveness was norm of men and women alike </a:t>
            </a:r>
          </a:p>
          <a:p>
            <a:pPr lvl="1"/>
            <a:r>
              <a:rPr lang="en-US" dirty="0" err="1" smtClean="0"/>
              <a:t>Arapesh</a:t>
            </a:r>
            <a:r>
              <a:rPr lang="en-US" dirty="0" smtClean="0"/>
              <a:t> </a:t>
            </a:r>
          </a:p>
          <a:p>
            <a:pPr lvl="2"/>
            <a:r>
              <a:rPr lang="en-US" dirty="0" smtClean="0"/>
              <a:t>Both men and women were expected to be passive and emotionally warm </a:t>
            </a:r>
          </a:p>
          <a:p>
            <a:r>
              <a:rPr lang="en-US" dirty="0" smtClean="0"/>
              <a:t>Cross-culture variations evidence that gender roles are culturally and socially created rather than biologically based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Identity and Socialization </a:t>
            </a:r>
            <a:endParaRPr lang="en-US" dirty="0"/>
          </a:p>
        </p:txBody>
      </p:sp>
      <p:sp>
        <p:nvSpPr>
          <p:cNvPr id="3" name="Content Placeholder 2"/>
          <p:cNvSpPr>
            <a:spLocks noGrp="1"/>
          </p:cNvSpPr>
          <p:nvPr>
            <p:ph idx="1"/>
          </p:nvPr>
        </p:nvSpPr>
        <p:spPr>
          <a:xfrm>
            <a:off x="228600" y="1600200"/>
            <a:ext cx="8686800" cy="5029200"/>
          </a:xfrm>
        </p:spPr>
        <p:txBody>
          <a:bodyPr>
            <a:normAutofit fontScale="77500" lnSpcReduction="20000"/>
          </a:bodyPr>
          <a:lstStyle/>
          <a:p>
            <a:r>
              <a:rPr lang="en-US" dirty="0" smtClean="0"/>
              <a:t>We learn appropriate gender-role behavior through socialization (interactive process through which individuals learn the basic skills, values, beliefs, and behavior patters of society) </a:t>
            </a:r>
          </a:p>
          <a:p>
            <a:r>
              <a:rPr lang="en-US" dirty="0" smtClean="0"/>
              <a:t>In almost all societies, gender socialization begins at birth and continues </a:t>
            </a:r>
          </a:p>
          <a:p>
            <a:r>
              <a:rPr lang="en-US" dirty="0" smtClean="0"/>
              <a:t>Gender roles are reinforced at birth </a:t>
            </a:r>
          </a:p>
          <a:p>
            <a:pPr lvl="1"/>
            <a:r>
              <a:rPr lang="en-US" dirty="0" smtClean="0"/>
              <a:t>Newborns are given very sex-specific clothes, toys, and nursery furnishing</a:t>
            </a:r>
          </a:p>
          <a:p>
            <a:r>
              <a:rPr lang="en-US" dirty="0" smtClean="0"/>
              <a:t>Gender-typing is not seen as much as in the past </a:t>
            </a:r>
          </a:p>
          <a:p>
            <a:pPr lvl="1"/>
            <a:r>
              <a:rPr lang="en-US" dirty="0" smtClean="0"/>
              <a:t>Girls are given more opportunities, but boys are still not given feminine things</a:t>
            </a:r>
          </a:p>
          <a:p>
            <a:r>
              <a:rPr lang="en-US" dirty="0" smtClean="0"/>
              <a:t>Family is most power agent of socialization </a:t>
            </a:r>
          </a:p>
          <a:p>
            <a:r>
              <a:rPr lang="en-US" dirty="0" smtClean="0"/>
              <a:t>Schools, media, and peer groups reinforce gender expectations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Nursery Rhyme </a:t>
            </a:r>
            <a:endParaRPr lang="en-US" dirty="0"/>
          </a:p>
        </p:txBody>
      </p:sp>
      <p:sp>
        <p:nvSpPr>
          <p:cNvPr id="3" name="Content Placeholder 2"/>
          <p:cNvSpPr>
            <a:spLocks noGrp="1"/>
          </p:cNvSpPr>
          <p:nvPr>
            <p:ph idx="1"/>
          </p:nvPr>
        </p:nvSpPr>
        <p:spPr>
          <a:xfrm>
            <a:off x="457200" y="1600200"/>
            <a:ext cx="8382000" cy="5029200"/>
          </a:xfrm>
        </p:spPr>
        <p:txBody>
          <a:bodyPr>
            <a:normAutofit fontScale="77500" lnSpcReduction="20000"/>
          </a:bodyPr>
          <a:lstStyle/>
          <a:p>
            <a:r>
              <a:rPr lang="en-US" dirty="0" smtClean="0"/>
              <a:t>What is this nursery rhyme trying to say about society? </a:t>
            </a:r>
          </a:p>
          <a:p>
            <a:endParaRPr lang="en-US" dirty="0"/>
          </a:p>
          <a:p>
            <a:pPr algn="ctr">
              <a:buNone/>
            </a:pPr>
            <a:r>
              <a:rPr lang="en-US" i="1" dirty="0" smtClean="0"/>
              <a:t>What are little boys made of? </a:t>
            </a:r>
          </a:p>
          <a:p>
            <a:pPr algn="ctr">
              <a:buNone/>
            </a:pPr>
            <a:r>
              <a:rPr lang="en-US" i="1" dirty="0" smtClean="0"/>
              <a:t>What are little boys made of? </a:t>
            </a:r>
          </a:p>
          <a:p>
            <a:pPr algn="ctr">
              <a:buNone/>
            </a:pPr>
            <a:r>
              <a:rPr lang="en-US" i="1" dirty="0" smtClean="0"/>
              <a:t>Frogs and snails </a:t>
            </a:r>
          </a:p>
          <a:p>
            <a:pPr algn="ctr">
              <a:buNone/>
            </a:pPr>
            <a:r>
              <a:rPr lang="en-US" i="1" dirty="0" smtClean="0"/>
              <a:t>And puppy-dogs’ tails, </a:t>
            </a:r>
          </a:p>
          <a:p>
            <a:pPr algn="ctr">
              <a:buNone/>
            </a:pPr>
            <a:r>
              <a:rPr lang="en-US" i="1" dirty="0" smtClean="0"/>
              <a:t>That’s what little boys are made of </a:t>
            </a:r>
          </a:p>
          <a:p>
            <a:pPr algn="ctr">
              <a:buNone/>
            </a:pPr>
            <a:endParaRPr lang="en-US" i="1" dirty="0"/>
          </a:p>
          <a:p>
            <a:pPr algn="ctr">
              <a:buNone/>
            </a:pPr>
            <a:r>
              <a:rPr lang="en-US" i="1" dirty="0" smtClean="0"/>
              <a:t>What are little girls made of? </a:t>
            </a:r>
          </a:p>
          <a:p>
            <a:pPr algn="ctr">
              <a:buNone/>
            </a:pPr>
            <a:r>
              <a:rPr lang="en-US" i="1" dirty="0" smtClean="0"/>
              <a:t>What are little girls made of? </a:t>
            </a:r>
          </a:p>
          <a:p>
            <a:pPr algn="ctr">
              <a:buNone/>
            </a:pPr>
            <a:r>
              <a:rPr lang="en-US" i="1" dirty="0" smtClean="0"/>
              <a:t>Sugar and spice </a:t>
            </a:r>
          </a:p>
          <a:p>
            <a:pPr algn="ctr">
              <a:buNone/>
            </a:pPr>
            <a:r>
              <a:rPr lang="en-US" i="1" dirty="0" smtClean="0"/>
              <a:t>And all that is nice, </a:t>
            </a:r>
          </a:p>
          <a:p>
            <a:pPr algn="ctr">
              <a:buNone/>
            </a:pPr>
            <a:r>
              <a:rPr lang="en-US" i="1" dirty="0" smtClean="0"/>
              <a:t>That’s what little girls are made of</a:t>
            </a:r>
            <a:endParaRPr lang="en-US"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your own…</a:t>
            </a:r>
            <a:endParaRPr lang="en-US" dirty="0"/>
          </a:p>
        </p:txBody>
      </p:sp>
      <p:sp>
        <p:nvSpPr>
          <p:cNvPr id="3" name="Content Placeholder 2"/>
          <p:cNvSpPr>
            <a:spLocks noGrp="1"/>
          </p:cNvSpPr>
          <p:nvPr>
            <p:ph idx="1"/>
          </p:nvPr>
        </p:nvSpPr>
        <p:spPr/>
        <p:txBody>
          <a:bodyPr>
            <a:normAutofit lnSpcReduction="10000"/>
          </a:bodyPr>
          <a:lstStyle/>
          <a:p>
            <a:r>
              <a:rPr lang="en-US" dirty="0" smtClean="0"/>
              <a:t>Prepare a description of female socialization and another description of male socialization </a:t>
            </a:r>
          </a:p>
          <a:p>
            <a:r>
              <a:rPr lang="en-US" dirty="0" smtClean="0"/>
              <a:t>How do you think males are taught to be “men” and females are taught to be “women”? </a:t>
            </a:r>
          </a:p>
          <a:p>
            <a:endParaRPr lang="en-US" dirty="0"/>
          </a:p>
          <a:p>
            <a:r>
              <a:rPr lang="en-US" dirty="0" smtClean="0"/>
              <a:t>When you complete this task, fill out the “Gender Socialization” worksheet. </a:t>
            </a:r>
          </a:p>
          <a:p>
            <a:r>
              <a:rPr lang="en-US" dirty="0" smtClean="0"/>
              <a:t>Mark your answers truthfully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TotalTime>
  <Words>1590</Words>
  <Application>Microsoft Office PowerPoint</Application>
  <PresentationFormat>On-screen Show (4:3)</PresentationFormat>
  <Paragraphs>164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Gender</vt:lpstr>
      <vt:lpstr>Let’s Get Started </vt:lpstr>
      <vt:lpstr>Gender and Sex </vt:lpstr>
      <vt:lpstr>Gender Role and Identity </vt:lpstr>
      <vt:lpstr>Slide 5</vt:lpstr>
      <vt:lpstr>Gender Identity and Roles Between Cultures </vt:lpstr>
      <vt:lpstr>Gender Identity and Socialization </vt:lpstr>
      <vt:lpstr>Nursery Rhyme </vt:lpstr>
      <vt:lpstr>On your own…</vt:lpstr>
      <vt:lpstr>Traditional Gender Expectations</vt:lpstr>
      <vt:lpstr>Gender Roles and Social Inequality</vt:lpstr>
      <vt:lpstr>Gender Roles and Social Inequality </vt:lpstr>
      <vt:lpstr>Leave It to Beaver </vt:lpstr>
      <vt:lpstr>Sociological Perspectives on Gender Inequality </vt:lpstr>
      <vt:lpstr>Gender Inequalities in the United States </vt:lpstr>
      <vt:lpstr>The Women’s Movement </vt:lpstr>
      <vt:lpstr>Education</vt:lpstr>
      <vt:lpstr>The World of Work</vt:lpstr>
      <vt:lpstr>The Political Arena </vt:lpstr>
      <vt:lpstr>Gender Stereotypes</vt:lpstr>
      <vt:lpstr>Your Gender Scale Rating</vt:lpstr>
      <vt:lpstr>Ideal Versions of Male and Female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dc:title>
  <dc:creator>Shavonne</dc:creator>
  <cp:lastModifiedBy>shairston</cp:lastModifiedBy>
  <cp:revision>17</cp:revision>
  <dcterms:created xsi:type="dcterms:W3CDTF">2012-12-10T02:03:18Z</dcterms:created>
  <dcterms:modified xsi:type="dcterms:W3CDTF">2014-04-30T17:11:34Z</dcterms:modified>
</cp:coreProperties>
</file>