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2" r:id="rId4"/>
    <p:sldId id="260" r:id="rId5"/>
    <p:sldId id="268" r:id="rId6"/>
    <p:sldId id="263" r:id="rId7"/>
    <p:sldId id="265" r:id="rId8"/>
    <p:sldId id="266" r:id="rId9"/>
    <p:sldId id="267" r:id="rId10"/>
    <p:sldId id="284" r:id="rId11"/>
    <p:sldId id="283" r:id="rId12"/>
    <p:sldId id="287" r:id="rId13"/>
    <p:sldId id="288" r:id="rId14"/>
    <p:sldId id="289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3B82E-6201-E84A-A86D-513A91DE2BFF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96255-F1A0-1948-8729-8AE80A8759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Instead, they declared they would establish a Commonwealth of Independent States. Because the three Baltic republics (Latvia, Lithuania and Estonia) had already declared their independence from the USSR, only one of its 15 republics, Georgia, remained.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E4090-C02E-1549-95E4-C1952372E5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841-2327-FA43-8AA1-4D53A959E893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167-D871-5B4D-BAEE-82D64FC8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841-2327-FA43-8AA1-4D53A959E893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167-D871-5B4D-BAEE-82D64FC8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841-2327-FA43-8AA1-4D53A959E893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167-D871-5B4D-BAEE-82D64FC8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841-2327-FA43-8AA1-4D53A959E893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167-D871-5B4D-BAEE-82D64FC8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841-2327-FA43-8AA1-4D53A959E893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167-D871-5B4D-BAEE-82D64FC8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841-2327-FA43-8AA1-4D53A959E893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167-D871-5B4D-BAEE-82D64FC8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841-2327-FA43-8AA1-4D53A959E893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167-D871-5B4D-BAEE-82D64FC8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841-2327-FA43-8AA1-4D53A959E893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167-D871-5B4D-BAEE-82D64FC8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841-2327-FA43-8AA1-4D53A959E893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167-D871-5B4D-BAEE-82D64FC8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841-2327-FA43-8AA1-4D53A959E893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167-D871-5B4D-BAEE-82D64FC8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5841-2327-FA43-8AA1-4D53A959E893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3167-D871-5B4D-BAEE-82D64FC8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65841-2327-FA43-8AA1-4D53A959E893}" type="datetimeFigureOut">
              <a:rPr lang="en-US" smtClean="0"/>
              <a:pPr/>
              <a:t>5/19/15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3167-D871-5B4D-BAEE-82D64FC80B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Decline of Communism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Fall of the Soviet Union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1991- Representatives from 11 Soviet republics met and announced that they would no longer be part of the Soviet Union.</a:t>
            </a:r>
          </a:p>
          <a:p>
            <a:pPr lvl="1"/>
            <a:r>
              <a:rPr lang="en-US" dirty="0" smtClean="0"/>
              <a:t>(Ukraine, the Russian Federation, Belarus, Armenia, Azerbaijan, Kazakhstan, Kyrgyzstan, Moldova, Turkmenistan, Tajikistan and Uzbekistan)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The once-mighty Soviet Union had fallen, largely due to the great number of radical reforms that Soviet president </a:t>
            </a:r>
            <a:r>
              <a:rPr lang="en-US" b="1" dirty="0" smtClean="0"/>
              <a:t>Mikhail Gorbachev </a:t>
            </a:r>
            <a:r>
              <a:rPr lang="en-US" dirty="0" smtClean="0"/>
              <a:t>had implemented during his six years as the leader of the USSR. </a:t>
            </a:r>
          </a:p>
          <a:p>
            <a:endParaRPr lang="en-US" dirty="0" smtClean="0"/>
          </a:p>
          <a:p>
            <a:r>
              <a:rPr lang="en-US" dirty="0" smtClean="0"/>
              <a:t>However, Gorbachev was disappointed in the dissolution of his nation and resigned from his job on December 25.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Tearing down the Berlin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1989, as Soviet communism declined, Germany moved toward reunification. </a:t>
            </a:r>
          </a:p>
          <a:p>
            <a:r>
              <a:rPr lang="en-US" dirty="0" smtClean="0"/>
              <a:t>Without, Soviet backing, East German communist leaders were unable to maintain control, They were forced to reopen their western borders.</a:t>
            </a:r>
          </a:p>
          <a:p>
            <a:r>
              <a:rPr lang="en-US" dirty="0" smtClean="0"/>
              <a:t>Eventually, East Germans demanded reunification with the West. </a:t>
            </a:r>
          </a:p>
          <a:p>
            <a:r>
              <a:rPr lang="en-US" dirty="0" smtClean="0"/>
              <a:t>In 1990, German voters approved reunification.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Photo Credit: Faith Campeau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3" y="274638"/>
            <a:ext cx="8679702" cy="4882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Photo Credit: Faith Campeau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4900"/>
            <a:ext cx="7836286" cy="4407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Photo Credit: Faith Campeau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56" y="274638"/>
            <a:ext cx="3950944" cy="70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5453580" cy="3708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585" y="3250538"/>
            <a:ext cx="4864037" cy="3412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 Declines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Slowly, around the world communism began to decline.</a:t>
            </a:r>
          </a:p>
          <a:p>
            <a:r>
              <a:rPr lang="en-US" dirty="0" smtClean="0"/>
              <a:t>Vietnam in the 1990s opened itself to the world and established diplomatic relations with the U.S. </a:t>
            </a:r>
          </a:p>
          <a:p>
            <a:r>
              <a:rPr lang="en-US" dirty="0" smtClean="0"/>
              <a:t>After years of thin budgets, Russia’s armed forces became weak and ineffective. </a:t>
            </a:r>
          </a:p>
          <a:p>
            <a:r>
              <a:rPr lang="en-US" b="1" dirty="0" smtClean="0"/>
              <a:t>Thus The U.S. emerged as a sole superpower and leading the world in military power.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the Stage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WWII, </a:t>
            </a:r>
            <a:r>
              <a:rPr lang="en-US" dirty="0"/>
              <a:t>The Soviet Union extended its power over much of Eastern Europe.</a:t>
            </a:r>
            <a:r>
              <a:rPr lang="en-US" dirty="0" smtClean="0"/>
              <a:t> </a:t>
            </a:r>
          </a:p>
          <a:p>
            <a:r>
              <a:rPr lang="en-US" dirty="0" smtClean="0"/>
              <a:t>By </a:t>
            </a:r>
            <a:r>
              <a:rPr lang="en-US" dirty="0"/>
              <a:t>the 1960s, it appeared that communism was </a:t>
            </a:r>
            <a:r>
              <a:rPr lang="en-US" dirty="0" smtClean="0"/>
              <a:t>permanently </a:t>
            </a:r>
            <a:r>
              <a:rPr lang="en-US" dirty="0"/>
              <a:t>established in the region. During the 1960s and 1970s, the Soviet Union’s Communist leadership kept tight control over the Soviet people.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Problems</a:t>
            </a:r>
            <a:br>
              <a:rPr lang="en-US" dirty="0" smtClean="0"/>
            </a:br>
            <a:r>
              <a:rPr lang="en-US" dirty="0" smtClean="0"/>
              <a:t> in the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Soviet economy faced severe problems. </a:t>
            </a:r>
          </a:p>
          <a:p>
            <a:pPr lvl="2"/>
            <a:r>
              <a:rPr lang="en-US" dirty="0" smtClean="0"/>
              <a:t>Collectivized agriculture remained so unproductive that Russia, a grain exporter, had to import grain to feed its people. </a:t>
            </a:r>
          </a:p>
          <a:p>
            <a:r>
              <a:rPr lang="en-US" dirty="0" smtClean="0"/>
              <a:t>The Soviet command economy could not match western market economies in producing consumer goods. Soviet products were inferior in quality as well. </a:t>
            </a:r>
          </a:p>
          <a:p>
            <a:r>
              <a:rPr lang="en-US" dirty="0" smtClean="0"/>
              <a:t>Soviet economic inferiority made it impossible for the Soviet Union to keep up with the U.S. in the arms race and in military preparedness.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young Leader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2" indent="-342900">
              <a:buNone/>
            </a:pPr>
            <a:r>
              <a:rPr lang="en-US" sz="2941" dirty="0" smtClean="0"/>
              <a:t>In 1984, </a:t>
            </a:r>
            <a:r>
              <a:rPr lang="en-US" sz="2941" b="1" dirty="0" err="1" smtClean="0"/>
              <a:t>Mikail</a:t>
            </a:r>
            <a:r>
              <a:rPr lang="en-US" sz="2941" b="1" dirty="0" smtClean="0"/>
              <a:t> Gorbachev </a:t>
            </a:r>
            <a:r>
              <a:rPr lang="en-US" sz="2941" dirty="0" smtClean="0"/>
              <a:t>was selected as the next Soviet Premier.</a:t>
            </a:r>
          </a:p>
          <a:p>
            <a:pPr marL="800100" lvl="3" indent="-342900"/>
            <a:r>
              <a:rPr lang="en-US" sz="2941" b="1" dirty="0" smtClean="0"/>
              <a:t>Politburo </a:t>
            </a:r>
            <a:r>
              <a:rPr lang="en-US" sz="2941" dirty="0" smtClean="0"/>
              <a:t>- the ruling committee of the Communist Party.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Gorbachev’s </a:t>
            </a:r>
            <a:r>
              <a:rPr lang="en-US" dirty="0"/>
              <a:t>supporters praised his youth, energy, and political skills. With their backing, Gorbachev became the party’s new general secretary.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choosing him, Politburo members did not realize they were unleashing another Russian Revolution.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Grobachev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Grobachev</a:t>
            </a:r>
            <a:r>
              <a:rPr lang="en-US" dirty="0" smtClean="0"/>
              <a:t> made 3 major reforms to the Soviet Union.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900" dirty="0" smtClean="0"/>
              <a:t>Glasnost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900" dirty="0" smtClean="0"/>
              <a:t>Perestroika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4900" dirty="0" smtClean="0"/>
              <a:t>Democratization </a:t>
            </a:r>
            <a:endParaRPr lang="en-US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Gorbachev realized that economic and social reforms could not occur without a free flow of ideas and information.</a:t>
            </a:r>
          </a:p>
          <a:p>
            <a:r>
              <a:rPr lang="en-US" dirty="0" smtClean="0"/>
              <a:t> In 1985, he announced a policy known as </a:t>
            </a:r>
            <a:r>
              <a:rPr lang="en-US" b="1" dirty="0" smtClean="0"/>
              <a:t>glasnost or openness.</a:t>
            </a:r>
          </a:p>
          <a:p>
            <a:pPr>
              <a:buNone/>
            </a:pPr>
            <a:r>
              <a:rPr lang="en-US" u="sng" dirty="0"/>
              <a:t>Glasnost</a:t>
            </a:r>
            <a:r>
              <a:rPr lang="en-US" dirty="0"/>
              <a:t> brought remarkable changes.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/>
              <a:t>government allowed churches to open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It allowed </a:t>
            </a:r>
            <a:r>
              <a:rPr lang="en-US" dirty="0"/>
              <a:t>the publication of books by </a:t>
            </a:r>
            <a:r>
              <a:rPr lang="en-US" dirty="0" smtClean="0"/>
              <a:t>previously </a:t>
            </a:r>
            <a:r>
              <a:rPr lang="en-US" dirty="0"/>
              <a:t>banned authors.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Reporters </a:t>
            </a:r>
            <a:r>
              <a:rPr lang="en-US" dirty="0"/>
              <a:t>investigated problems and criticized officials.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erestroika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1985, Gorbachev introduced the idea of</a:t>
            </a:r>
            <a:r>
              <a:rPr lang="en-US" dirty="0" smtClean="0"/>
              <a:t> </a:t>
            </a:r>
            <a:r>
              <a:rPr lang="en-US" b="1" dirty="0" smtClean="0"/>
              <a:t>perestroika, </a:t>
            </a:r>
            <a:r>
              <a:rPr lang="en-US" b="1" dirty="0"/>
              <a:t>or economic restructuring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Local </a:t>
            </a:r>
            <a:r>
              <a:rPr lang="en-US" dirty="0"/>
              <a:t>managers gained greater authority over their farms and </a:t>
            </a:r>
            <a:r>
              <a:rPr lang="en-US" dirty="0" smtClean="0"/>
              <a:t>factories</a:t>
            </a:r>
          </a:p>
          <a:p>
            <a:r>
              <a:rPr lang="en-US" dirty="0" smtClean="0"/>
              <a:t>people </a:t>
            </a:r>
            <a:r>
              <a:rPr lang="en-US" dirty="0"/>
              <a:t>were allowed to open small private businesses.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Gorbachev’s </a:t>
            </a:r>
            <a:r>
              <a:rPr lang="en-US" dirty="0"/>
              <a:t>goal was not to throw out communism, but to make the economic system more </a:t>
            </a:r>
            <a:r>
              <a:rPr lang="en-US" b="1" dirty="0"/>
              <a:t>efficient and productive.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emocratization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1987, he unveiled a third new policy, called </a:t>
            </a:r>
            <a:r>
              <a:rPr lang="en-US" b="1" dirty="0" smtClean="0"/>
              <a:t>democratization</a:t>
            </a:r>
            <a:r>
              <a:rPr lang="en-US" dirty="0"/>
              <a:t>. This would be a gradual opening of the political </a:t>
            </a:r>
            <a:r>
              <a:rPr lang="en-US" dirty="0" smtClean="0"/>
              <a:t>system</a:t>
            </a:r>
          </a:p>
          <a:p>
            <a:r>
              <a:rPr lang="en-US" dirty="0"/>
              <a:t>The plan called for the election of a new legislative body. In the past, voters had merely approved candidates who were handpicked by the Communist Party.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Now</a:t>
            </a:r>
            <a:r>
              <a:rPr lang="en-US" dirty="0"/>
              <a:t>, voters could choose from a list of candidates for each office. The election produced many surprises. In several places, voters chose lesser-known candidates and reformers over powerful party bosses.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Various nationalities in the Soviet Union began to call for their freedom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More than 100 ethnic groups lived in the Soviet Union. Russians were the largest, most powerful </a:t>
            </a:r>
            <a:r>
              <a:rPr lang="en-US" dirty="0" smtClean="0"/>
              <a:t>group.</a:t>
            </a:r>
          </a:p>
          <a:p>
            <a:r>
              <a:rPr lang="en-US" dirty="0" smtClean="0"/>
              <a:t>However</a:t>
            </a:r>
            <a:r>
              <a:rPr lang="en-US" dirty="0"/>
              <a:t>, non-Russians formed a </a:t>
            </a:r>
            <a:r>
              <a:rPr lang="en-US" dirty="0" smtClean="0"/>
              <a:t>majority in </a:t>
            </a:r>
            <a:r>
              <a:rPr lang="en-US" dirty="0"/>
              <a:t>the 14 Soviet republics other than Russia.</a:t>
            </a:r>
            <a:r>
              <a:rPr lang="en-US" dirty="0" smtClean="0"/>
              <a:t> </a:t>
            </a:r>
          </a:p>
          <a:p>
            <a:r>
              <a:rPr lang="en-US" dirty="0" smtClean="0"/>
              <a:t>Ethnic </a:t>
            </a:r>
            <a:r>
              <a:rPr lang="en-US" dirty="0"/>
              <a:t>tensions brewed beneath the surface of Soviet society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As reforms loosened central </a:t>
            </a:r>
            <a:r>
              <a:rPr lang="en-US" dirty="0" smtClean="0"/>
              <a:t>controls</a:t>
            </a:r>
            <a:r>
              <a:rPr lang="en-US" dirty="0"/>
              <a:t>, unrest spread across the country. Nationalist groups in Georgia, Ukraine, and Moldavia (now Moldova) demanded self-rule.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822</Words>
  <Application>Microsoft Macintosh PowerPoint</Application>
  <PresentationFormat>On-screen Show (4:3)</PresentationFormat>
  <Paragraphs>79</Paragraphs>
  <Slides>16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Decline of Communism </vt:lpstr>
      <vt:lpstr>Setting the Stage </vt:lpstr>
      <vt:lpstr>Economic Problems  in the Soviet Union</vt:lpstr>
      <vt:lpstr>A young Leader</vt:lpstr>
      <vt:lpstr>Grobachev</vt:lpstr>
      <vt:lpstr>Glasnost</vt:lpstr>
      <vt:lpstr>Perestroika </vt:lpstr>
      <vt:lpstr>Democratization</vt:lpstr>
      <vt:lpstr>Rising Tension</vt:lpstr>
      <vt:lpstr>Fall of the Soviet Union</vt:lpstr>
      <vt:lpstr>Tearing down the Berlin Wall</vt:lpstr>
      <vt:lpstr>Slide 12</vt:lpstr>
      <vt:lpstr>Slide 13</vt:lpstr>
      <vt:lpstr>Slide 14</vt:lpstr>
      <vt:lpstr>Slide 15</vt:lpstr>
      <vt:lpstr>Communism Declines</vt:lpstr>
    </vt:vector>
  </TitlesOfParts>
  <Company>North Carolina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Decline of Communism </dc:title>
  <dc:creator>Jessica Taylor</dc:creator>
  <cp:lastModifiedBy>Jessica Taylor</cp:lastModifiedBy>
  <cp:revision>6</cp:revision>
  <dcterms:created xsi:type="dcterms:W3CDTF">2015-05-19T12:09:41Z</dcterms:created>
  <dcterms:modified xsi:type="dcterms:W3CDTF">2015-05-19T16:28:42Z</dcterms:modified>
</cp:coreProperties>
</file>