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5"/>
  </p:notesMasterIdLst>
  <p:sldIdLst>
    <p:sldId id="256" r:id="rId2"/>
    <p:sldId id="274" r:id="rId3"/>
    <p:sldId id="257" r:id="rId4"/>
    <p:sldId id="258" r:id="rId5"/>
    <p:sldId id="259" r:id="rId6"/>
    <p:sldId id="260" r:id="rId7"/>
    <p:sldId id="261" r:id="rId8"/>
    <p:sldId id="262" r:id="rId9"/>
    <p:sldId id="263" r:id="rId10"/>
    <p:sldId id="264" r:id="rId11"/>
    <p:sldId id="265" r:id="rId12"/>
    <p:sldId id="266" r:id="rId13"/>
    <p:sldId id="271" r:id="rId14"/>
    <p:sldId id="267" r:id="rId15"/>
    <p:sldId id="276" r:id="rId16"/>
    <p:sldId id="278" r:id="rId17"/>
    <p:sldId id="277" r:id="rId18"/>
    <p:sldId id="268" r:id="rId19"/>
    <p:sldId id="272" r:id="rId20"/>
    <p:sldId id="269" r:id="rId21"/>
    <p:sldId id="270" r:id="rId22"/>
    <p:sldId id="273" r:id="rId23"/>
    <p:sldId id="275"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299CB2-0B78-44BF-A611-13D9AD4FD37C}" type="datetimeFigureOut">
              <a:rPr lang="en-US" smtClean="0"/>
              <a:t>3/24/2014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3429CD-8FE4-482B-934E-D99892D609C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C93429CD-8FE4-482B-934E-D99892D609CD}" type="slidenum">
              <a:rPr lang="en-US" smtClean="0"/>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729FE7A2-3BED-4884-A98E-397F823361B2}" type="datetimeFigureOut">
              <a:rPr lang="en-US" smtClean="0"/>
              <a:pPr/>
              <a:t>3/21/2014</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95B071F5-3282-4BB0-BD16-08A19EDD6A00}"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9FE7A2-3BED-4884-A98E-397F823361B2}" type="datetimeFigureOut">
              <a:rPr lang="en-US" smtClean="0"/>
              <a:pPr/>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071F5-3282-4BB0-BD16-08A19EDD6A0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29FE7A2-3BED-4884-A98E-397F823361B2}" type="datetimeFigureOut">
              <a:rPr lang="en-US" smtClean="0"/>
              <a:pPr/>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071F5-3282-4BB0-BD16-08A19EDD6A00}"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29FE7A2-3BED-4884-A98E-397F823361B2}" type="datetimeFigureOut">
              <a:rPr lang="en-US" smtClean="0"/>
              <a:pPr/>
              <a:t>3/21/2014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B071F5-3282-4BB0-BD16-08A19EDD6A00}"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729FE7A2-3BED-4884-A98E-397F823361B2}" type="datetimeFigureOut">
              <a:rPr lang="en-US" smtClean="0"/>
              <a:pPr/>
              <a:t>3/21/2014</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95B071F5-3282-4BB0-BD16-08A19EDD6A00}"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29FE7A2-3BED-4884-A98E-397F823361B2}" type="datetimeFigureOut">
              <a:rPr lang="en-US" smtClean="0"/>
              <a:pPr/>
              <a:t>3/21/2014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071F5-3282-4BB0-BD16-08A19EDD6A00}"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729FE7A2-3BED-4884-A98E-397F823361B2}" type="datetimeFigureOut">
              <a:rPr lang="en-US" smtClean="0"/>
              <a:pPr/>
              <a:t>3/21/2014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B071F5-3282-4BB0-BD16-08A19EDD6A00}"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29FE7A2-3BED-4884-A98E-397F823361B2}" type="datetimeFigureOut">
              <a:rPr lang="en-US" smtClean="0"/>
              <a:pPr/>
              <a:t>3/21/2014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B071F5-3282-4BB0-BD16-08A19EDD6A00}"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FE7A2-3BED-4884-A98E-397F823361B2}" type="datetimeFigureOut">
              <a:rPr lang="en-US" smtClean="0"/>
              <a:pPr/>
              <a:t>3/21/2014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B071F5-3282-4BB0-BD16-08A19EDD6A00}"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9FE7A2-3BED-4884-A98E-397F823361B2}" type="datetimeFigureOut">
              <a:rPr lang="en-US" smtClean="0"/>
              <a:pPr/>
              <a:t>3/21/2014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071F5-3282-4BB0-BD16-08A19EDD6A00}"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29FE7A2-3BED-4884-A98E-397F823361B2}" type="datetimeFigureOut">
              <a:rPr lang="en-US" smtClean="0"/>
              <a:pPr/>
              <a:t>3/21/2014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B071F5-3282-4BB0-BD16-08A19EDD6A00}"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729FE7A2-3BED-4884-A98E-397F823361B2}" type="datetimeFigureOut">
              <a:rPr lang="en-US" smtClean="0"/>
              <a:pPr/>
              <a:t>3/21/2014</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5B071F5-3282-4BB0-BD16-08A19EDD6A00}"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Institutions </a:t>
            </a:r>
            <a:endParaRPr lang="en-US" dirty="0"/>
          </a:p>
        </p:txBody>
      </p:sp>
      <p:sp>
        <p:nvSpPr>
          <p:cNvPr id="3" name="Subtitle 2"/>
          <p:cNvSpPr>
            <a:spLocks noGrp="1"/>
          </p:cNvSpPr>
          <p:nvPr>
            <p:ph type="subTitle" idx="1"/>
          </p:nvPr>
        </p:nvSpPr>
        <p:spPr/>
        <p:txBody>
          <a:bodyPr/>
          <a:lstStyle/>
          <a:p>
            <a:r>
              <a:rPr lang="en-US" dirty="0" smtClean="0"/>
              <a:t>Education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Control</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View school as an agent of social control and that this </a:t>
            </a:r>
            <a:r>
              <a:rPr lang="en-US" dirty="0" smtClean="0">
                <a:solidFill>
                  <a:srgbClr val="FF0000"/>
                </a:solidFill>
              </a:rPr>
              <a:t>control serves to produce citizens who largely accept the basic inequalities of the social system and who do not question the existing order </a:t>
            </a:r>
          </a:p>
          <a:p>
            <a:pPr lvl="1"/>
            <a:r>
              <a:rPr lang="en-US" b="1" u="sng" dirty="0" smtClean="0">
                <a:solidFill>
                  <a:srgbClr val="FF0000"/>
                </a:solidFill>
              </a:rPr>
              <a:t>Hidden Curriculum</a:t>
            </a:r>
            <a:r>
              <a:rPr lang="en-US" dirty="0" smtClean="0">
                <a:solidFill>
                  <a:srgbClr val="FF0000"/>
                </a:solidFill>
              </a:rPr>
              <a:t>: Transmission by schools of cultural goals that are not openly acknowledged </a:t>
            </a:r>
          </a:p>
          <a:p>
            <a:pPr lvl="2"/>
            <a:r>
              <a:rPr lang="en-US" dirty="0" smtClean="0"/>
              <a:t>Involves teaching a conservative set of values that center around obedience to authority </a:t>
            </a:r>
          </a:p>
          <a:p>
            <a:pPr lvl="2"/>
            <a:r>
              <a:rPr lang="en-US" dirty="0" smtClean="0"/>
              <a:t>Goal is believed to be the creation of a cooperative adult work force who will accept things the way they are </a:t>
            </a:r>
          </a:p>
          <a:p>
            <a:pPr lvl="1"/>
            <a:r>
              <a:rPr lang="en-US" dirty="0" smtClean="0"/>
              <a:t>Serves dominate groups in society by helping them maintain their positions of power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a:t>
            </a:r>
            <a:endParaRPr lang="en-US" dirty="0"/>
          </a:p>
        </p:txBody>
      </p:sp>
      <p:sp>
        <p:nvSpPr>
          <p:cNvPr id="3" name="Content Placeholder 2"/>
          <p:cNvSpPr>
            <a:spLocks noGrp="1"/>
          </p:cNvSpPr>
          <p:nvPr>
            <p:ph sz="quarter" idx="1"/>
          </p:nvPr>
        </p:nvSpPr>
        <p:spPr>
          <a:xfrm>
            <a:off x="457200" y="1295400"/>
            <a:ext cx="8229600" cy="5029200"/>
          </a:xfrm>
        </p:spPr>
        <p:txBody>
          <a:bodyPr>
            <a:normAutofit fontScale="77500" lnSpcReduction="20000"/>
          </a:bodyPr>
          <a:lstStyle/>
          <a:p>
            <a:r>
              <a:rPr lang="en-US" b="1" u="sng" dirty="0" smtClean="0">
                <a:solidFill>
                  <a:srgbClr val="FF0000"/>
                </a:solidFill>
              </a:rPr>
              <a:t>Tracking</a:t>
            </a:r>
            <a:r>
              <a:rPr lang="en-US" dirty="0" smtClean="0">
                <a:solidFill>
                  <a:srgbClr val="FF0000"/>
                </a:solidFill>
              </a:rPr>
              <a:t>: Assignment of students to different types of educational programs </a:t>
            </a:r>
            <a:r>
              <a:rPr lang="en-US" dirty="0" smtClean="0"/>
              <a:t>(general, vocational, college-prep) </a:t>
            </a:r>
          </a:p>
          <a:p>
            <a:r>
              <a:rPr lang="en-US" dirty="0" smtClean="0"/>
              <a:t>Students are assigned to tracks on basis of: intelligence and aptitude test scores, grades, and teacher evaluations </a:t>
            </a:r>
          </a:p>
          <a:p>
            <a:r>
              <a:rPr lang="en-US" b="1" i="1" dirty="0" smtClean="0">
                <a:solidFill>
                  <a:srgbClr val="FF0000"/>
                </a:solidFill>
              </a:rPr>
              <a:t>Goal</a:t>
            </a:r>
            <a:r>
              <a:rPr lang="en-US" i="1" dirty="0" smtClean="0">
                <a:solidFill>
                  <a:srgbClr val="FF0000"/>
                </a:solidFill>
              </a:rPr>
              <a:t>: Allow students to progress at their own pace by grouping them with other students of similar abilities </a:t>
            </a:r>
          </a:p>
          <a:p>
            <a:r>
              <a:rPr lang="en-US" u="sng" dirty="0" smtClean="0"/>
              <a:t>Functionalists</a:t>
            </a:r>
            <a:r>
              <a:rPr lang="en-US" dirty="0" smtClean="0"/>
              <a:t> view tracking as means to ensure that people of differing abilities are trained to take over the wide variety of jobs that exist in society </a:t>
            </a:r>
          </a:p>
          <a:p>
            <a:r>
              <a:rPr lang="en-US" u="sng" dirty="0" smtClean="0"/>
              <a:t>Conflict</a:t>
            </a:r>
            <a:r>
              <a:rPr lang="en-US" dirty="0" smtClean="0"/>
              <a:t> view tracking as means through which the wealthy and powerful maintain their positions in society, while keeping down the disadvantaged and poor </a:t>
            </a:r>
          </a:p>
          <a:p>
            <a:r>
              <a:rPr lang="en-US" dirty="0" smtClean="0"/>
              <a:t>Methods of teaching differ according to track</a:t>
            </a:r>
          </a:p>
          <a:p>
            <a:pPr lvl="1"/>
            <a:r>
              <a:rPr lang="en-US" dirty="0" smtClean="0"/>
              <a:t>Higher track: independent thinking, self-direction, creativity, active participation </a:t>
            </a:r>
          </a:p>
          <a:p>
            <a:pPr lvl="1"/>
            <a:r>
              <a:rPr lang="en-US" dirty="0" smtClean="0"/>
              <a:t>Lower track: Drill and memorization, forming behavior, cooperation, and getting along with others </a:t>
            </a:r>
          </a:p>
          <a:p>
            <a:r>
              <a:rPr lang="en-US" dirty="0" smtClean="0"/>
              <a:t>Types of instruction mold behavior to fit future jobs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 </a:t>
            </a:r>
            <a:endParaRPr lang="en-US" dirty="0"/>
          </a:p>
        </p:txBody>
      </p:sp>
      <p:sp>
        <p:nvSpPr>
          <p:cNvPr id="3" name="Content Placeholder 2"/>
          <p:cNvSpPr>
            <a:spLocks noGrp="1"/>
          </p:cNvSpPr>
          <p:nvPr>
            <p:ph sz="quarter" idx="1"/>
          </p:nvPr>
        </p:nvSpPr>
        <p:spPr/>
        <p:txBody>
          <a:bodyPr/>
          <a:lstStyle/>
          <a:p>
            <a:r>
              <a:rPr lang="en-US" dirty="0" smtClean="0"/>
              <a:t>You may change tracks, but highly unlikely because of the </a:t>
            </a:r>
            <a:r>
              <a:rPr lang="en-US" b="1" u="sng" dirty="0" smtClean="0">
                <a:solidFill>
                  <a:srgbClr val="FF0000"/>
                </a:solidFill>
              </a:rPr>
              <a:t>self-fulfilling prophecy </a:t>
            </a:r>
            <a:r>
              <a:rPr lang="en-US" dirty="0" smtClean="0">
                <a:solidFill>
                  <a:srgbClr val="FF0000"/>
                </a:solidFill>
              </a:rPr>
              <a:t>(prediction that leads to behavior that makes predictions come true) </a:t>
            </a:r>
          </a:p>
          <a:p>
            <a:r>
              <a:rPr lang="en-US" dirty="0" smtClean="0"/>
              <a:t>Tracking </a:t>
            </a:r>
            <a:r>
              <a:rPr lang="en-US" dirty="0" smtClean="0">
                <a:solidFill>
                  <a:srgbClr val="FF0000"/>
                </a:solidFill>
              </a:rPr>
              <a:t>creates ranking system </a:t>
            </a:r>
            <a:r>
              <a:rPr lang="en-US" dirty="0" smtClean="0"/>
              <a:t>in schools </a:t>
            </a:r>
          </a:p>
          <a:p>
            <a:r>
              <a:rPr lang="en-US" dirty="0" smtClean="0"/>
              <a:t>Effects self-esteem</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Symbolic </a:t>
            </a:r>
            <a:r>
              <a:rPr lang="en-US" dirty="0" err="1" smtClean="0"/>
              <a:t>Interactionist</a:t>
            </a:r>
            <a:r>
              <a:rPr lang="en-US" dirty="0" smtClean="0"/>
              <a:t> Perspective </a:t>
            </a:r>
            <a:endParaRPr lang="en-US" dirty="0"/>
          </a:p>
        </p:txBody>
      </p:sp>
      <p:sp>
        <p:nvSpPr>
          <p:cNvPr id="3" name="Content Placeholder 2"/>
          <p:cNvSpPr>
            <a:spLocks noGrp="1"/>
          </p:cNvSpPr>
          <p:nvPr>
            <p:ph sz="quarter" idx="1"/>
          </p:nvPr>
        </p:nvSpPr>
        <p:spPr/>
        <p:txBody>
          <a:bodyPr/>
          <a:lstStyle/>
          <a:p>
            <a:r>
              <a:rPr lang="en-US" dirty="0" smtClean="0"/>
              <a:t>We behave in accordance with how we think others see us, therefore teacher expectations play a key role in classrooms </a:t>
            </a:r>
          </a:p>
          <a:p>
            <a:r>
              <a:rPr lang="en-US" u="sng" dirty="0" smtClean="0">
                <a:solidFill>
                  <a:srgbClr val="FF0000"/>
                </a:solidFill>
              </a:rPr>
              <a:t>Pygmalion Effect</a:t>
            </a:r>
            <a:r>
              <a:rPr lang="en-US" dirty="0" smtClean="0">
                <a:solidFill>
                  <a:srgbClr val="FF0000"/>
                </a:solidFill>
              </a:rPr>
              <a:t>: Impact of a teacher’s expectations on student performance </a:t>
            </a:r>
          </a:p>
          <a:p>
            <a:pPr lvl="1"/>
            <a:r>
              <a:rPr lang="en-US" dirty="0" smtClean="0"/>
              <a:t>Expectations do influence teachers’ behavior which directly affects students </a:t>
            </a:r>
          </a:p>
          <a:p>
            <a:pPr lvl="1"/>
            <a:r>
              <a:rPr lang="en-US" dirty="0" smtClean="0"/>
              <a:t>Impact of this can be seen through tracking </a:t>
            </a:r>
          </a:p>
          <a:p>
            <a:pPr lvl="1"/>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SES </a:t>
            </a:r>
            <a:r>
              <a:rPr lang="en-US" dirty="0" smtClean="0"/>
              <a:t>(Socioeconomic Status) and </a:t>
            </a:r>
            <a:r>
              <a:rPr lang="en-US" dirty="0" smtClean="0"/>
              <a:t>Education </a:t>
            </a:r>
            <a:endParaRPr lang="en-US" dirty="0"/>
          </a:p>
        </p:txBody>
      </p:sp>
      <p:sp>
        <p:nvSpPr>
          <p:cNvPr id="3" name="Content Placeholder 2"/>
          <p:cNvSpPr>
            <a:spLocks noGrp="1"/>
          </p:cNvSpPr>
          <p:nvPr>
            <p:ph sz="quarter" idx="1"/>
          </p:nvPr>
        </p:nvSpPr>
        <p:spPr>
          <a:xfrm>
            <a:off x="457200" y="1219200"/>
            <a:ext cx="8229600" cy="5105400"/>
          </a:xfrm>
        </p:spPr>
        <p:txBody>
          <a:bodyPr>
            <a:normAutofit fontScale="85000" lnSpcReduction="20000"/>
          </a:bodyPr>
          <a:lstStyle/>
          <a:p>
            <a:r>
              <a:rPr lang="en-US" dirty="0" smtClean="0">
                <a:solidFill>
                  <a:srgbClr val="FF0000"/>
                </a:solidFill>
              </a:rPr>
              <a:t>Education is key to social mobility </a:t>
            </a:r>
          </a:p>
          <a:p>
            <a:r>
              <a:rPr lang="en-US" dirty="0" smtClean="0"/>
              <a:t>Achievements in school reflect existing inequalities in society </a:t>
            </a:r>
          </a:p>
          <a:p>
            <a:r>
              <a:rPr lang="en-US" dirty="0" smtClean="0">
                <a:solidFill>
                  <a:srgbClr val="FF0000"/>
                </a:solidFill>
              </a:rPr>
              <a:t>Educational achievement appears to be tied strongly to SES </a:t>
            </a:r>
          </a:p>
          <a:p>
            <a:r>
              <a:rPr lang="en-US" dirty="0" smtClean="0"/>
              <a:t>Race and SES overlap, so minority groups tend to have less educational experiences and less access to social mobility </a:t>
            </a:r>
          </a:p>
          <a:p>
            <a:r>
              <a:rPr lang="en-US" dirty="0" smtClean="0"/>
              <a:t>SES affects distribution of educational achievement: </a:t>
            </a:r>
          </a:p>
          <a:p>
            <a:pPr lvl="1"/>
            <a:r>
              <a:rPr lang="en-US" dirty="0" smtClean="0"/>
              <a:t>Expectations families have for children differ</a:t>
            </a:r>
          </a:p>
          <a:p>
            <a:pPr lvl="1"/>
            <a:r>
              <a:rPr lang="en-US" dirty="0" smtClean="0"/>
              <a:t>Higher-status families are better able than lower-status families to provide a home environment designed to enrich learning </a:t>
            </a:r>
          </a:p>
          <a:p>
            <a:pPr lvl="1"/>
            <a:r>
              <a:rPr lang="en-US" dirty="0" smtClean="0"/>
              <a:t>Expense involved in keeping a child in school is high, particularly when child’s potential income is needed to help family survive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Dress Codes</a:t>
            </a:r>
            <a:endParaRPr lang="en-US" dirty="0"/>
          </a:p>
        </p:txBody>
      </p:sp>
      <p:sp>
        <p:nvSpPr>
          <p:cNvPr id="3" name="Content Placeholder 2"/>
          <p:cNvSpPr>
            <a:spLocks noGrp="1"/>
          </p:cNvSpPr>
          <p:nvPr>
            <p:ph sz="quarter" idx="1"/>
          </p:nvPr>
        </p:nvSpPr>
        <p:spPr>
          <a:xfrm>
            <a:off x="457200" y="1219200"/>
            <a:ext cx="8229600" cy="5105400"/>
          </a:xfrm>
        </p:spPr>
        <p:txBody>
          <a:bodyPr>
            <a:normAutofit fontScale="85000" lnSpcReduction="20000"/>
          </a:bodyPr>
          <a:lstStyle/>
          <a:p>
            <a:r>
              <a:rPr lang="en-US" dirty="0" smtClean="0"/>
              <a:t>This segment focuses on fashion trends and school dress codes. Parents and students are caught between strict school dress codes and popular fashions that do not conform to school rules. High school principal Doe Kirkland points out that some boys in the school complained that scantily clad girls distracted them from their schoolwork. Though Kirkland supports students’ individual expression, she believes students can express themselves within a set of rules in an orderly environment for learning. Reporter Kathy </a:t>
            </a:r>
            <a:r>
              <a:rPr lang="en-US" dirty="0" err="1" smtClean="0"/>
              <a:t>Slobogin</a:t>
            </a:r>
            <a:r>
              <a:rPr lang="en-US" dirty="0" smtClean="0"/>
              <a:t> points out that some experts believe uniforms help to decrease problems in school, and others believe uniforms do nothing to improve students’ behavior. Parents, too, are split on the issue of school uniforms. Regardless of such differing opinions, almost all schools continue to write and enforce dress codes to control what students wear</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Dress Code</a:t>
            </a:r>
            <a:endParaRPr lang="en-US" dirty="0"/>
          </a:p>
        </p:txBody>
      </p:sp>
      <p:sp>
        <p:nvSpPr>
          <p:cNvPr id="3" name="Content Placeholder 2"/>
          <p:cNvSpPr>
            <a:spLocks noGrp="1"/>
          </p:cNvSpPr>
          <p:nvPr>
            <p:ph sz="quarter" idx="1"/>
          </p:nvPr>
        </p:nvSpPr>
        <p:spPr/>
        <p:txBody>
          <a:bodyPr/>
          <a:lstStyle/>
          <a:p>
            <a:r>
              <a:rPr lang="en-US" dirty="0" smtClean="0"/>
              <a:t>Before viewing the segment we are going to look at some dress code policies from around the nation </a:t>
            </a:r>
          </a:p>
          <a:p>
            <a:r>
              <a:rPr lang="en-US" dirty="0" smtClean="0"/>
              <a:t>Pay attention to any similarities or differences </a:t>
            </a:r>
          </a:p>
          <a:p>
            <a:r>
              <a:rPr lang="en-US" dirty="0" smtClean="0"/>
              <a:t>What types of trends do </a:t>
            </a:r>
            <a:r>
              <a:rPr lang="en-US" smtClean="0"/>
              <a:t>you notice? </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Dress Codes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While viewing the segment: </a:t>
            </a:r>
          </a:p>
          <a:p>
            <a:pPr lvl="1"/>
            <a:r>
              <a:rPr lang="en-US" dirty="0" smtClean="0"/>
              <a:t>Summarize the rules of the dress code of the suburban Atlanta school in the segment </a:t>
            </a:r>
          </a:p>
          <a:p>
            <a:pPr lvl="1"/>
            <a:r>
              <a:rPr lang="en-US" dirty="0" smtClean="0"/>
              <a:t>Note why some people support school uniforms </a:t>
            </a:r>
          </a:p>
          <a:p>
            <a:pPr lvl="1"/>
            <a:r>
              <a:rPr lang="en-US" dirty="0" smtClean="0"/>
              <a:t>Explain why some people object to school uniforms </a:t>
            </a:r>
          </a:p>
          <a:p>
            <a:pPr lvl="1"/>
            <a:r>
              <a:rPr lang="en-US" dirty="0" smtClean="0"/>
              <a:t>State one or more reasons why people interviewed in the segment support the idea of school dress codes </a:t>
            </a:r>
          </a:p>
          <a:p>
            <a:r>
              <a:rPr lang="en-US" dirty="0" smtClean="0"/>
              <a:t>After viewing: </a:t>
            </a:r>
          </a:p>
          <a:p>
            <a:pPr lvl="1"/>
            <a:r>
              <a:rPr lang="en-US" dirty="0" smtClean="0"/>
              <a:t>Decide whether to support or refute the idea of uniforms as a way to improve student behavior and performance. </a:t>
            </a:r>
          </a:p>
          <a:p>
            <a:pPr lvl="1"/>
            <a:r>
              <a:rPr lang="en-US" dirty="0" smtClean="0"/>
              <a:t>Do you think the current dress code should change or stay the same.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in American Education</a:t>
            </a:r>
            <a:endParaRPr lang="en-US" dirty="0"/>
          </a:p>
        </p:txBody>
      </p:sp>
      <p:sp>
        <p:nvSpPr>
          <p:cNvPr id="3" name="Content Placeholder 2"/>
          <p:cNvSpPr>
            <a:spLocks noGrp="1"/>
          </p:cNvSpPr>
          <p:nvPr>
            <p:ph sz="quarter" idx="1"/>
          </p:nvPr>
        </p:nvSpPr>
        <p:spPr/>
        <p:txBody>
          <a:bodyPr>
            <a:normAutofit/>
          </a:bodyPr>
          <a:lstStyle/>
          <a:p>
            <a:r>
              <a:rPr lang="en-US" dirty="0" smtClean="0">
                <a:solidFill>
                  <a:srgbClr val="FF0000"/>
                </a:solidFill>
              </a:rPr>
              <a:t>Educational Reform </a:t>
            </a:r>
          </a:p>
          <a:p>
            <a:pPr lvl="1"/>
            <a:r>
              <a:rPr lang="en-US" dirty="0" smtClean="0">
                <a:solidFill>
                  <a:srgbClr val="FF0000"/>
                </a:solidFill>
              </a:rPr>
              <a:t>Skills of American youth are not keeping pace with nation’s own increase in technology </a:t>
            </a:r>
          </a:p>
          <a:p>
            <a:pPr lvl="1"/>
            <a:r>
              <a:rPr lang="en-US" dirty="0" smtClean="0"/>
              <a:t>Recommendations</a:t>
            </a:r>
          </a:p>
          <a:p>
            <a:pPr lvl="2"/>
            <a:r>
              <a:rPr lang="en-US" dirty="0" smtClean="0"/>
              <a:t>Swift and considerable reforms: </a:t>
            </a:r>
          </a:p>
          <a:p>
            <a:pPr lvl="3"/>
            <a:r>
              <a:rPr lang="en-US" dirty="0" smtClean="0"/>
              <a:t>More demanding curriculum</a:t>
            </a:r>
          </a:p>
          <a:p>
            <a:pPr lvl="3"/>
            <a:r>
              <a:rPr lang="en-US" dirty="0" smtClean="0"/>
              <a:t>Emphasis on achievement</a:t>
            </a:r>
          </a:p>
          <a:p>
            <a:pPr lvl="3"/>
            <a:r>
              <a:rPr lang="en-US" dirty="0" smtClean="0"/>
              <a:t>Stricter requirements for graduation</a:t>
            </a:r>
          </a:p>
          <a:p>
            <a:pPr lvl="3"/>
            <a:r>
              <a:rPr lang="en-US" dirty="0" smtClean="0"/>
              <a:t>More homework</a:t>
            </a:r>
          </a:p>
          <a:p>
            <a:pPr lvl="3"/>
            <a:r>
              <a:rPr lang="en-US" dirty="0" smtClean="0"/>
              <a:t>More discipline in schools </a:t>
            </a:r>
          </a:p>
          <a:p>
            <a:pPr lvl="3"/>
            <a:r>
              <a:rPr lang="en-US" dirty="0" smtClean="0"/>
              <a:t>Better attendance </a:t>
            </a:r>
          </a:p>
          <a:p>
            <a:pPr lvl="3"/>
            <a:r>
              <a:rPr lang="en-US" dirty="0" smtClean="0"/>
              <a:t>Longer school year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in American Education</a:t>
            </a:r>
            <a:endParaRPr lang="en-US" dirty="0"/>
          </a:p>
        </p:txBody>
      </p:sp>
      <p:sp>
        <p:nvSpPr>
          <p:cNvPr id="3" name="Content Placeholder 2"/>
          <p:cNvSpPr>
            <a:spLocks noGrp="1"/>
          </p:cNvSpPr>
          <p:nvPr>
            <p:ph sz="quarter" idx="1"/>
          </p:nvPr>
        </p:nvSpPr>
        <p:spPr>
          <a:xfrm>
            <a:off x="457200" y="1371600"/>
            <a:ext cx="8229600" cy="5105400"/>
          </a:xfrm>
        </p:spPr>
        <p:txBody>
          <a:bodyPr>
            <a:normAutofit fontScale="92500" lnSpcReduction="20000"/>
          </a:bodyPr>
          <a:lstStyle/>
          <a:p>
            <a:r>
              <a:rPr lang="en-US" dirty="0" smtClean="0">
                <a:solidFill>
                  <a:srgbClr val="FF0000"/>
                </a:solidFill>
              </a:rPr>
              <a:t>School choice or voucher plans </a:t>
            </a:r>
          </a:p>
          <a:p>
            <a:pPr lvl="1"/>
            <a:r>
              <a:rPr lang="en-US" dirty="0" smtClean="0"/>
              <a:t>Provide parents with </a:t>
            </a:r>
            <a:r>
              <a:rPr lang="en-US" dirty="0" smtClean="0">
                <a:solidFill>
                  <a:srgbClr val="FF0000"/>
                </a:solidFill>
              </a:rPr>
              <a:t>funds to send children to schools they choose </a:t>
            </a:r>
          </a:p>
          <a:p>
            <a:pPr lvl="2"/>
            <a:r>
              <a:rPr lang="en-US" dirty="0" smtClean="0"/>
              <a:t>Advocates argue that vouchers would subject public schools to needed competitive pressures </a:t>
            </a:r>
          </a:p>
          <a:p>
            <a:pPr lvl="2"/>
            <a:r>
              <a:rPr lang="en-US" dirty="0" smtClean="0"/>
              <a:t>Critics fear they would increase racial and ethnic segregation and violate the separation of church and state </a:t>
            </a:r>
          </a:p>
          <a:p>
            <a:r>
              <a:rPr lang="en-US" dirty="0" smtClean="0">
                <a:solidFill>
                  <a:srgbClr val="FF0000"/>
                </a:solidFill>
              </a:rPr>
              <a:t>Homeschooling</a:t>
            </a:r>
            <a:r>
              <a:rPr lang="en-US" dirty="0" smtClean="0"/>
              <a:t> </a:t>
            </a:r>
          </a:p>
          <a:p>
            <a:pPr lvl="1"/>
            <a:r>
              <a:rPr lang="en-US" dirty="0" smtClean="0"/>
              <a:t>Movement is growing </a:t>
            </a:r>
          </a:p>
          <a:p>
            <a:pPr lvl="1"/>
            <a:r>
              <a:rPr lang="en-US" dirty="0" smtClean="0"/>
              <a:t>Parents that choose this practice fundamentalist religion or are upset at the schools’ poor academic standards </a:t>
            </a:r>
          </a:p>
          <a:p>
            <a:pPr lvl="1"/>
            <a:r>
              <a:rPr lang="en-US" dirty="0" smtClean="0"/>
              <a:t>Critics say this children a deprived of opportunity to interact with their peers </a:t>
            </a:r>
          </a:p>
          <a:p>
            <a:pPr lvl="1"/>
            <a:r>
              <a:rPr lang="en-US" dirty="0" smtClean="0"/>
              <a:t>They generally perform better on tests and have a better change of getting admitted to top colleges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Satisfaction Survey	</a:t>
            </a:r>
            <a:endParaRPr lang="en-US" dirty="0"/>
          </a:p>
        </p:txBody>
      </p:sp>
      <p:sp>
        <p:nvSpPr>
          <p:cNvPr id="3" name="Content Placeholder 2"/>
          <p:cNvSpPr>
            <a:spLocks noGrp="1"/>
          </p:cNvSpPr>
          <p:nvPr>
            <p:ph sz="quarter" idx="1"/>
          </p:nvPr>
        </p:nvSpPr>
        <p:spPr/>
        <p:txBody>
          <a:bodyPr/>
          <a:lstStyle/>
          <a:p>
            <a:r>
              <a:rPr lang="en-US" dirty="0" smtClean="0"/>
              <a:t>Complete the “School Satisfaction Survey” </a:t>
            </a:r>
          </a:p>
          <a:p>
            <a:r>
              <a:rPr lang="en-US" dirty="0" smtClean="0"/>
              <a:t>Answer truthfully and be prepared to discuss your answers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in American Education </a:t>
            </a:r>
            <a:endParaRPr lang="en-US" dirty="0"/>
          </a:p>
        </p:txBody>
      </p:sp>
      <p:sp>
        <p:nvSpPr>
          <p:cNvPr id="3" name="Content Placeholder 2"/>
          <p:cNvSpPr>
            <a:spLocks noGrp="1"/>
          </p:cNvSpPr>
          <p:nvPr>
            <p:ph sz="quarter" idx="1"/>
          </p:nvPr>
        </p:nvSpPr>
        <p:spPr/>
        <p:txBody>
          <a:bodyPr/>
          <a:lstStyle/>
          <a:p>
            <a:r>
              <a:rPr lang="en-US" dirty="0" smtClean="0">
                <a:solidFill>
                  <a:srgbClr val="FF0000"/>
                </a:solidFill>
              </a:rPr>
              <a:t>Violence in Schools </a:t>
            </a:r>
          </a:p>
          <a:p>
            <a:pPr lvl="1"/>
            <a:r>
              <a:rPr lang="en-US" dirty="0" smtClean="0"/>
              <a:t>Americans believe lack of discipline in the chief problem </a:t>
            </a:r>
          </a:p>
          <a:p>
            <a:pPr lvl="1"/>
            <a:r>
              <a:rPr lang="en-US" dirty="0" smtClean="0"/>
              <a:t>Some educators believe best approach to curbing violence in schools lies in education programs that teach young people how to resolve disputes peacefully instead of violence-prevention programs </a:t>
            </a:r>
          </a:p>
          <a:p>
            <a:pPr lvl="1"/>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in American Education</a:t>
            </a:r>
            <a:endParaRPr lang="en-US" dirty="0"/>
          </a:p>
        </p:txBody>
      </p:sp>
      <p:sp>
        <p:nvSpPr>
          <p:cNvPr id="3" name="Content Placeholder 2"/>
          <p:cNvSpPr>
            <a:spLocks noGrp="1"/>
          </p:cNvSpPr>
          <p:nvPr>
            <p:ph sz="quarter" idx="1"/>
          </p:nvPr>
        </p:nvSpPr>
        <p:spPr/>
        <p:txBody>
          <a:bodyPr>
            <a:normAutofit/>
          </a:bodyPr>
          <a:lstStyle/>
          <a:p>
            <a:r>
              <a:rPr lang="en-US" b="1" u="sng" dirty="0" smtClean="0">
                <a:solidFill>
                  <a:srgbClr val="FF0000"/>
                </a:solidFill>
              </a:rPr>
              <a:t>Bilingual Education</a:t>
            </a:r>
            <a:r>
              <a:rPr lang="en-US" dirty="0" smtClean="0">
                <a:solidFill>
                  <a:srgbClr val="FF0000"/>
                </a:solidFill>
              </a:rPr>
              <a:t>: System in which non-English speaking students are taught in their native languages until they can attend classes taught in English</a:t>
            </a:r>
          </a:p>
          <a:p>
            <a:pPr lvl="1"/>
            <a:r>
              <a:rPr lang="en-US" dirty="0" smtClean="0"/>
              <a:t>Supporters believe best way to ensure non-native speaking students can progress in school while becoming familiar with English </a:t>
            </a:r>
          </a:p>
          <a:p>
            <a:pPr lvl="1"/>
            <a:r>
              <a:rPr lang="en-US" dirty="0" smtClean="0"/>
              <a:t>Opponents believe this system interferes with assimilation of students into mainstream society and it may take too much time. </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Diversity in US Education </a:t>
            </a:r>
            <a:endParaRPr lang="en-US" dirty="0"/>
          </a:p>
        </p:txBody>
      </p:sp>
      <p:sp>
        <p:nvSpPr>
          <p:cNvPr id="3" name="Content Placeholder 2"/>
          <p:cNvSpPr>
            <a:spLocks noGrp="1"/>
          </p:cNvSpPr>
          <p:nvPr>
            <p:ph sz="quarter" idx="1"/>
          </p:nvPr>
        </p:nvSpPr>
        <p:spPr>
          <a:xfrm>
            <a:off x="457200" y="1219200"/>
            <a:ext cx="8229600" cy="5105400"/>
          </a:xfrm>
        </p:spPr>
        <p:txBody>
          <a:bodyPr>
            <a:normAutofit fontScale="77500" lnSpcReduction="20000"/>
          </a:bodyPr>
          <a:lstStyle/>
          <a:p>
            <a:r>
              <a:rPr lang="en-US" dirty="0" smtClean="0"/>
              <a:t>Whites generally have better educations than others </a:t>
            </a:r>
          </a:p>
          <a:p>
            <a:r>
              <a:rPr lang="en-US" dirty="0" smtClean="0"/>
              <a:t>Native American</a:t>
            </a:r>
          </a:p>
          <a:p>
            <a:pPr lvl="1"/>
            <a:r>
              <a:rPr lang="en-US" dirty="0" smtClean="0"/>
              <a:t>Were subjected to assimilation schools </a:t>
            </a:r>
          </a:p>
          <a:p>
            <a:pPr lvl="1"/>
            <a:r>
              <a:rPr lang="en-US" dirty="0" smtClean="0"/>
              <a:t>Today, they go to public schools, but many drop out because the curriculum does not serve their needs </a:t>
            </a:r>
          </a:p>
          <a:p>
            <a:r>
              <a:rPr lang="en-US" dirty="0" smtClean="0"/>
              <a:t>African American </a:t>
            </a:r>
          </a:p>
          <a:p>
            <a:pPr lvl="1"/>
            <a:r>
              <a:rPr lang="en-US" dirty="0" smtClean="0"/>
              <a:t>Used to go to segregated schools, but court-ordered busing attempted to promote integration </a:t>
            </a:r>
          </a:p>
          <a:p>
            <a:pPr lvl="1"/>
            <a:r>
              <a:rPr lang="en-US" dirty="0" smtClean="0"/>
              <a:t>Today, many black parents oppose busing of their children and are working to improve inner-city schools </a:t>
            </a:r>
          </a:p>
          <a:p>
            <a:r>
              <a:rPr lang="en-US" dirty="0" smtClean="0"/>
              <a:t>Hispanic American</a:t>
            </a:r>
          </a:p>
          <a:p>
            <a:pPr lvl="1"/>
            <a:r>
              <a:rPr lang="en-US" dirty="0" smtClean="0"/>
              <a:t>Achieve less at schools because of poverty, a lack of multicultural sensitivity, and limited proficiency in English </a:t>
            </a:r>
          </a:p>
          <a:p>
            <a:pPr lvl="1"/>
            <a:r>
              <a:rPr lang="en-US" dirty="0" smtClean="0"/>
              <a:t>Bilingual education has proven to be more effective </a:t>
            </a:r>
          </a:p>
          <a:p>
            <a:r>
              <a:rPr lang="en-US" dirty="0" smtClean="0"/>
              <a:t>Asian American </a:t>
            </a:r>
          </a:p>
          <a:p>
            <a:pPr lvl="1"/>
            <a:r>
              <a:rPr lang="en-US" dirty="0" smtClean="0"/>
              <a:t>Have highest educational attainment of any group</a:t>
            </a:r>
          </a:p>
          <a:p>
            <a:pPr lvl="1"/>
            <a:r>
              <a:rPr lang="en-US" dirty="0" smtClean="0"/>
              <a:t>Success is based more on hard work, not natural ability</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Perfect School</a:t>
            </a:r>
            <a:endParaRPr lang="en-US" dirty="0"/>
          </a:p>
        </p:txBody>
      </p:sp>
      <p:sp>
        <p:nvSpPr>
          <p:cNvPr id="3" name="Content Placeholder 2"/>
          <p:cNvSpPr>
            <a:spLocks noGrp="1"/>
          </p:cNvSpPr>
          <p:nvPr>
            <p:ph sz="quarter" idx="1"/>
          </p:nvPr>
        </p:nvSpPr>
        <p:spPr/>
        <p:txBody>
          <a:bodyPr/>
          <a:lstStyle/>
          <a:p>
            <a:r>
              <a:rPr lang="en-US" dirty="0" smtClean="0"/>
              <a:t>With your group, create your “Perfect School” </a:t>
            </a:r>
          </a:p>
          <a:p>
            <a:r>
              <a:rPr lang="en-US" dirty="0" smtClean="0"/>
              <a:t>Take into consideration how your schooling experiences have been and things you liked as well as things you would like </a:t>
            </a:r>
            <a:r>
              <a:rPr lang="en-US" smtClean="0"/>
              <a:t>to change </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Sociology of Education </a:t>
            </a:r>
            <a:endParaRPr lang="en-US" dirty="0"/>
          </a:p>
        </p:txBody>
      </p:sp>
      <p:sp>
        <p:nvSpPr>
          <p:cNvPr id="3" name="Content Placeholder 2"/>
          <p:cNvSpPr>
            <a:spLocks noGrp="1"/>
          </p:cNvSpPr>
          <p:nvPr>
            <p:ph sz="quarter" idx="1"/>
          </p:nvPr>
        </p:nvSpPr>
        <p:spPr>
          <a:xfrm>
            <a:off x="457200" y="1295400"/>
            <a:ext cx="8229600" cy="5105400"/>
          </a:xfrm>
        </p:spPr>
        <p:txBody>
          <a:bodyPr>
            <a:normAutofit/>
          </a:bodyPr>
          <a:lstStyle/>
          <a:p>
            <a:r>
              <a:rPr lang="en-US" b="1" u="sng" dirty="0" smtClean="0">
                <a:solidFill>
                  <a:srgbClr val="FF0000"/>
                </a:solidFill>
              </a:rPr>
              <a:t>Education</a:t>
            </a:r>
            <a:r>
              <a:rPr lang="en-US" dirty="0" smtClean="0"/>
              <a:t>: </a:t>
            </a:r>
            <a:r>
              <a:rPr lang="en-US" dirty="0" smtClean="0">
                <a:solidFill>
                  <a:srgbClr val="FF0000"/>
                </a:solidFill>
              </a:rPr>
              <a:t>System of roles/norms that ensures the transmission of knowledge, values, and patterns of behavior from one generation to the next </a:t>
            </a:r>
          </a:p>
          <a:p>
            <a:r>
              <a:rPr lang="en-US" dirty="0" smtClean="0"/>
              <a:t>In small preindustrial societies, education is informal and occurs mainly as socialization within the family </a:t>
            </a:r>
          </a:p>
          <a:p>
            <a:pPr lvl="1"/>
            <a:r>
              <a:rPr lang="en-US" dirty="0" smtClean="0"/>
              <a:t>Ex: Mothers teach daughters to cook and fathers teach sons to hunt </a:t>
            </a:r>
          </a:p>
          <a:p>
            <a:r>
              <a:rPr lang="en-US" b="1" u="sng" dirty="0" smtClean="0">
                <a:solidFill>
                  <a:srgbClr val="FF0000"/>
                </a:solidFill>
              </a:rPr>
              <a:t>Schooling</a:t>
            </a:r>
            <a:r>
              <a:rPr lang="en-US" dirty="0" smtClean="0">
                <a:solidFill>
                  <a:srgbClr val="FF0000"/>
                </a:solidFill>
              </a:rPr>
              <a:t>: Formal education, which involves instruction by specially trained teachers who follow officially recognized policies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Functionalist Perspective on Education</a:t>
            </a:r>
            <a:endParaRPr lang="en-US" dirty="0"/>
          </a:p>
        </p:txBody>
      </p:sp>
      <p:sp>
        <p:nvSpPr>
          <p:cNvPr id="3" name="Content Placeholder 2"/>
          <p:cNvSpPr>
            <a:spLocks noGrp="1"/>
          </p:cNvSpPr>
          <p:nvPr>
            <p:ph sz="quarter" idx="1"/>
          </p:nvPr>
        </p:nvSpPr>
        <p:spPr>
          <a:xfrm>
            <a:off x="457200" y="1219200"/>
            <a:ext cx="8229600" cy="5105400"/>
          </a:xfrm>
        </p:spPr>
        <p:txBody>
          <a:bodyPr>
            <a:normAutofit lnSpcReduction="10000"/>
          </a:bodyPr>
          <a:lstStyle/>
          <a:p>
            <a:r>
              <a:rPr lang="en-US" dirty="0" smtClean="0"/>
              <a:t>Functions performed by education work to maintain stability and smooth operation of society </a:t>
            </a:r>
          </a:p>
          <a:p>
            <a:r>
              <a:rPr lang="en-US" b="1" u="sng" dirty="0" smtClean="0">
                <a:solidFill>
                  <a:srgbClr val="FF0000"/>
                </a:solidFill>
              </a:rPr>
              <a:t>Latent Function of schooling </a:t>
            </a:r>
            <a:r>
              <a:rPr lang="en-US" dirty="0" smtClean="0">
                <a:solidFill>
                  <a:srgbClr val="FF0000"/>
                </a:solidFill>
              </a:rPr>
              <a:t>= offer custodial care for children and keeping the young out of the job market </a:t>
            </a:r>
          </a:p>
          <a:p>
            <a:r>
              <a:rPr lang="en-US" dirty="0" smtClean="0"/>
              <a:t>Most important function </a:t>
            </a:r>
          </a:p>
          <a:p>
            <a:pPr lvl="1"/>
            <a:r>
              <a:rPr lang="en-US" dirty="0" smtClean="0"/>
              <a:t>Transmission of Culture </a:t>
            </a:r>
          </a:p>
          <a:p>
            <a:pPr lvl="1"/>
            <a:r>
              <a:rPr lang="en-US" dirty="0" smtClean="0"/>
              <a:t>Social Integration</a:t>
            </a:r>
          </a:p>
          <a:p>
            <a:pPr lvl="1"/>
            <a:r>
              <a:rPr lang="en-US" dirty="0" smtClean="0"/>
              <a:t>Creation of Knowledge</a:t>
            </a:r>
          </a:p>
          <a:p>
            <a:pPr lvl="1"/>
            <a:r>
              <a:rPr lang="en-US" dirty="0" smtClean="0"/>
              <a:t>Occupational Placement </a:t>
            </a:r>
            <a:endParaRPr lang="en-US" dirty="0" smtClean="0"/>
          </a:p>
          <a:p>
            <a:r>
              <a:rPr lang="en-US" dirty="0" smtClean="0"/>
              <a:t>We will discuss these functions in the next few slides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Transmission </a:t>
            </a:r>
            <a:r>
              <a:rPr lang="en-US" dirty="0" smtClean="0"/>
              <a:t>of Culture </a:t>
            </a:r>
            <a:endParaRPr lang="en-US" dirty="0"/>
          </a:p>
        </p:txBody>
      </p:sp>
      <p:sp>
        <p:nvSpPr>
          <p:cNvPr id="3" name="Content Placeholder 2"/>
          <p:cNvSpPr>
            <a:spLocks noGrp="1"/>
          </p:cNvSpPr>
          <p:nvPr>
            <p:ph sz="quarter" idx="1"/>
          </p:nvPr>
        </p:nvSpPr>
        <p:spPr>
          <a:xfrm>
            <a:off x="457200" y="1600200"/>
            <a:ext cx="8229600" cy="4876800"/>
          </a:xfrm>
        </p:spPr>
        <p:txBody>
          <a:bodyPr>
            <a:normAutofit fontScale="85000" lnSpcReduction="20000"/>
          </a:bodyPr>
          <a:lstStyle/>
          <a:p>
            <a:r>
              <a:rPr lang="en-US" dirty="0" smtClean="0"/>
              <a:t>Schools </a:t>
            </a:r>
            <a:r>
              <a:rPr lang="en-US" dirty="0" smtClean="0">
                <a:solidFill>
                  <a:srgbClr val="FF0000"/>
                </a:solidFill>
              </a:rPr>
              <a:t>teach</a:t>
            </a:r>
            <a:r>
              <a:rPr lang="en-US" dirty="0" smtClean="0"/>
              <a:t> curriculum, but also </a:t>
            </a:r>
            <a:r>
              <a:rPr lang="en-US" dirty="0" smtClean="0">
                <a:solidFill>
                  <a:srgbClr val="FF0000"/>
                </a:solidFill>
              </a:rPr>
              <a:t>patriotism, loyalty, and socially accepted forms of behavior </a:t>
            </a:r>
          </a:p>
          <a:p>
            <a:r>
              <a:rPr lang="en-US" dirty="0" smtClean="0"/>
              <a:t>Patriotism is taught through songs, rituals, plays, and stories </a:t>
            </a:r>
          </a:p>
          <a:p>
            <a:pPr lvl="1"/>
            <a:r>
              <a:rPr lang="en-US" dirty="0" smtClean="0"/>
              <a:t>Ex: Pledge of Allegiance </a:t>
            </a:r>
          </a:p>
          <a:p>
            <a:r>
              <a:rPr lang="en-US" dirty="0" smtClean="0"/>
              <a:t>Sense of pride is strengthened by teaching subjects </a:t>
            </a:r>
          </a:p>
          <a:p>
            <a:pPr lvl="1"/>
            <a:r>
              <a:rPr lang="en-US" dirty="0" smtClean="0"/>
              <a:t>Ex: US History and Civics </a:t>
            </a:r>
          </a:p>
          <a:p>
            <a:r>
              <a:rPr lang="en-US" dirty="0" smtClean="0"/>
              <a:t>History books emphasize accomplishments and downplay less positive aspects of country </a:t>
            </a:r>
          </a:p>
          <a:p>
            <a:r>
              <a:rPr lang="en-US" dirty="0" smtClean="0">
                <a:solidFill>
                  <a:srgbClr val="FF0000"/>
                </a:solidFill>
              </a:rPr>
              <a:t>Children learn behaviors</a:t>
            </a:r>
            <a:r>
              <a:rPr lang="en-US" dirty="0" smtClean="0"/>
              <a:t>: punctuality, obeying rules, and respect for authority by giving rewards and punishments </a:t>
            </a:r>
          </a:p>
          <a:p>
            <a:r>
              <a:rPr lang="en-US" b="1" u="sng" dirty="0" smtClean="0">
                <a:solidFill>
                  <a:srgbClr val="FF0000"/>
                </a:solidFill>
              </a:rPr>
              <a:t>Ultimate goal of schools</a:t>
            </a:r>
            <a:r>
              <a:rPr lang="en-US" dirty="0" smtClean="0">
                <a:solidFill>
                  <a:srgbClr val="FF0000"/>
                </a:solidFill>
              </a:rPr>
              <a:t>: Produce citizens who have internalized cultural norms and have learned to control their behavior in the social world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Integration </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Believe education serves to produce a society of individuals who share a common unity</a:t>
            </a:r>
          </a:p>
          <a:p>
            <a:pPr lvl="1"/>
            <a:r>
              <a:rPr lang="en-US" dirty="0" smtClean="0"/>
              <a:t>Ex: Melting pot </a:t>
            </a:r>
          </a:p>
          <a:p>
            <a:r>
              <a:rPr lang="en-US" b="1" u="sng" dirty="0" smtClean="0">
                <a:solidFill>
                  <a:srgbClr val="FF0000"/>
                </a:solidFill>
              </a:rPr>
              <a:t>Mandatory Education</a:t>
            </a:r>
            <a:r>
              <a:rPr lang="en-US" dirty="0" smtClean="0">
                <a:solidFill>
                  <a:srgbClr val="FF0000"/>
                </a:solidFill>
              </a:rPr>
              <a:t>: Enforced schooling </a:t>
            </a:r>
          </a:p>
          <a:p>
            <a:pPr lvl="1"/>
            <a:r>
              <a:rPr lang="en-US" dirty="0" smtClean="0"/>
              <a:t>Came about during the early 20</a:t>
            </a:r>
            <a:r>
              <a:rPr lang="en-US" baseline="30000" dirty="0" smtClean="0"/>
              <a:t>th</a:t>
            </a:r>
            <a:r>
              <a:rPr lang="en-US" dirty="0" smtClean="0"/>
              <a:t> century when large number of immigrants were entering the US and schools were expected to assimilate them </a:t>
            </a:r>
          </a:p>
          <a:p>
            <a:r>
              <a:rPr lang="en-US" dirty="0" smtClean="0"/>
              <a:t>Today many schools are teaching a multicultural curriculum to help students understand how their heritages contribute to a richer American culture </a:t>
            </a:r>
          </a:p>
          <a:p>
            <a:r>
              <a:rPr lang="en-US" dirty="0" smtClean="0"/>
              <a:t>Schools still teach a core set of skills and values common to the American way of life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Creation of Knowledge </a:t>
            </a:r>
            <a:endParaRPr lang="en-US" dirty="0"/>
          </a:p>
        </p:txBody>
      </p:sp>
      <p:sp>
        <p:nvSpPr>
          <p:cNvPr id="3" name="Content Placeholder 2"/>
          <p:cNvSpPr>
            <a:spLocks noGrp="1"/>
          </p:cNvSpPr>
          <p:nvPr>
            <p:ph sz="quarter" idx="1"/>
          </p:nvPr>
        </p:nvSpPr>
        <p:spPr/>
        <p:txBody>
          <a:bodyPr>
            <a:normAutofit/>
          </a:bodyPr>
          <a:lstStyle/>
          <a:p>
            <a:r>
              <a:rPr lang="en-US" dirty="0" smtClean="0">
                <a:solidFill>
                  <a:srgbClr val="FF0000"/>
                </a:solidFill>
              </a:rPr>
              <a:t>Generate new knowledge and technology </a:t>
            </a:r>
          </a:p>
          <a:p>
            <a:r>
              <a:rPr lang="en-US" dirty="0" smtClean="0"/>
              <a:t>Education provides a means with which individuals may develop new approaches and new solutions to problems </a:t>
            </a:r>
          </a:p>
          <a:p>
            <a:r>
              <a:rPr lang="en-US" dirty="0" smtClean="0"/>
              <a:t>Schools stimulate intellectual inquiry and the critical thinking skills necessary to serve the needs of the future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Occupational Placement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Schools serve to </a:t>
            </a:r>
            <a:r>
              <a:rPr lang="en-US" dirty="0" smtClean="0">
                <a:solidFill>
                  <a:srgbClr val="FF0000"/>
                </a:solidFill>
              </a:rPr>
              <a:t>screen and select the members of societies according to the work they will do as adults </a:t>
            </a:r>
          </a:p>
          <a:p>
            <a:r>
              <a:rPr lang="en-US" dirty="0" smtClean="0"/>
              <a:t>Schools very early identify students who show special talents and abilities and train them to occupy the important positions in society </a:t>
            </a:r>
          </a:p>
          <a:p>
            <a:r>
              <a:rPr lang="en-US" dirty="0" smtClean="0"/>
              <a:t>Children are tested and evaluated as to their achievements and abilities; the results are used to steer students toward the right “path/track” </a:t>
            </a:r>
          </a:p>
          <a:p>
            <a:r>
              <a:rPr lang="en-US" dirty="0" smtClean="0"/>
              <a:t>Occupational selection function is highly evident in Japan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Conflict Perspective on Education</a:t>
            </a:r>
            <a:endParaRPr lang="en-US" dirty="0"/>
          </a:p>
        </p:txBody>
      </p:sp>
      <p:sp>
        <p:nvSpPr>
          <p:cNvPr id="3" name="Content Placeholder 2"/>
          <p:cNvSpPr>
            <a:spLocks noGrp="1"/>
          </p:cNvSpPr>
          <p:nvPr>
            <p:ph sz="quarter" idx="1"/>
          </p:nvPr>
        </p:nvSpPr>
        <p:spPr/>
        <p:txBody>
          <a:bodyPr>
            <a:normAutofit/>
          </a:bodyPr>
          <a:lstStyle/>
          <a:p>
            <a:r>
              <a:rPr lang="en-US" dirty="0" smtClean="0"/>
              <a:t>Believe educational system serves to limit the access of individuals and groups to power and social rewards </a:t>
            </a:r>
          </a:p>
          <a:p>
            <a:r>
              <a:rPr lang="en-US" dirty="0" smtClean="0"/>
              <a:t>Achievement in schools tends to reflect existing inequalities in society tied to SES </a:t>
            </a:r>
          </a:p>
          <a:p>
            <a:r>
              <a:rPr lang="en-US" dirty="0" smtClean="0">
                <a:solidFill>
                  <a:srgbClr val="FF0000"/>
                </a:solidFill>
              </a:rPr>
              <a:t>Evidence that education helps to maintain inequality</a:t>
            </a:r>
          </a:p>
          <a:p>
            <a:pPr lvl="1"/>
            <a:r>
              <a:rPr lang="en-US" dirty="0" smtClean="0"/>
              <a:t>Social Control </a:t>
            </a:r>
          </a:p>
          <a:p>
            <a:pPr lvl="1"/>
            <a:r>
              <a:rPr lang="en-US" dirty="0" smtClean="0"/>
              <a:t>Tracking </a:t>
            </a:r>
            <a:endParaRPr lang="en-US" dirty="0" smtClean="0"/>
          </a:p>
          <a:p>
            <a:pPr lvl="1"/>
            <a:r>
              <a:rPr lang="en-US" dirty="0" smtClean="0"/>
              <a:t>**We will discuss these in the next 2 slides**</a:t>
            </a:r>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5058</TotalTime>
  <Words>1641</Words>
  <Application>Microsoft Office PowerPoint</Application>
  <PresentationFormat>On-screen Show (4:3)</PresentationFormat>
  <Paragraphs>148</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Origin</vt:lpstr>
      <vt:lpstr>Social Institutions </vt:lpstr>
      <vt:lpstr>School Satisfaction Survey </vt:lpstr>
      <vt:lpstr>Sociology of Education </vt:lpstr>
      <vt:lpstr>Functionalist Perspective on Education</vt:lpstr>
      <vt:lpstr>Transmission of Culture </vt:lpstr>
      <vt:lpstr>Social Integration </vt:lpstr>
      <vt:lpstr>Creation of Knowledge </vt:lpstr>
      <vt:lpstr>Occupational Placement</vt:lpstr>
      <vt:lpstr>Conflict Perspective on Education</vt:lpstr>
      <vt:lpstr>Social Control</vt:lpstr>
      <vt:lpstr>Tracking</vt:lpstr>
      <vt:lpstr>Tracking </vt:lpstr>
      <vt:lpstr>Symbolic Interactionist Perspective </vt:lpstr>
      <vt:lpstr>SES (Socioeconomic Status) and Education </vt:lpstr>
      <vt:lpstr>School Dress Codes</vt:lpstr>
      <vt:lpstr>School Dress Code</vt:lpstr>
      <vt:lpstr>School Dress Codes </vt:lpstr>
      <vt:lpstr>Issues in American Education</vt:lpstr>
      <vt:lpstr>Issues in American Education</vt:lpstr>
      <vt:lpstr>Issues in American Education </vt:lpstr>
      <vt:lpstr>Issues in American Education</vt:lpstr>
      <vt:lpstr>Social Diversity in US Education </vt:lpstr>
      <vt:lpstr>The Perfect School</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Institutions</dc:title>
  <dc:creator>Shavonne</dc:creator>
  <cp:lastModifiedBy>Shavonne Hairston</cp:lastModifiedBy>
  <cp:revision>35</cp:revision>
  <dcterms:created xsi:type="dcterms:W3CDTF">2012-10-22T01:33:08Z</dcterms:created>
  <dcterms:modified xsi:type="dcterms:W3CDTF">2014-03-24T18:16:27Z</dcterms:modified>
</cp:coreProperties>
</file>