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67" r:id="rId17"/>
    <p:sldId id="268" r:id="rId18"/>
    <p:sldId id="269" r:id="rId19"/>
    <p:sldId id="270" r:id="rId20"/>
    <p:sldId id="271" r:id="rId21"/>
    <p:sldId id="275" r:id="rId22"/>
  </p:sldIdLst>
  <p:sldSz cx="9144000" cy="6858000" type="screen4x3"/>
  <p:notesSz cx="6858000" cy="9144000"/>
  <p:embeddedFontLs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Segoe UI" pitchFamily="34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Perpetua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3/22/2014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7154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3/22/2014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257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Institutions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0"/>
            <a:ext cx="9144000" cy="685800"/>
          </a:xfrm>
        </p:spPr>
        <p:txBody>
          <a:bodyPr/>
          <a:lstStyle/>
          <a:p>
            <a:r>
              <a:rPr lang="en-US" dirty="0" smtClean="0"/>
              <a:t>The Economy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599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There are 2 basic ideal economic models </a:t>
            </a:r>
          </a:p>
          <a:p>
            <a:pPr lvl="1">
              <a:buClrTx/>
            </a:pPr>
            <a:r>
              <a:rPr lang="en-US" dirty="0" smtClean="0"/>
              <a:t>Capitalism</a:t>
            </a:r>
          </a:p>
          <a:p>
            <a:pPr lvl="1">
              <a:buClrTx/>
            </a:pPr>
            <a:r>
              <a:rPr lang="en-US" dirty="0" smtClean="0"/>
              <a:t>Socialism</a:t>
            </a:r>
          </a:p>
          <a:p>
            <a:pPr>
              <a:buClrTx/>
            </a:pPr>
            <a:r>
              <a:rPr lang="en-US" dirty="0" smtClean="0"/>
              <a:t>Differences between the 2 depend on who owns the factors of production </a:t>
            </a:r>
          </a:p>
          <a:p>
            <a:pPr>
              <a:buClrTx/>
            </a:pPr>
            <a:r>
              <a:rPr lang="en-US" dirty="0" smtClean="0"/>
              <a:t>There is no pure form of either </a:t>
            </a:r>
          </a:p>
          <a:p>
            <a:pPr>
              <a:buClrTx/>
            </a:pPr>
            <a:r>
              <a:rPr lang="en-US" dirty="0" smtClean="0"/>
              <a:t>Economics can be arranged as: most capitalist </a:t>
            </a:r>
            <a:r>
              <a:rPr lang="en-US" dirty="0" smtClean="0">
                <a:sym typeface="Wingdings" pitchFamily="2" charset="2"/>
              </a:rPr>
              <a:t> most socialist </a:t>
            </a:r>
          </a:p>
          <a:p>
            <a:pPr lvl="1">
              <a:buClrTx/>
            </a:pPr>
            <a:r>
              <a:rPr lang="en-US" dirty="0" smtClean="0">
                <a:sym typeface="Wingdings" pitchFamily="2" charset="2"/>
              </a:rPr>
              <a:t>US, Japan, Canada = most capitalist</a:t>
            </a:r>
          </a:p>
          <a:p>
            <a:pPr lvl="1">
              <a:buClrTx/>
            </a:pPr>
            <a:r>
              <a:rPr lang="en-US" dirty="0" smtClean="0">
                <a:sym typeface="Wingdings" pitchFamily="2" charset="2"/>
              </a:rPr>
              <a:t>Britain, France, Germany = in the middle </a:t>
            </a:r>
          </a:p>
          <a:p>
            <a:pPr lvl="1">
              <a:buClrTx/>
            </a:pPr>
            <a:r>
              <a:rPr lang="en-US" dirty="0" smtClean="0">
                <a:sym typeface="Wingdings" pitchFamily="2" charset="2"/>
              </a:rPr>
              <a:t>Korea, China, Cuba = most socialist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Models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1"/>
            <a:ext cx="8610600" cy="5059364"/>
          </a:xfrm>
        </p:spPr>
        <p:txBody>
          <a:bodyPr/>
          <a:lstStyle/>
          <a:p>
            <a:pPr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Capitalism</a:t>
            </a:r>
            <a:r>
              <a:rPr lang="en-US" dirty="0" smtClean="0">
                <a:solidFill>
                  <a:srgbClr val="FF0000"/>
                </a:solidFill>
              </a:rPr>
              <a:t> = Factors of production are owned by individuals rather than by government </a:t>
            </a:r>
          </a:p>
          <a:p>
            <a:pPr>
              <a:buClrTx/>
            </a:pPr>
            <a:r>
              <a:rPr lang="en-US" dirty="0" smtClean="0"/>
              <a:t>Economic activity regulated by forces of profit and competition 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Self-interest regulates economy </a:t>
            </a:r>
            <a:r>
              <a:rPr lang="en-US" dirty="0" smtClean="0"/>
              <a:t>by guiding the actions of consumers and producers </a:t>
            </a:r>
          </a:p>
          <a:p>
            <a:pPr>
              <a:buClrTx/>
            </a:pPr>
            <a:r>
              <a:rPr lang="en-US" dirty="0" smtClean="0"/>
              <a:t>Market competition regulates economy by influencing the answers to the 3 economic questions (what, how, for whom) </a:t>
            </a:r>
          </a:p>
          <a:p>
            <a:pPr>
              <a:buClrTx/>
            </a:pPr>
            <a:r>
              <a:rPr lang="en-US" dirty="0" smtClean="0"/>
              <a:t>Prices by laws of supply and demand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Models: Capitalism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257799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Law of Supply</a:t>
            </a:r>
            <a:r>
              <a:rPr lang="en-US" dirty="0" smtClean="0">
                <a:solidFill>
                  <a:srgbClr val="FF0000"/>
                </a:solidFill>
              </a:rPr>
              <a:t>: Producers will supply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↑</a:t>
            </a:r>
            <a:r>
              <a:rPr lang="en-US" dirty="0" smtClean="0">
                <a:solidFill>
                  <a:srgbClr val="FF0000"/>
                </a:solidFill>
              </a:rPr>
              <a:t>products when they can charge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↑ </a:t>
            </a:r>
            <a:r>
              <a:rPr lang="en-US" dirty="0" smtClean="0">
                <a:solidFill>
                  <a:srgbClr val="FF0000"/>
                </a:solidFill>
              </a:rPr>
              <a:t>prices and vice versa. </a:t>
            </a:r>
          </a:p>
          <a:p>
            <a:pPr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Law of Demand</a:t>
            </a:r>
            <a:r>
              <a:rPr lang="en-US" dirty="0" smtClean="0">
                <a:solidFill>
                  <a:srgbClr val="FF0000"/>
                </a:solidFill>
              </a:rPr>
              <a:t>: Demand for a product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↑</a:t>
            </a:r>
            <a:r>
              <a:rPr lang="en-US" dirty="0" smtClean="0">
                <a:solidFill>
                  <a:srgbClr val="FF0000"/>
                </a:solidFill>
              </a:rPr>
              <a:t> as the price of a product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↓</a:t>
            </a:r>
          </a:p>
          <a:p>
            <a:pPr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“Invisible Hand”</a:t>
            </a:r>
            <a:r>
              <a:rPr lang="en-US" dirty="0" smtClean="0">
                <a:solidFill>
                  <a:srgbClr val="FF0000"/>
                </a:solidFill>
              </a:rPr>
              <a:t> : Interplay between forces of supply and demand (idea from Adam Smith) </a:t>
            </a:r>
          </a:p>
          <a:p>
            <a:pPr lvl="1">
              <a:buClrTx/>
            </a:pPr>
            <a:r>
              <a:rPr lang="en-US" dirty="0" smtClean="0"/>
              <a:t>If government interference is at a minimum and competition is not restricted, the invisible hand of market forces will keep economy in balance </a:t>
            </a:r>
          </a:p>
          <a:p>
            <a:pPr lvl="1">
              <a:buClrTx/>
            </a:pPr>
            <a:r>
              <a:rPr lang="en-US" dirty="0" smtClean="0"/>
              <a:t>This will lead to a </a:t>
            </a:r>
            <a:r>
              <a:rPr lang="en-US" b="1" u="sng" dirty="0" smtClean="0">
                <a:solidFill>
                  <a:srgbClr val="FF0000"/>
                </a:solidFill>
              </a:rPr>
              <a:t>Laissez-Faire Economy</a:t>
            </a:r>
            <a:r>
              <a:rPr lang="en-US" dirty="0" smtClean="0">
                <a:solidFill>
                  <a:srgbClr val="FF0000"/>
                </a:solidFill>
              </a:rPr>
              <a:t> (Little to no government interference in business)</a:t>
            </a:r>
            <a:r>
              <a:rPr lang="en-US" dirty="0" smtClean="0"/>
              <a:t> which is pure capitalism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Commitment to limited government control of business operations has resulted in labeling of capitalist economies as </a:t>
            </a:r>
            <a:r>
              <a:rPr lang="en-US" b="1" u="sng" dirty="0" smtClean="0">
                <a:solidFill>
                  <a:srgbClr val="FF0000"/>
                </a:solidFill>
              </a:rPr>
              <a:t>free-enterprise systems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Models: Capitalism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 fontScale="85000" lnSpcReduction="10000"/>
          </a:bodyPr>
          <a:lstStyle/>
          <a:p>
            <a:pPr>
              <a:buClrTx/>
            </a:pPr>
            <a:r>
              <a:rPr lang="en-US" dirty="0" smtClean="0"/>
              <a:t>Functionalist</a:t>
            </a:r>
          </a:p>
          <a:p>
            <a:pPr lvl="1">
              <a:buClrTx/>
            </a:pPr>
            <a:r>
              <a:rPr lang="en-US" dirty="0" smtClean="0"/>
              <a:t>Capitalism can bring about a prosperous and stable social order </a:t>
            </a:r>
          </a:p>
          <a:p>
            <a:pPr lvl="1">
              <a:buClrTx/>
            </a:pPr>
            <a:r>
              <a:rPr lang="en-US" dirty="0" smtClean="0"/>
              <a:t>Adam Smith wrote that capitalism is based on the core belief that people are selfish and act to serve their own interests </a:t>
            </a:r>
          </a:p>
          <a:p>
            <a:pPr lvl="1">
              <a:buClrTx/>
            </a:pPr>
            <a:r>
              <a:rPr lang="en-US" dirty="0" smtClean="0"/>
              <a:t>Private ownership is considered functional for society’s economic health because it motivates people to be efficient and productive and to use resources efficiently </a:t>
            </a:r>
          </a:p>
          <a:p>
            <a:pPr>
              <a:buClrTx/>
            </a:pPr>
            <a:r>
              <a:rPr lang="en-US" dirty="0" smtClean="0"/>
              <a:t>Conflict </a:t>
            </a:r>
          </a:p>
          <a:p>
            <a:pPr lvl="1">
              <a:buClrTx/>
            </a:pPr>
            <a:r>
              <a:rPr lang="en-US" dirty="0" smtClean="0"/>
              <a:t>Capitalism threatens society by allowing a powerful wealthy class to exploit a weak poor class </a:t>
            </a:r>
          </a:p>
          <a:p>
            <a:pPr lvl="1">
              <a:buClrTx/>
            </a:pPr>
            <a:r>
              <a:rPr lang="en-US" dirty="0" smtClean="0"/>
              <a:t>Marx saw efficiency of capitalism producing alienation and exploitation of labor</a:t>
            </a:r>
          </a:p>
          <a:p>
            <a:pPr>
              <a:buClrTx/>
            </a:pPr>
            <a:r>
              <a:rPr lang="en-US" dirty="0" smtClean="0"/>
              <a:t>Symbolic Interaction</a:t>
            </a:r>
          </a:p>
          <a:p>
            <a:pPr lvl="1">
              <a:buClrTx/>
            </a:pPr>
            <a:r>
              <a:rPr lang="en-US" dirty="0" smtClean="0"/>
              <a:t>Focuses on how people’s definition of their world creates or supports capitalism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 in Perspective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257799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Socialism</a:t>
            </a:r>
            <a:r>
              <a:rPr lang="en-US" dirty="0" smtClean="0">
                <a:solidFill>
                  <a:srgbClr val="FF0000"/>
                </a:solidFill>
              </a:rPr>
              <a:t>: Factors of production are owned by the government which regulates all economic activity 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Economic activity is controlled by need and the government controls central planning </a:t>
            </a:r>
          </a:p>
          <a:p>
            <a:pPr>
              <a:buClrTx/>
            </a:pPr>
            <a:r>
              <a:rPr lang="en-US" dirty="0" smtClean="0"/>
              <a:t>3 Basic Questions answered differently </a:t>
            </a:r>
          </a:p>
          <a:p>
            <a:pPr lvl="1">
              <a:buClrTx/>
            </a:pPr>
            <a:r>
              <a:rPr lang="en-US" dirty="0" smtClean="0"/>
              <a:t>What to produce = determined by needs of society (if something is needed it is provided) </a:t>
            </a:r>
          </a:p>
          <a:p>
            <a:pPr lvl="1">
              <a:buClrTx/>
            </a:pPr>
            <a:r>
              <a:rPr lang="en-US" dirty="0" smtClean="0"/>
              <a:t>How to produce = determined by central planners in government (only 1 variety of each good) </a:t>
            </a:r>
          </a:p>
          <a:p>
            <a:pPr lvl="1">
              <a:buClrTx/>
            </a:pPr>
            <a:r>
              <a:rPr lang="en-US" dirty="0" smtClean="0"/>
              <a:t>For whom = determined by need rather than ability to pay </a:t>
            </a:r>
          </a:p>
          <a:p>
            <a:pPr>
              <a:buClrTx/>
            </a:pPr>
            <a:r>
              <a:rPr lang="en-US" dirty="0" smtClean="0"/>
              <a:t>Principles guiding are social equality and economic fairness </a:t>
            </a:r>
          </a:p>
          <a:p>
            <a:pPr>
              <a:buClrTx/>
            </a:pPr>
            <a:r>
              <a:rPr lang="en-US" dirty="0" smtClean="0"/>
              <a:t>Ultimate goal is </a:t>
            </a:r>
            <a:r>
              <a:rPr lang="en-US" b="1" u="sng" dirty="0" smtClean="0">
                <a:solidFill>
                  <a:srgbClr val="FF0000"/>
                </a:solidFill>
              </a:rPr>
              <a:t>communism</a:t>
            </a:r>
            <a:r>
              <a:rPr lang="en-US" dirty="0" smtClean="0">
                <a:solidFill>
                  <a:srgbClr val="FF0000"/>
                </a:solidFill>
              </a:rPr>
              <a:t> (political and economic system in which property is communally owned) </a:t>
            </a:r>
          </a:p>
          <a:p>
            <a:pPr lvl="1">
              <a:buClrTx/>
            </a:pPr>
            <a:r>
              <a:rPr lang="en-US" dirty="0" smtClean="0"/>
              <a:t>No social classes and role of government </a:t>
            </a:r>
            <a:r>
              <a:rPr lang="en-US" dirty="0" smtClean="0">
                <a:latin typeface="Calibri"/>
              </a:rPr>
              <a:t>↓ </a:t>
            </a:r>
            <a:r>
              <a:rPr lang="en-US" dirty="0" smtClean="0"/>
              <a:t>as people learn to work together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Models: Socialism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399"/>
          </a:xfrm>
        </p:spPr>
        <p:txBody>
          <a:bodyPr>
            <a:normAutofit/>
          </a:bodyPr>
          <a:lstStyle/>
          <a:p>
            <a:r>
              <a:rPr lang="en-US" dirty="0" smtClean="0"/>
              <a:t>America does </a:t>
            </a:r>
            <a:r>
              <a:rPr lang="en-US" dirty="0" smtClean="0">
                <a:solidFill>
                  <a:srgbClr val="FF0000"/>
                </a:solidFill>
              </a:rPr>
              <a:t>differ from pure capitalism model for 5 reasons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Rise of Corporation Capitalism </a:t>
            </a:r>
          </a:p>
          <a:p>
            <a:pPr marL="1317625" lvl="2" indent="-457200"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Corporation</a:t>
            </a:r>
            <a:r>
              <a:rPr lang="en-US" dirty="0" smtClean="0">
                <a:solidFill>
                  <a:srgbClr val="FF0000"/>
                </a:solidFill>
              </a:rPr>
              <a:t>: Business organization owned by stockholders and is treated by law as if it were an individual person </a:t>
            </a:r>
          </a:p>
          <a:p>
            <a:pPr marL="1317625" lvl="2" indent="-457200">
              <a:buClrTx/>
            </a:pPr>
            <a:r>
              <a:rPr lang="en-US" dirty="0" smtClean="0"/>
              <a:t>Corporations changed the relationship between business ownership and control </a:t>
            </a:r>
          </a:p>
          <a:p>
            <a:pPr marL="1317625" lvl="2" indent="-457200">
              <a:buClrTx/>
            </a:pPr>
            <a:r>
              <a:rPr lang="en-US" dirty="0" smtClean="0"/>
              <a:t>Few stockholders participate in daily business operations </a:t>
            </a:r>
          </a:p>
          <a:p>
            <a:pPr marL="1317625" lvl="2" indent="-457200">
              <a:buClrTx/>
            </a:pPr>
            <a:r>
              <a:rPr lang="en-US" dirty="0" smtClean="0"/>
              <a:t>This shift of power from individual capitalist corporations is due to the growth of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oligopoly</a:t>
            </a:r>
            <a:r>
              <a:rPr lang="en-US" dirty="0" smtClean="0">
                <a:solidFill>
                  <a:srgbClr val="FF0000"/>
                </a:solidFill>
              </a:rPr>
              <a:t> (a few producers control the industry)</a:t>
            </a:r>
          </a:p>
          <a:p>
            <a:pPr marL="1317625" lvl="2" indent="-457200"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Protectionism</a:t>
            </a:r>
            <a:r>
              <a:rPr lang="en-US" dirty="0" smtClean="0">
                <a:solidFill>
                  <a:srgbClr val="FF0000"/>
                </a:solidFill>
              </a:rPr>
              <a:t> : Use of trade barriers to protect domestic manufacturers from foreign competition (ex: tariffs, quotas) </a:t>
            </a:r>
          </a:p>
          <a:p>
            <a:pPr marL="1317625" lvl="2" indent="-457200"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Free Trade</a:t>
            </a:r>
            <a:r>
              <a:rPr lang="en-US" dirty="0" smtClean="0">
                <a:solidFill>
                  <a:srgbClr val="FF0000"/>
                </a:solidFill>
              </a:rPr>
              <a:t>:  Trade between nations that is unrestricted by trade barriers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Postindustrial America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562600"/>
          </a:xfrm>
        </p:spPr>
        <p:txBody>
          <a:bodyPr>
            <a:normAutofit fontScale="77500" lnSpcReduction="20000"/>
          </a:bodyPr>
          <a:lstStyle/>
          <a:p>
            <a:pPr marL="403225" indent="-457200">
              <a:buClrTx/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Globalization </a:t>
            </a:r>
            <a:r>
              <a:rPr lang="en-US" dirty="0" smtClean="0">
                <a:solidFill>
                  <a:srgbClr val="FF0000"/>
                </a:solidFill>
              </a:rPr>
              <a:t>of the Economy </a:t>
            </a:r>
          </a:p>
          <a:p>
            <a:pPr marL="914400" lvl="1" indent="-457200">
              <a:buClrTx/>
            </a:pPr>
            <a:r>
              <a:rPr lang="en-US" dirty="0" smtClean="0"/>
              <a:t>Major consequence is that nations become economically interdependent and:</a:t>
            </a:r>
          </a:p>
          <a:p>
            <a:pPr marL="1317625" lvl="2" indent="-457200">
              <a:buClrTx/>
            </a:pPr>
            <a:r>
              <a:rPr lang="en-US" dirty="0" smtClean="0"/>
              <a:t>Economic policies of 1 nation affect the policies of other nations </a:t>
            </a:r>
          </a:p>
          <a:p>
            <a:pPr marL="1317625" lvl="2" indent="-457200">
              <a:buClrTx/>
            </a:pPr>
            <a:r>
              <a:rPr lang="en-US" dirty="0" smtClean="0"/>
              <a:t>Economic conditions in 1 nation tend to trigger economic and political events in other nations </a:t>
            </a:r>
          </a:p>
          <a:p>
            <a:pPr marL="403225" indent="-457200">
              <a:buClrTx/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Expanding Role of Government </a:t>
            </a:r>
          </a:p>
          <a:p>
            <a:pPr marL="914400" lvl="1" indent="-457200">
              <a:buClrTx/>
            </a:pPr>
            <a:r>
              <a:rPr lang="en-US" dirty="0" smtClean="0"/>
              <a:t>Growing population and rise of corporate capitalism in the 1800s led the government to assume more responsibility for the operation of the economy </a:t>
            </a:r>
          </a:p>
          <a:p>
            <a:pPr marL="914400" lvl="1" indent="-457200">
              <a:buClrTx/>
            </a:pPr>
            <a:r>
              <a:rPr lang="en-US" dirty="0" smtClean="0"/>
              <a:t>Principal among economic functions that the government serve are: </a:t>
            </a:r>
          </a:p>
          <a:p>
            <a:pPr marL="1317625" lvl="2" indent="-457200">
              <a:buClrTx/>
            </a:pPr>
            <a:r>
              <a:rPr lang="en-US" dirty="0" smtClean="0"/>
              <a:t>Regulation of economic activity </a:t>
            </a:r>
          </a:p>
          <a:p>
            <a:pPr marL="1317625" lvl="2" indent="-457200">
              <a:buClrTx/>
            </a:pPr>
            <a:r>
              <a:rPr lang="en-US" dirty="0" smtClean="0"/>
              <a:t>Protection of consumers (ex: FDA) </a:t>
            </a:r>
          </a:p>
          <a:p>
            <a:pPr marL="1317625" lvl="2" indent="-457200">
              <a:buClrTx/>
            </a:pPr>
            <a:r>
              <a:rPr lang="en-US" dirty="0" smtClean="0"/>
              <a:t>Provision of </a:t>
            </a:r>
            <a:r>
              <a:rPr lang="en-US" b="1" u="sng" dirty="0" smtClean="0">
                <a:solidFill>
                  <a:srgbClr val="FF0000"/>
                </a:solidFill>
              </a:rPr>
              <a:t>public goods </a:t>
            </a:r>
            <a:r>
              <a:rPr lang="en-US" dirty="0" smtClean="0">
                <a:solidFill>
                  <a:srgbClr val="FF0000"/>
                </a:solidFill>
              </a:rPr>
              <a:t>(goods and services that the government provides for everyone in society , like roads) </a:t>
            </a:r>
          </a:p>
          <a:p>
            <a:pPr marL="1317625" lvl="2" indent="-457200">
              <a:buClrTx/>
            </a:pPr>
            <a:r>
              <a:rPr lang="en-US" dirty="0" smtClean="0"/>
              <a:t>Promotion of economic well-being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Postindustrial America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1"/>
            <a:ext cx="8534400" cy="5135564"/>
          </a:xfrm>
        </p:spPr>
        <p:txBody>
          <a:bodyPr/>
          <a:lstStyle/>
          <a:p>
            <a:pPr marL="403225" indent="-457200">
              <a:buClrTx/>
              <a:buFont typeface="+mj-lt"/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Changing Nature of Work </a:t>
            </a:r>
          </a:p>
          <a:p>
            <a:pPr marL="914400" lvl="1" indent="-457200">
              <a:buClrTx/>
            </a:pPr>
            <a:r>
              <a:rPr lang="en-US" dirty="0" smtClean="0"/>
              <a:t>America’s continuing shift from industrial base to a service base </a:t>
            </a:r>
          </a:p>
          <a:p>
            <a:pPr marL="914400" lvl="1" indent="-457200">
              <a:buClrTx/>
            </a:pPr>
            <a:r>
              <a:rPr lang="en-US" dirty="0" smtClean="0"/>
              <a:t>Due in part to advances in technology </a:t>
            </a:r>
          </a:p>
          <a:p>
            <a:pPr marL="403225" indent="-457200">
              <a:buClrTx/>
              <a:buFont typeface="+mj-lt"/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E-Commerce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Business conducted over internet </a:t>
            </a:r>
          </a:p>
          <a:p>
            <a:pPr lvl="1"/>
            <a:r>
              <a:rPr lang="en-US" dirty="0" smtClean="0"/>
              <a:t>Based on information and not tradition factors of production </a:t>
            </a:r>
          </a:p>
          <a:p>
            <a:pPr lvl="1"/>
            <a:r>
              <a:rPr lang="en-US" dirty="0" smtClean="0"/>
              <a:t>New way of doing business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Postindustrial America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257799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Native Americans</a:t>
            </a:r>
          </a:p>
          <a:p>
            <a:pPr lvl="1">
              <a:buClrTx/>
            </a:pPr>
            <a:r>
              <a:rPr lang="en-US" dirty="0" smtClean="0"/>
              <a:t>Used to live off the land, but today most live on reservations and have worst economic straits of any ethnic group </a:t>
            </a:r>
          </a:p>
          <a:p>
            <a:pPr lvl="1">
              <a:buClrTx/>
            </a:pPr>
            <a:r>
              <a:rPr lang="en-US" dirty="0" smtClean="0"/>
              <a:t>In recent decades, more have worked and gained money through casinos </a:t>
            </a:r>
          </a:p>
          <a:p>
            <a:pPr>
              <a:buClrTx/>
            </a:pPr>
            <a:r>
              <a:rPr lang="en-US" dirty="0" smtClean="0"/>
              <a:t>African Americans </a:t>
            </a:r>
          </a:p>
          <a:p>
            <a:pPr lvl="1">
              <a:buClrTx/>
            </a:pPr>
            <a:r>
              <a:rPr lang="en-US" dirty="0" smtClean="0"/>
              <a:t>In the past, mostly lived in the South and worked as tenant farmers</a:t>
            </a:r>
          </a:p>
          <a:p>
            <a:pPr lvl="1">
              <a:buClrTx/>
            </a:pPr>
            <a:r>
              <a:rPr lang="en-US" dirty="0" smtClean="0"/>
              <a:t>1950s-1960s many moved North </a:t>
            </a:r>
          </a:p>
          <a:p>
            <a:pPr lvl="1">
              <a:buClrTx/>
            </a:pPr>
            <a:r>
              <a:rPr lang="en-US" dirty="0" smtClean="0"/>
              <a:t>Today they still lag behind whites and discrimination still exists</a:t>
            </a:r>
          </a:p>
          <a:p>
            <a:pPr lvl="1">
              <a:buClrTx/>
            </a:pPr>
            <a:r>
              <a:rPr lang="en-US" dirty="0" smtClean="0"/>
              <a:t>Many are starting their own businesses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Diversity in the U.S.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334000"/>
          </a:xfrm>
        </p:spPr>
        <p:txBody>
          <a:bodyPr>
            <a:normAutofit fontScale="85000" lnSpcReduction="10000"/>
          </a:bodyPr>
          <a:lstStyle/>
          <a:p>
            <a:pPr>
              <a:buClrTx/>
            </a:pPr>
            <a:r>
              <a:rPr lang="en-US" dirty="0" smtClean="0"/>
              <a:t>Hispanic Americans</a:t>
            </a:r>
          </a:p>
          <a:p>
            <a:pPr lvl="1">
              <a:buClrTx/>
            </a:pPr>
            <a:r>
              <a:rPr lang="en-US" dirty="0" smtClean="0"/>
              <a:t>Have worked in low-wage jobs as farm and service workers </a:t>
            </a:r>
          </a:p>
          <a:p>
            <a:pPr lvl="1">
              <a:buClrTx/>
            </a:pPr>
            <a:r>
              <a:rPr lang="en-US" dirty="0" smtClean="0"/>
              <a:t>Mexican Americans – have been exploited as agricultural workers in the Southwest and California </a:t>
            </a:r>
          </a:p>
          <a:p>
            <a:pPr lvl="1">
              <a:buClrTx/>
            </a:pPr>
            <a:r>
              <a:rPr lang="en-US" dirty="0" smtClean="0"/>
              <a:t>Puerto-Rican immigrants brought skills to New York City </a:t>
            </a:r>
          </a:p>
          <a:p>
            <a:pPr lvl="1">
              <a:buClrTx/>
            </a:pPr>
            <a:r>
              <a:rPr lang="en-US" dirty="0" smtClean="0"/>
              <a:t>Cuban Americans came to Florida with skills and are the most upwardly mobile group </a:t>
            </a:r>
          </a:p>
          <a:p>
            <a:pPr>
              <a:buClrTx/>
            </a:pPr>
            <a:r>
              <a:rPr lang="en-US" dirty="0" smtClean="0"/>
              <a:t>Asian Americans </a:t>
            </a:r>
          </a:p>
          <a:p>
            <a:pPr lvl="1">
              <a:buClrTx/>
            </a:pPr>
            <a:r>
              <a:rPr lang="en-US" dirty="0" smtClean="0"/>
              <a:t>Most successful economic group </a:t>
            </a:r>
          </a:p>
          <a:p>
            <a:pPr lvl="1">
              <a:buClrTx/>
            </a:pPr>
            <a:r>
              <a:rPr lang="en-US" dirty="0" smtClean="0"/>
              <a:t>Japanese Americans have become professional workers and scientists </a:t>
            </a:r>
          </a:p>
          <a:p>
            <a:pPr lvl="1">
              <a:buClrTx/>
            </a:pPr>
            <a:r>
              <a:rPr lang="en-US" dirty="0" smtClean="0"/>
              <a:t>Chinese Americans work in white-collar jobs, but recent immigrants work long hours for low wages </a:t>
            </a:r>
          </a:p>
          <a:p>
            <a:pPr lvl="1">
              <a:buClrTx/>
            </a:pPr>
            <a:r>
              <a:rPr lang="en-US" dirty="0" smtClean="0"/>
              <a:t>Korean Americans mostly work in grocery stores </a:t>
            </a:r>
          </a:p>
          <a:p>
            <a:pPr lvl="1">
              <a:buClrTx/>
            </a:pPr>
            <a:r>
              <a:rPr lang="en-US" dirty="0" smtClean="0"/>
              <a:t>Most successful group is Asian-Indian Americans from India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Diversity in the US Economy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4906964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Think about some of the experiences you have had at work (can be informal jobs like housework)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sz="3200" dirty="0" smtClean="0"/>
              <a:t>With a partner, discuss your work experiences with each other. Explore the experience’s rewards and punishments, fairness, salary/rewards, difficulty, and other aspects. </a:t>
            </a:r>
          </a:p>
          <a:p>
            <a:pPr lvl="1">
              <a:buClrTx/>
            </a:pPr>
            <a:r>
              <a:rPr lang="en-US" sz="2800" dirty="0" smtClean="0"/>
              <a:t>Prepare a summary to present to the class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10837"/>
            <a:ext cx="8610600" cy="639763"/>
          </a:xfrm>
        </p:spPr>
        <p:txBody>
          <a:bodyPr/>
          <a:lstStyle/>
          <a:p>
            <a:r>
              <a:rPr lang="en-US" sz="3200" dirty="0" smtClean="0"/>
              <a:t>Learning Cycle on the Experience of Work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3999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With a partner or on your own:</a:t>
            </a:r>
          </a:p>
          <a:p>
            <a:pPr lvl="1">
              <a:buClrTx/>
            </a:pPr>
            <a:r>
              <a:rPr lang="en-US" dirty="0" smtClean="0"/>
              <a:t>Think of type of business you would be interested in owning (the business must be LEGAL) </a:t>
            </a:r>
          </a:p>
          <a:p>
            <a:pPr lvl="1">
              <a:buClrTx/>
            </a:pPr>
            <a:r>
              <a:rPr lang="en-US" dirty="0" smtClean="0"/>
              <a:t>Organize your business with the following information</a:t>
            </a:r>
          </a:p>
          <a:p>
            <a:pPr lvl="2">
              <a:buClrTx/>
            </a:pPr>
            <a:r>
              <a:rPr lang="en-US" dirty="0" smtClean="0"/>
              <a:t>Name of business </a:t>
            </a:r>
          </a:p>
          <a:p>
            <a:pPr lvl="2">
              <a:buClrTx/>
            </a:pPr>
            <a:r>
              <a:rPr lang="en-US" dirty="0" smtClean="0"/>
              <a:t>Location of business, type of building, décor</a:t>
            </a:r>
          </a:p>
          <a:p>
            <a:pPr lvl="2">
              <a:buClrTx/>
            </a:pPr>
            <a:r>
              <a:rPr lang="en-US" dirty="0" smtClean="0"/>
              <a:t>Choose a logo for your business </a:t>
            </a:r>
          </a:p>
          <a:p>
            <a:pPr lvl="2">
              <a:buClrTx/>
            </a:pPr>
            <a:r>
              <a:rPr lang="en-US" dirty="0" smtClean="0"/>
              <a:t>Blueprint of business (building) </a:t>
            </a:r>
          </a:p>
          <a:p>
            <a:pPr lvl="2">
              <a:buClrTx/>
            </a:pPr>
            <a:r>
              <a:rPr lang="en-US" dirty="0" smtClean="0"/>
              <a:t>Products </a:t>
            </a:r>
            <a:r>
              <a:rPr lang="en-US" dirty="0" smtClean="0"/>
              <a:t>and/or services </a:t>
            </a:r>
            <a:r>
              <a:rPr lang="en-US" dirty="0" smtClean="0"/>
              <a:t>(A sample menu) </a:t>
            </a:r>
          </a:p>
          <a:p>
            <a:pPr lvl="2">
              <a:buClrTx/>
            </a:pPr>
            <a:r>
              <a:rPr lang="en-US" dirty="0" smtClean="0"/>
              <a:t>Create a flyer that will announce your opening day and sales/special promotions</a:t>
            </a:r>
          </a:p>
          <a:p>
            <a:pPr>
              <a:buClrTx/>
            </a:pPr>
            <a:r>
              <a:rPr lang="en-US" dirty="0" smtClean="0"/>
              <a:t>Be </a:t>
            </a:r>
            <a:r>
              <a:rPr lang="en-US" dirty="0" smtClean="0"/>
              <a:t>prepared to present your business to the class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Your Own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399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Use the information from the discussion to reflect on the nature of work in American society.</a:t>
            </a:r>
          </a:p>
          <a:p>
            <a:pPr lvl="1">
              <a:buClrTx/>
            </a:pPr>
            <a:r>
              <a:rPr lang="en-US" dirty="0" smtClean="0"/>
              <a:t>Is work necessary, fulfilling, or alienating, rewarded or not? </a:t>
            </a:r>
          </a:p>
          <a:p>
            <a:pPr lvl="1">
              <a:buClrTx/>
            </a:pPr>
            <a:r>
              <a:rPr lang="en-US" dirty="0" smtClean="0"/>
              <a:t>How do people’s experiences relate to concepts like alienation and identity to experiences like unemployment and poverty ? </a:t>
            </a:r>
          </a:p>
          <a:p>
            <a:pPr lvl="1">
              <a:buClrTx/>
            </a:pPr>
            <a:r>
              <a:rPr lang="en-US" dirty="0" smtClean="0"/>
              <a:t>How might </a:t>
            </a:r>
            <a:r>
              <a:rPr lang="en-US" smtClean="0"/>
              <a:t>the nature </a:t>
            </a:r>
            <a:r>
              <a:rPr lang="en-US" dirty="0" smtClean="0"/>
              <a:t>of work change as the American economy continues to undergo transformation?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04800" y="410837"/>
            <a:ext cx="8610600" cy="639763"/>
          </a:xfrm>
        </p:spPr>
        <p:txBody>
          <a:bodyPr/>
          <a:lstStyle/>
          <a:p>
            <a:r>
              <a:rPr lang="en-US" sz="3200" dirty="0" smtClean="0"/>
              <a:t>Learning Cycle on the Experience of Work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257800"/>
          </a:xfrm>
        </p:spPr>
        <p:txBody>
          <a:bodyPr>
            <a:normAutofit fontScale="85000" lnSpcReduction="10000"/>
          </a:bodyPr>
          <a:lstStyle/>
          <a:p>
            <a:pPr>
              <a:buClrTx/>
            </a:pPr>
            <a:r>
              <a:rPr lang="en-US" dirty="0" smtClean="0"/>
              <a:t>To satisfy basic needs (food, shelter, clothing, education, etc) every society develops economic institutions </a:t>
            </a:r>
          </a:p>
          <a:p>
            <a:pPr>
              <a:buClrTx/>
            </a:pPr>
            <a:r>
              <a:rPr lang="en-US" b="1" u="sng" dirty="0" smtClean="0">
                <a:solidFill>
                  <a:srgbClr val="FF0000"/>
                </a:solidFill>
              </a:rPr>
              <a:t>Economic Institution</a:t>
            </a:r>
            <a:r>
              <a:rPr lang="en-US" dirty="0" smtClean="0">
                <a:solidFill>
                  <a:srgbClr val="FF0000"/>
                </a:solidFill>
              </a:rPr>
              <a:t>: System of roles and norms that governs the production, distribution, and consumption of goods and services </a:t>
            </a:r>
          </a:p>
          <a:p>
            <a:pPr>
              <a:buClrTx/>
            </a:pPr>
            <a:r>
              <a:rPr lang="en-US" dirty="0" smtClean="0"/>
              <a:t>Need for economic institutions is rooted in the problem of scarcity </a:t>
            </a:r>
          </a:p>
          <a:p>
            <a:pPr>
              <a:buClrTx/>
            </a:pPr>
            <a:r>
              <a:rPr lang="en-US" dirty="0" smtClean="0"/>
              <a:t>Societies must decide how best to use their limited resources to satisfy the most needs and they do this by answering basic questions: </a:t>
            </a:r>
          </a:p>
          <a:p>
            <a:pPr lvl="1">
              <a:buClrTx/>
            </a:pPr>
            <a:r>
              <a:rPr lang="en-US" dirty="0" smtClean="0">
                <a:solidFill>
                  <a:srgbClr val="FF0000"/>
                </a:solidFill>
              </a:rPr>
              <a:t>Basic Economic Questions </a:t>
            </a:r>
          </a:p>
          <a:p>
            <a:pPr marL="1317625" lvl="2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goods and services should be produced?</a:t>
            </a:r>
          </a:p>
          <a:p>
            <a:pPr marL="1317625" lvl="2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How should these goods and services be produced? </a:t>
            </a:r>
          </a:p>
          <a:p>
            <a:pPr marL="1317625" lvl="2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For whom should these goods and services be produced?</a:t>
            </a:r>
          </a:p>
          <a:p>
            <a:pPr marL="403225" indent="-457200">
              <a:buClrTx/>
            </a:pPr>
            <a:r>
              <a:rPr lang="en-US" dirty="0" smtClean="0"/>
              <a:t>How society answers these questions is determined by the available factors of production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 Institution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1"/>
            <a:ext cx="8458200" cy="4983164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Factors of production</a:t>
            </a:r>
            <a:r>
              <a:rPr lang="en-US" dirty="0" smtClean="0">
                <a:solidFill>
                  <a:srgbClr val="FF0000"/>
                </a:solidFill>
              </a:rPr>
              <a:t>: Resources that can be used to produce and distribute goods and services </a:t>
            </a:r>
          </a:p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Natural Resources</a:t>
            </a:r>
          </a:p>
          <a:p>
            <a:pPr lvl="2"/>
            <a:r>
              <a:rPr lang="en-US" dirty="0" smtClean="0"/>
              <a:t>Land, Water, Plants, etc.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Human Resources</a:t>
            </a:r>
          </a:p>
          <a:p>
            <a:pPr lvl="2"/>
            <a:r>
              <a:rPr lang="en-US" dirty="0" smtClean="0"/>
              <a:t>Labor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Capital Resources</a:t>
            </a:r>
          </a:p>
          <a:p>
            <a:pPr lvl="2"/>
            <a:r>
              <a:rPr lang="en-US" dirty="0" smtClean="0"/>
              <a:t>Money, Tools, Machinery, Buildings, etc. 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 economic systems contain 3 basic sectors 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Primary Sector	</a:t>
            </a:r>
          </a:p>
          <a:p>
            <a:pPr marL="1317625" lvl="2" indent="-457200">
              <a:buClrTx/>
            </a:pPr>
            <a:r>
              <a:rPr lang="en-US" dirty="0" smtClean="0">
                <a:solidFill>
                  <a:srgbClr val="FF0000"/>
                </a:solidFill>
              </a:rPr>
              <a:t>Deals with extraction of raw materials from the environment </a:t>
            </a:r>
          </a:p>
          <a:p>
            <a:pPr marL="1771650" lvl="3" indent="-457200">
              <a:buClrTx/>
            </a:pPr>
            <a:r>
              <a:rPr lang="en-US" dirty="0" smtClean="0"/>
              <a:t>Ex: fishing, hunting, mining, farming 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Secondary Sector</a:t>
            </a:r>
          </a:p>
          <a:p>
            <a:pPr marL="1317625" lvl="2" indent="-457200">
              <a:buClrTx/>
            </a:pPr>
            <a:r>
              <a:rPr lang="en-US" dirty="0" smtClean="0">
                <a:solidFill>
                  <a:srgbClr val="FF0000"/>
                </a:solidFill>
              </a:rPr>
              <a:t>Concentrates on use of raw materials to manufacture goods </a:t>
            </a:r>
          </a:p>
          <a:p>
            <a:pPr marL="1771650" lvl="3" indent="-457200">
              <a:buClrTx/>
            </a:pPr>
            <a:r>
              <a:rPr lang="en-US" dirty="0" smtClean="0"/>
              <a:t>Ex: Turning a log into a canoe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Tertiary Sector</a:t>
            </a:r>
          </a:p>
          <a:p>
            <a:pPr marL="1317625" lvl="2" indent="-457200">
              <a:buClrTx/>
            </a:pPr>
            <a:r>
              <a:rPr lang="en-US" dirty="0" smtClean="0">
                <a:solidFill>
                  <a:srgbClr val="FF0000"/>
                </a:solidFill>
              </a:rPr>
              <a:t>Emphasis shifts to the provision of services </a:t>
            </a:r>
          </a:p>
          <a:p>
            <a:pPr marL="1771650" lvl="3" indent="-457200">
              <a:buClrTx/>
            </a:pPr>
            <a:r>
              <a:rPr lang="en-US" dirty="0" smtClean="0"/>
              <a:t>Ex: Doctor, Religious leader </a:t>
            </a:r>
          </a:p>
          <a:p>
            <a:pPr marL="403225" indent="-457200">
              <a:buClrTx/>
            </a:pPr>
            <a:r>
              <a:rPr lang="en-US" dirty="0" smtClean="0">
                <a:solidFill>
                  <a:srgbClr val="FF0000"/>
                </a:solidFill>
              </a:rPr>
              <a:t>Degree to which 1 sector is emphasized over the other depends on a society’s available resources and its level of technology </a:t>
            </a:r>
          </a:p>
          <a:p>
            <a:pPr marL="914400" lvl="1" indent="-457200">
              <a:buClrTx/>
            </a:pPr>
            <a:r>
              <a:rPr lang="en-US" dirty="0" smtClean="0"/>
              <a:t>Ex: In technologically advanced societies, majority of workers are engaged in providing services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Economic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181599"/>
          </a:xfrm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Human labor and animal power = main source of energy </a:t>
            </a:r>
          </a:p>
          <a:p>
            <a:pPr>
              <a:buClrTx/>
            </a:pPr>
            <a:r>
              <a:rPr lang="en-US" dirty="0" smtClean="0"/>
              <a:t>Technology remains low </a:t>
            </a:r>
          </a:p>
          <a:p>
            <a:pPr lvl="1">
              <a:buClrTx/>
            </a:pPr>
            <a:r>
              <a:rPr lang="en-US" dirty="0" smtClean="0"/>
              <a:t>As a result there is a relatively, inefficient system of food production so most of the population must engage in production of food</a:t>
            </a:r>
          </a:p>
          <a:p>
            <a:pPr>
              <a:buClrTx/>
            </a:pPr>
            <a:r>
              <a:rPr lang="en-US" dirty="0" smtClean="0"/>
              <a:t>As society moves from hunting and gathering base to an agricultural base, complexity of economic system increases </a:t>
            </a:r>
          </a:p>
          <a:p>
            <a:pPr>
              <a:buClrTx/>
            </a:pPr>
            <a:r>
              <a:rPr lang="en-US" dirty="0" smtClean="0"/>
              <a:t>As societies increase level of food production, full time participation in the secondary and tertiary sectors becomes more widespread </a:t>
            </a:r>
          </a:p>
          <a:p>
            <a:pPr>
              <a:buClrTx/>
            </a:pPr>
            <a:r>
              <a:rPr lang="en-US" dirty="0" smtClean="0"/>
              <a:t>Higher productivity allows more people to move labor from primary sector to the secondary and tertiary sectors without affecting food supplies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Preindustrial Economic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81599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Main emphasis </a:t>
            </a:r>
            <a:r>
              <a:rPr lang="en-US" dirty="0" smtClean="0">
                <a:solidFill>
                  <a:srgbClr val="FF0000"/>
                </a:solidFill>
              </a:rPr>
              <a:t>shifts from primary sector to secondary sector 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Shift brought about by introduction of machines and development of new sources of energy</a:t>
            </a:r>
          </a:p>
          <a:p>
            <a:pPr>
              <a:buClrTx/>
            </a:pPr>
            <a:r>
              <a:rPr lang="en-US" dirty="0" smtClean="0"/>
              <a:t>Advances in technology have consequences</a:t>
            </a:r>
          </a:p>
          <a:p>
            <a:pPr lvl="1">
              <a:buClrTx/>
            </a:pPr>
            <a:r>
              <a:rPr lang="en-US" dirty="0" smtClean="0"/>
              <a:t>Increase in agricultural productivity </a:t>
            </a:r>
          </a:p>
          <a:p>
            <a:pPr lvl="2">
              <a:buClrTx/>
            </a:pPr>
            <a:r>
              <a:rPr lang="en-US" dirty="0" smtClean="0"/>
              <a:t>Industrial societies can support larger populations</a:t>
            </a:r>
          </a:p>
          <a:p>
            <a:pPr lvl="2">
              <a:buClrTx/>
            </a:pPr>
            <a:r>
              <a:rPr lang="en-US" dirty="0" smtClean="0"/>
              <a:t>Few workers needed in primary sector </a:t>
            </a:r>
          </a:p>
          <a:p>
            <a:pPr lvl="1">
              <a:buClrTx/>
            </a:pPr>
            <a:r>
              <a:rPr lang="en-US" dirty="0" smtClean="0"/>
              <a:t>Change nature of work </a:t>
            </a:r>
          </a:p>
          <a:p>
            <a:pPr lvl="2">
              <a:buClrTx/>
            </a:pPr>
            <a:r>
              <a:rPr lang="en-US" dirty="0" smtClean="0"/>
              <a:t>Jobs become more specialized which leads in increase in production </a:t>
            </a:r>
          </a:p>
          <a:p>
            <a:pPr lvl="2">
              <a:buClrTx/>
            </a:pPr>
            <a:r>
              <a:rPr lang="en-US" dirty="0" smtClean="0"/>
              <a:t>People work for wages and use those wages to buy goods and services instead of creating goods and services for themselves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Economic Systems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599"/>
          </a:xfrm>
        </p:spPr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Tertiary sector becomes most important area of economy </a:t>
            </a:r>
          </a:p>
          <a:p>
            <a:pPr>
              <a:buClrTx/>
            </a:pPr>
            <a:r>
              <a:rPr lang="en-US" dirty="0" smtClean="0"/>
              <a:t>Factors that lead to this shift</a:t>
            </a:r>
          </a:p>
          <a:p>
            <a:pPr lvl="1">
              <a:buClrTx/>
            </a:pPr>
            <a:r>
              <a:rPr lang="en-US" dirty="0" smtClean="0"/>
              <a:t>As technological innovations lead to more efficient production techniques, the number of jobs available in secondary sector begins to decline </a:t>
            </a:r>
          </a:p>
          <a:p>
            <a:pPr lvl="1">
              <a:buClrTx/>
            </a:pPr>
            <a:r>
              <a:rPr lang="en-US" dirty="0" smtClean="0"/>
              <a:t>Emphasis on all forms of knowledge and on the collection and distribution of information creates a great demand for administrative, managerial, professional, technical, and service personnel</a:t>
            </a:r>
          </a:p>
          <a:p>
            <a:pPr lvl="1">
              <a:buClrTx/>
            </a:pPr>
            <a:r>
              <a:rPr lang="en-US" dirty="0" smtClean="0"/>
              <a:t>Higher standard of living characteristic of advanced industrial societies increase the demand for services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Postindustrial Economic Systems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financial_connection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382A4B-C0AB-4FF8-BFCB-F0450AC60B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PM_financial_connection</Template>
  <TotalTime>4994</TotalTime>
  <Words>1587</Words>
  <Application>Microsoft Office PowerPoint</Application>
  <PresentationFormat>On-screen Show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Segoe UI</vt:lpstr>
      <vt:lpstr>Wingdings</vt:lpstr>
      <vt:lpstr>Calibri</vt:lpstr>
      <vt:lpstr>Perpetua</vt:lpstr>
      <vt:lpstr>PM_financial_connection</vt:lpstr>
      <vt:lpstr>Social Institutions</vt:lpstr>
      <vt:lpstr>Learning Cycle on the Experience of Work</vt:lpstr>
      <vt:lpstr>Learning Cycle on the Experience of Work</vt:lpstr>
      <vt:lpstr>The Economic Institution</vt:lpstr>
      <vt:lpstr>Factors of Production</vt:lpstr>
      <vt:lpstr>The Nature of Economic Systems</vt:lpstr>
      <vt:lpstr>Preindustrial Economic Systems</vt:lpstr>
      <vt:lpstr>Industrial Economic Systems </vt:lpstr>
      <vt:lpstr>Postindustrial Economic Systems </vt:lpstr>
      <vt:lpstr>Economic Models </vt:lpstr>
      <vt:lpstr>Economic Models: Capitalism</vt:lpstr>
      <vt:lpstr>Economic Models: Capitalism</vt:lpstr>
      <vt:lpstr>The Economy in Perspective </vt:lpstr>
      <vt:lpstr>Economic Models: Socialism</vt:lpstr>
      <vt:lpstr>Postindustrial America </vt:lpstr>
      <vt:lpstr>Postindustrial America</vt:lpstr>
      <vt:lpstr>Postindustrial America </vt:lpstr>
      <vt:lpstr>Social Diversity in the U.S. Economy</vt:lpstr>
      <vt:lpstr>Social Diversity in the US Economy</vt:lpstr>
      <vt:lpstr>Mind Your Own Business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Institutions</dc:title>
  <dc:creator>shairston</dc:creator>
  <cp:keywords/>
  <cp:lastModifiedBy>Shavonne Hairston</cp:lastModifiedBy>
  <cp:revision>24</cp:revision>
  <dcterms:created xsi:type="dcterms:W3CDTF">2012-10-31T18:58:58Z</dcterms:created>
  <dcterms:modified xsi:type="dcterms:W3CDTF">2014-03-25T18:17:00Z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TC018572809991</vt:lpwstr>
  </property>
</Properties>
</file>