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3" r:id="rId7"/>
    <p:sldId id="262" r:id="rId8"/>
    <p:sldId id="261"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714422-FEC5-424B-BC64-E9F5060A0416}"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14422-FEC5-424B-BC64-E9F5060A0416}"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14422-FEC5-424B-BC64-E9F5060A0416}"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14422-FEC5-424B-BC64-E9F5060A0416}"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14422-FEC5-424B-BC64-E9F5060A0416}"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14422-FEC5-424B-BC64-E9F5060A0416}"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714422-FEC5-424B-BC64-E9F5060A0416}" type="datetimeFigureOut">
              <a:rPr lang="en-US" smtClean="0"/>
              <a:pPr/>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14422-FEC5-424B-BC64-E9F5060A0416}" type="datetimeFigureOut">
              <a:rPr lang="en-US" smtClean="0"/>
              <a:pPr/>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14422-FEC5-424B-BC64-E9F5060A0416}" type="datetimeFigureOut">
              <a:rPr lang="en-US" smtClean="0"/>
              <a:pPr/>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14422-FEC5-424B-BC64-E9F5060A0416}"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14422-FEC5-424B-BC64-E9F5060A0416}"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5575F-D9B2-486C-B7DB-66C699B465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14422-FEC5-424B-BC64-E9F5060A0416}" type="datetimeFigureOut">
              <a:rPr lang="en-US" smtClean="0"/>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5575F-D9B2-486C-B7DB-66C699B46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Greece</a:t>
            </a:r>
            <a:endParaRPr lang="en-US" dirty="0"/>
          </a:p>
        </p:txBody>
      </p:sp>
      <p:pic>
        <p:nvPicPr>
          <p:cNvPr id="4" name="Picture 3" descr="acropolis.jpg"/>
          <p:cNvPicPr>
            <a:picLocks noChangeAspect="1"/>
          </p:cNvPicPr>
          <p:nvPr/>
        </p:nvPicPr>
        <p:blipFill>
          <a:blip r:embed="rId2" cstate="print"/>
          <a:stretch>
            <a:fillRect/>
          </a:stretch>
        </p:blipFill>
        <p:spPr>
          <a:xfrm>
            <a:off x="1066800" y="1295400"/>
            <a:ext cx="7162800" cy="5364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6"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1+ppt_w/2"/>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Geography of Greece</a:t>
            </a:r>
            <a:endParaRPr lang="en-US" dirty="0"/>
          </a:p>
        </p:txBody>
      </p:sp>
      <p:sp>
        <p:nvSpPr>
          <p:cNvPr id="3" name="TextBox 2"/>
          <p:cNvSpPr txBox="1"/>
          <p:nvPr/>
        </p:nvSpPr>
        <p:spPr>
          <a:xfrm>
            <a:off x="228600" y="1752600"/>
            <a:ext cx="5943600" cy="1231106"/>
          </a:xfrm>
          <a:prstGeom prst="rect">
            <a:avLst/>
          </a:prstGeom>
          <a:noFill/>
        </p:spPr>
        <p:txBody>
          <a:bodyPr wrap="square" rtlCol="0">
            <a:spAutoFit/>
          </a:bodyPr>
          <a:lstStyle/>
          <a:p>
            <a:r>
              <a:rPr lang="en-US" sz="2200" dirty="0" smtClean="0"/>
              <a:t>Greece is a small country located on a </a:t>
            </a:r>
            <a:r>
              <a:rPr lang="en-US" sz="2200" b="1" dirty="0" smtClean="0"/>
              <a:t>peninsula</a:t>
            </a:r>
            <a:r>
              <a:rPr lang="en-US" sz="2200" b="1" i="1" dirty="0" smtClean="0"/>
              <a:t> </a:t>
            </a:r>
            <a:r>
              <a:rPr lang="en-US" sz="2200" dirty="0" smtClean="0"/>
              <a:t>in Southern Europe with many </a:t>
            </a:r>
            <a:r>
              <a:rPr lang="en-US" sz="2200" b="1" dirty="0" smtClean="0"/>
              <a:t>islands. </a:t>
            </a:r>
          </a:p>
          <a:p>
            <a:endParaRPr lang="en-US" sz="800" dirty="0"/>
          </a:p>
          <a:p>
            <a:r>
              <a:rPr lang="en-US" sz="2200" b="1" dirty="0" smtClean="0"/>
              <a:t>Peninsula</a:t>
            </a:r>
            <a:r>
              <a:rPr lang="en-US" sz="2200" dirty="0" smtClean="0"/>
              <a:t> ~</a:t>
            </a:r>
            <a:endParaRPr lang="en-US" sz="2200" dirty="0"/>
          </a:p>
        </p:txBody>
      </p:sp>
      <p:sp>
        <p:nvSpPr>
          <p:cNvPr id="4" name="TextBox 3"/>
          <p:cNvSpPr txBox="1"/>
          <p:nvPr/>
        </p:nvSpPr>
        <p:spPr>
          <a:xfrm>
            <a:off x="1676400" y="2514600"/>
            <a:ext cx="4495800" cy="769441"/>
          </a:xfrm>
          <a:prstGeom prst="rect">
            <a:avLst/>
          </a:prstGeom>
          <a:noFill/>
        </p:spPr>
        <p:txBody>
          <a:bodyPr wrap="square" rtlCol="0">
            <a:spAutoFit/>
          </a:bodyPr>
          <a:lstStyle/>
          <a:p>
            <a:r>
              <a:rPr lang="en-US" sz="2200" dirty="0" smtClean="0"/>
              <a:t>area of land surrounded by water on three sides (like Florida).</a:t>
            </a:r>
            <a:endParaRPr lang="en-US" sz="2200" dirty="0"/>
          </a:p>
        </p:txBody>
      </p:sp>
      <p:sp>
        <p:nvSpPr>
          <p:cNvPr id="6" name="TextBox 5"/>
          <p:cNvSpPr txBox="1"/>
          <p:nvPr/>
        </p:nvSpPr>
        <p:spPr>
          <a:xfrm>
            <a:off x="228600" y="914400"/>
            <a:ext cx="8534400" cy="769441"/>
          </a:xfrm>
          <a:prstGeom prst="rect">
            <a:avLst/>
          </a:prstGeom>
          <a:noFill/>
        </p:spPr>
        <p:txBody>
          <a:bodyPr wrap="square" rtlCol="0">
            <a:spAutoFit/>
          </a:bodyPr>
          <a:lstStyle/>
          <a:p>
            <a:r>
              <a:rPr lang="en-US" sz="2200" dirty="0" smtClean="0"/>
              <a:t>While the earliest civilizations developed on fertile river valleys, a very different set of geographic conditions influenced the rise of Greece.  </a:t>
            </a:r>
            <a:endParaRPr lang="en-US" sz="2200" dirty="0"/>
          </a:p>
        </p:txBody>
      </p:sp>
      <p:pic>
        <p:nvPicPr>
          <p:cNvPr id="7" name="Picture 6" descr="Map of Ancient Greece.gif"/>
          <p:cNvPicPr>
            <a:picLocks noChangeAspect="1"/>
          </p:cNvPicPr>
          <p:nvPr/>
        </p:nvPicPr>
        <p:blipFill>
          <a:blip r:embed="rId2" cstate="print"/>
          <a:stretch>
            <a:fillRect/>
          </a:stretch>
        </p:blipFill>
        <p:spPr>
          <a:xfrm>
            <a:off x="6248400" y="1676400"/>
            <a:ext cx="2631558" cy="2514600"/>
          </a:xfrm>
          <a:prstGeom prst="rect">
            <a:avLst/>
          </a:prstGeom>
        </p:spPr>
      </p:pic>
      <p:sp>
        <p:nvSpPr>
          <p:cNvPr id="9" name="TextBox 8"/>
          <p:cNvSpPr txBox="1"/>
          <p:nvPr/>
        </p:nvSpPr>
        <p:spPr>
          <a:xfrm>
            <a:off x="3200400" y="4267200"/>
            <a:ext cx="5791200" cy="769441"/>
          </a:xfrm>
          <a:prstGeom prst="rect">
            <a:avLst/>
          </a:prstGeom>
          <a:noFill/>
        </p:spPr>
        <p:txBody>
          <a:bodyPr wrap="square" rtlCol="0">
            <a:spAutoFit/>
          </a:bodyPr>
          <a:lstStyle/>
          <a:p>
            <a:r>
              <a:rPr lang="en-US" sz="2200" b="1" dirty="0" smtClean="0"/>
              <a:t>Mountains </a:t>
            </a:r>
            <a:r>
              <a:rPr lang="en-US" sz="2200" dirty="0" smtClean="0"/>
              <a:t>divide the peninsula into isolated valleys that separate the Greek city-states.  </a:t>
            </a:r>
            <a:endParaRPr lang="en-US" sz="2200" dirty="0"/>
          </a:p>
        </p:txBody>
      </p:sp>
      <p:pic>
        <p:nvPicPr>
          <p:cNvPr id="10" name="Content Placeholder 5" descr="house08"/>
          <p:cNvPicPr>
            <a:picLocks noChangeAspect="1" noChangeArrowheads="1"/>
          </p:cNvPicPr>
          <p:nvPr/>
        </p:nvPicPr>
        <p:blipFill>
          <a:blip r:embed="rId3" cstate="print"/>
          <a:srcRect/>
          <a:stretch>
            <a:fillRect/>
          </a:stretch>
        </p:blipFill>
        <p:spPr bwMode="auto">
          <a:xfrm>
            <a:off x="304800" y="4495800"/>
            <a:ext cx="2819400" cy="2114550"/>
          </a:xfrm>
          <a:prstGeom prst="rect">
            <a:avLst/>
          </a:prstGeom>
          <a:noFill/>
          <a:ln w="9525">
            <a:noFill/>
            <a:miter lim="800000"/>
            <a:headEnd/>
            <a:tailEnd/>
          </a:ln>
        </p:spPr>
      </p:pic>
      <p:sp>
        <p:nvSpPr>
          <p:cNvPr id="11" name="TextBox 10"/>
          <p:cNvSpPr txBox="1"/>
          <p:nvPr/>
        </p:nvSpPr>
        <p:spPr>
          <a:xfrm>
            <a:off x="3200400" y="5105400"/>
            <a:ext cx="5943600" cy="769441"/>
          </a:xfrm>
          <a:prstGeom prst="rect">
            <a:avLst/>
          </a:prstGeom>
          <a:noFill/>
        </p:spPr>
        <p:txBody>
          <a:bodyPr wrap="square" rtlCol="0">
            <a:spAutoFit/>
          </a:bodyPr>
          <a:lstStyle/>
          <a:p>
            <a:r>
              <a:rPr lang="en-US" sz="2200" dirty="0" smtClean="0"/>
              <a:t>The </a:t>
            </a:r>
            <a:r>
              <a:rPr lang="en-US" sz="2200" b="1" dirty="0" smtClean="0"/>
              <a:t>Sea </a:t>
            </a:r>
            <a:r>
              <a:rPr lang="en-US" sz="2200" dirty="0" smtClean="0"/>
              <a:t>was very important to Ancient Greeks – most people used the sea to make a living. </a:t>
            </a:r>
            <a:endParaRPr lang="en-US" sz="2200" dirty="0"/>
          </a:p>
        </p:txBody>
      </p:sp>
      <p:sp>
        <p:nvSpPr>
          <p:cNvPr id="12" name="TextBox 11"/>
          <p:cNvSpPr txBox="1"/>
          <p:nvPr/>
        </p:nvSpPr>
        <p:spPr>
          <a:xfrm>
            <a:off x="3124200" y="5943600"/>
            <a:ext cx="5715000" cy="769441"/>
          </a:xfrm>
          <a:prstGeom prst="rect">
            <a:avLst/>
          </a:prstGeom>
          <a:noFill/>
        </p:spPr>
        <p:txBody>
          <a:bodyPr wrap="square" rtlCol="0">
            <a:spAutoFit/>
          </a:bodyPr>
          <a:lstStyle/>
          <a:p>
            <a:r>
              <a:rPr lang="en-US" sz="2200" dirty="0" smtClean="0"/>
              <a:t>Most Greeks were fisherman and sea-traders who exported olive oil and wine. </a:t>
            </a:r>
            <a:endParaRPr lang="en-US" sz="2200" dirty="0"/>
          </a:p>
        </p:txBody>
      </p:sp>
      <p:pic>
        <p:nvPicPr>
          <p:cNvPr id="14" name="Picture 2" descr="ANTIPAROS-P1010019"/>
          <p:cNvPicPr>
            <a:picLocks noChangeAspect="1" noChangeArrowheads="1"/>
          </p:cNvPicPr>
          <p:nvPr/>
        </p:nvPicPr>
        <p:blipFill>
          <a:blip r:embed="rId4" cstate="print"/>
          <a:srcRect/>
          <a:stretch>
            <a:fillRect/>
          </a:stretch>
        </p:blipFill>
        <p:spPr bwMode="auto">
          <a:xfrm>
            <a:off x="228600" y="5105400"/>
            <a:ext cx="2895600" cy="1608667"/>
          </a:xfrm>
          <a:prstGeom prst="rect">
            <a:avLst/>
          </a:prstGeom>
          <a:noFill/>
          <a:ln w="9525">
            <a:noFill/>
            <a:miter lim="800000"/>
            <a:headEnd/>
            <a:tailEnd/>
          </a:ln>
        </p:spPr>
      </p:pic>
      <p:sp>
        <p:nvSpPr>
          <p:cNvPr id="13" name="TextBox 12"/>
          <p:cNvSpPr txBox="1"/>
          <p:nvPr/>
        </p:nvSpPr>
        <p:spPr>
          <a:xfrm>
            <a:off x="304800" y="3352800"/>
            <a:ext cx="5867400" cy="769441"/>
          </a:xfrm>
          <a:prstGeom prst="rect">
            <a:avLst/>
          </a:prstGeom>
          <a:noFill/>
        </p:spPr>
        <p:txBody>
          <a:bodyPr wrap="square" rtlCol="0">
            <a:spAutoFit/>
          </a:bodyPr>
          <a:lstStyle/>
          <a:p>
            <a:r>
              <a:rPr lang="en-US" sz="2200" dirty="0" smtClean="0"/>
              <a:t>Greece is surrounded by the </a:t>
            </a:r>
            <a:r>
              <a:rPr lang="en-US" sz="2200" b="1" dirty="0" smtClean="0"/>
              <a:t>Ionian sea</a:t>
            </a:r>
            <a:r>
              <a:rPr lang="en-US" sz="2200" dirty="0" smtClean="0"/>
              <a:t>, </a:t>
            </a:r>
            <a:r>
              <a:rPr lang="en-US" sz="2200" b="1" dirty="0" smtClean="0"/>
              <a:t>Mediterranean Sea</a:t>
            </a:r>
            <a:r>
              <a:rPr lang="en-US" sz="2200" dirty="0" smtClean="0"/>
              <a:t>, and </a:t>
            </a:r>
            <a:r>
              <a:rPr lang="en-US" sz="2200" b="1" dirty="0" smtClean="0"/>
              <a:t>Aegean Sea</a:t>
            </a:r>
            <a:r>
              <a:rPr lang="en-US" sz="2200" dirty="0" smtClean="0"/>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ppt_x</p:attrName>
                                        </p:attrNameLst>
                                      </p:cBhvr>
                                      <p:tavLst>
                                        <p:tav tm="0">
                                          <p:val>
                                            <p:strVal val="#ppt_x-.2"/>
                                          </p:val>
                                        </p:tav>
                                        <p:tav tm="100000">
                                          <p:val>
                                            <p:strVal val="#ppt_x"/>
                                          </p:val>
                                        </p:tav>
                                      </p:tavLst>
                                    </p:anim>
                                    <p:anim calcmode="lin" valueType="num">
                                      <p:cBhvr>
                                        <p:cTn id="3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ppt_x</p:attrName>
                                        </p:attrNameLst>
                                      </p:cBhvr>
                                      <p:tavLst>
                                        <p:tav tm="0">
                                          <p:val>
                                            <p:strVal val="#ppt_x-.2"/>
                                          </p:val>
                                        </p:tav>
                                        <p:tav tm="100000">
                                          <p:val>
                                            <p:strVal val="#ppt_x"/>
                                          </p:val>
                                        </p:tav>
                                      </p:tavLst>
                                    </p:anim>
                                    <p:anim calcmode="lin" valueType="num">
                                      <p:cBhvr>
                                        <p:cTn id="4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ppt_x</p:attrName>
                                        </p:attrNameLst>
                                      </p:cBhvr>
                                      <p:tavLst>
                                        <p:tav tm="0">
                                          <p:val>
                                            <p:strVal val="#ppt_x-.2"/>
                                          </p:val>
                                        </p:tav>
                                        <p:tav tm="100000">
                                          <p:val>
                                            <p:strVal val="#ppt_x"/>
                                          </p:val>
                                        </p:tav>
                                      </p:tavLst>
                                    </p:anim>
                                    <p:anim calcmode="lin" valueType="num">
                                      <p:cBhvr>
                                        <p:cTn id="5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ppt_x</p:attrName>
                                        </p:attrNameLst>
                                      </p:cBhvr>
                                      <p:tavLst>
                                        <p:tav tm="0">
                                          <p:val>
                                            <p:strVal val="#ppt_x-.2"/>
                                          </p:val>
                                        </p:tav>
                                        <p:tav tm="100000">
                                          <p:val>
                                            <p:strVal val="#ppt_x"/>
                                          </p:val>
                                        </p:tav>
                                      </p:tavLst>
                                    </p:anim>
                                    <p:anim calcmode="lin" valueType="num">
                                      <p:cBhvr>
                                        <p:cTn id="6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ppt_x</p:attrName>
                                        </p:attrNameLst>
                                      </p:cBhvr>
                                      <p:tavLst>
                                        <p:tav tm="0">
                                          <p:val>
                                            <p:strVal val="#ppt_x-.2"/>
                                          </p:val>
                                        </p:tav>
                                        <p:tav tm="100000">
                                          <p:val>
                                            <p:strVal val="#ppt_x"/>
                                          </p:val>
                                        </p:tav>
                                      </p:tavLst>
                                    </p:anim>
                                    <p:anim calcmode="lin" valueType="num">
                                      <p:cBhvr>
                                        <p:cTn id="7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Early People of the Aegean</a:t>
            </a:r>
            <a:endParaRPr lang="en-US" dirty="0"/>
          </a:p>
        </p:txBody>
      </p:sp>
      <p:sp>
        <p:nvSpPr>
          <p:cNvPr id="3" name="TextBox 2"/>
          <p:cNvSpPr txBox="1"/>
          <p:nvPr/>
        </p:nvSpPr>
        <p:spPr>
          <a:xfrm>
            <a:off x="152400" y="990600"/>
            <a:ext cx="3352800" cy="1107996"/>
          </a:xfrm>
          <a:prstGeom prst="rect">
            <a:avLst/>
          </a:prstGeom>
          <a:noFill/>
        </p:spPr>
        <p:txBody>
          <a:bodyPr wrap="square" rtlCol="0">
            <a:spAutoFit/>
          </a:bodyPr>
          <a:lstStyle/>
          <a:p>
            <a:r>
              <a:rPr lang="en-US" sz="2200" dirty="0" smtClean="0"/>
              <a:t>The </a:t>
            </a:r>
            <a:r>
              <a:rPr lang="en-US" sz="2200" i="1" dirty="0" smtClean="0"/>
              <a:t>earliest civilization </a:t>
            </a:r>
            <a:r>
              <a:rPr lang="en-US" sz="2200" dirty="0" smtClean="0"/>
              <a:t>to</a:t>
            </a:r>
            <a:r>
              <a:rPr lang="en-US" sz="2200" i="1" dirty="0" smtClean="0"/>
              <a:t> </a:t>
            </a:r>
            <a:r>
              <a:rPr lang="en-US" sz="2200" dirty="0" smtClean="0"/>
              <a:t>settle in Greece were the</a:t>
            </a:r>
            <a:r>
              <a:rPr lang="en-US" sz="2200" b="1" dirty="0" smtClean="0"/>
              <a:t> Minoans</a:t>
            </a:r>
            <a:r>
              <a:rPr lang="en-US" sz="2200" dirty="0" smtClean="0"/>
              <a:t>.  </a:t>
            </a:r>
            <a:endParaRPr lang="en-US" sz="2200" dirty="0"/>
          </a:p>
        </p:txBody>
      </p:sp>
      <p:sp>
        <p:nvSpPr>
          <p:cNvPr id="4" name="TextBox 3"/>
          <p:cNvSpPr txBox="1"/>
          <p:nvPr/>
        </p:nvSpPr>
        <p:spPr>
          <a:xfrm>
            <a:off x="6019800" y="990600"/>
            <a:ext cx="2971800" cy="1446550"/>
          </a:xfrm>
          <a:prstGeom prst="rect">
            <a:avLst/>
          </a:prstGeom>
          <a:noFill/>
        </p:spPr>
        <p:txBody>
          <a:bodyPr wrap="square" rtlCol="0">
            <a:spAutoFit/>
          </a:bodyPr>
          <a:lstStyle/>
          <a:p>
            <a:r>
              <a:rPr lang="en-US" sz="2200" dirty="0" smtClean="0"/>
              <a:t>The Minoans were successful sea-traders who lived on the Island of </a:t>
            </a:r>
            <a:r>
              <a:rPr lang="en-US" sz="2200" b="1" dirty="0" smtClean="0"/>
              <a:t>Crete.</a:t>
            </a:r>
            <a:endParaRPr lang="en-US" sz="2200" b="1" dirty="0"/>
          </a:p>
        </p:txBody>
      </p:sp>
      <p:sp>
        <p:nvSpPr>
          <p:cNvPr id="6" name="TextBox 5"/>
          <p:cNvSpPr txBox="1"/>
          <p:nvPr/>
        </p:nvSpPr>
        <p:spPr>
          <a:xfrm>
            <a:off x="3810000" y="3505200"/>
            <a:ext cx="5029200" cy="1107996"/>
          </a:xfrm>
          <a:prstGeom prst="rect">
            <a:avLst/>
          </a:prstGeom>
          <a:noFill/>
        </p:spPr>
        <p:txBody>
          <a:bodyPr wrap="square" rtlCol="0">
            <a:spAutoFit/>
          </a:bodyPr>
          <a:lstStyle/>
          <a:p>
            <a:r>
              <a:rPr lang="en-US" sz="2200" dirty="0" smtClean="0"/>
              <a:t>The </a:t>
            </a:r>
            <a:r>
              <a:rPr lang="en-US" sz="2200" b="1" dirty="0" smtClean="0"/>
              <a:t>Minoans</a:t>
            </a:r>
            <a:r>
              <a:rPr lang="en-US" sz="2200" dirty="0" smtClean="0"/>
              <a:t> suddenly vanished around 1400 B.C. – probably a volcano or earthquake.  </a:t>
            </a:r>
            <a:endParaRPr lang="en-US" sz="2200" dirty="0"/>
          </a:p>
        </p:txBody>
      </p:sp>
      <p:pic>
        <p:nvPicPr>
          <p:cNvPr id="7" name="Picture 6" descr="Map of Ancient Greece.gif"/>
          <p:cNvPicPr>
            <a:picLocks noChangeAspect="1"/>
          </p:cNvPicPr>
          <p:nvPr/>
        </p:nvPicPr>
        <p:blipFill>
          <a:blip r:embed="rId2" cstate="print"/>
          <a:stretch>
            <a:fillRect/>
          </a:stretch>
        </p:blipFill>
        <p:spPr>
          <a:xfrm>
            <a:off x="3505200" y="990600"/>
            <a:ext cx="2247789" cy="2147887"/>
          </a:xfrm>
          <a:prstGeom prst="rect">
            <a:avLst/>
          </a:prstGeom>
        </p:spPr>
      </p:pic>
      <p:cxnSp>
        <p:nvCxnSpPr>
          <p:cNvPr id="9" name="Straight Arrow Connector 8"/>
          <p:cNvCxnSpPr/>
          <p:nvPr/>
        </p:nvCxnSpPr>
        <p:spPr>
          <a:xfrm rot="10800000" flipV="1">
            <a:off x="5410200" y="2438400"/>
            <a:ext cx="1219200" cy="3810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Minoans Knossos Ruins.jpg"/>
          <p:cNvPicPr>
            <a:picLocks noChangeAspect="1"/>
          </p:cNvPicPr>
          <p:nvPr/>
        </p:nvPicPr>
        <p:blipFill>
          <a:blip r:embed="rId3" cstate="print"/>
          <a:stretch>
            <a:fillRect/>
          </a:stretch>
        </p:blipFill>
        <p:spPr>
          <a:xfrm>
            <a:off x="533400" y="2057400"/>
            <a:ext cx="2571750" cy="1822450"/>
          </a:xfrm>
          <a:prstGeom prst="rect">
            <a:avLst/>
          </a:prstGeom>
        </p:spPr>
      </p:pic>
      <p:pic>
        <p:nvPicPr>
          <p:cNvPr id="18" name="Picture 17" descr="Knossos Lily Prince Fresco.jpg"/>
          <p:cNvPicPr>
            <a:picLocks noChangeAspect="1"/>
          </p:cNvPicPr>
          <p:nvPr/>
        </p:nvPicPr>
        <p:blipFill>
          <a:blip r:embed="rId4" cstate="print"/>
          <a:stretch>
            <a:fillRect/>
          </a:stretch>
        </p:blipFill>
        <p:spPr>
          <a:xfrm>
            <a:off x="152400" y="2286000"/>
            <a:ext cx="1414921" cy="2114550"/>
          </a:xfrm>
          <a:prstGeom prst="rect">
            <a:avLst/>
          </a:prstGeom>
        </p:spPr>
      </p:pic>
      <p:pic>
        <p:nvPicPr>
          <p:cNvPr id="17" name="Picture 16" descr="Minoans Bull Fresco.jpg"/>
          <p:cNvPicPr>
            <a:picLocks noChangeAspect="1"/>
          </p:cNvPicPr>
          <p:nvPr/>
        </p:nvPicPr>
        <p:blipFill>
          <a:blip r:embed="rId5" cstate="print"/>
          <a:stretch>
            <a:fillRect/>
          </a:stretch>
        </p:blipFill>
        <p:spPr>
          <a:xfrm>
            <a:off x="838200" y="2743200"/>
            <a:ext cx="2455451" cy="1776413"/>
          </a:xfrm>
          <a:prstGeom prst="rect">
            <a:avLst/>
          </a:prstGeom>
        </p:spPr>
      </p:pic>
      <p:sp>
        <p:nvSpPr>
          <p:cNvPr id="19" name="TextBox 18"/>
          <p:cNvSpPr txBox="1"/>
          <p:nvPr/>
        </p:nvSpPr>
        <p:spPr>
          <a:xfrm>
            <a:off x="228600" y="4800600"/>
            <a:ext cx="6553200" cy="769441"/>
          </a:xfrm>
          <a:prstGeom prst="rect">
            <a:avLst/>
          </a:prstGeom>
          <a:noFill/>
        </p:spPr>
        <p:txBody>
          <a:bodyPr wrap="square" rtlCol="0">
            <a:spAutoFit/>
          </a:bodyPr>
          <a:lstStyle/>
          <a:p>
            <a:r>
              <a:rPr lang="en-US" sz="2200" dirty="0" smtClean="0"/>
              <a:t>Around 1400 B.C., the </a:t>
            </a:r>
            <a:r>
              <a:rPr lang="en-US" sz="2200" b="1" dirty="0" err="1" smtClean="0"/>
              <a:t>Mycenaeans</a:t>
            </a:r>
            <a:r>
              <a:rPr lang="en-US" sz="2200" b="1" dirty="0" smtClean="0"/>
              <a:t> </a:t>
            </a:r>
            <a:r>
              <a:rPr lang="en-US" sz="2200" dirty="0" smtClean="0"/>
              <a:t>conquered mainland Greece and established a sea-trading empire.  </a:t>
            </a:r>
            <a:endParaRPr lang="en-US" sz="2200" dirty="0"/>
          </a:p>
        </p:txBody>
      </p:sp>
      <p:sp>
        <p:nvSpPr>
          <p:cNvPr id="20" name="TextBox 19"/>
          <p:cNvSpPr txBox="1"/>
          <p:nvPr/>
        </p:nvSpPr>
        <p:spPr>
          <a:xfrm>
            <a:off x="152400" y="5867400"/>
            <a:ext cx="6172200" cy="769441"/>
          </a:xfrm>
          <a:prstGeom prst="rect">
            <a:avLst/>
          </a:prstGeom>
          <a:noFill/>
        </p:spPr>
        <p:txBody>
          <a:bodyPr wrap="square" rtlCol="0">
            <a:spAutoFit/>
          </a:bodyPr>
          <a:lstStyle/>
          <a:p>
            <a:r>
              <a:rPr lang="en-US" sz="2200" dirty="0" smtClean="0"/>
              <a:t>These are the first Greek-speaking people of whom we have a written record. </a:t>
            </a:r>
            <a:endParaRPr lang="en-US" sz="2200" dirty="0"/>
          </a:p>
        </p:txBody>
      </p:sp>
      <p:pic>
        <p:nvPicPr>
          <p:cNvPr id="21" name="Picture 20" descr="Mycenae Houses.jpg"/>
          <p:cNvPicPr>
            <a:picLocks noChangeAspect="1"/>
          </p:cNvPicPr>
          <p:nvPr/>
        </p:nvPicPr>
        <p:blipFill>
          <a:blip r:embed="rId6" cstate="print"/>
          <a:stretch>
            <a:fillRect/>
          </a:stretch>
        </p:blipFill>
        <p:spPr>
          <a:xfrm>
            <a:off x="6781800" y="4953000"/>
            <a:ext cx="2209800" cy="1658714"/>
          </a:xfrm>
          <a:prstGeom prst="rect">
            <a:avLst/>
          </a:prstGeom>
        </p:spPr>
      </p:pic>
      <p:pic>
        <p:nvPicPr>
          <p:cNvPr id="22" name="Picture 21" descr="Mask of Agememnon.jpg"/>
          <p:cNvPicPr>
            <a:picLocks noChangeAspect="1"/>
          </p:cNvPicPr>
          <p:nvPr/>
        </p:nvPicPr>
        <p:blipFill>
          <a:blip r:embed="rId7" cstate="print"/>
          <a:stretch>
            <a:fillRect/>
          </a:stretch>
        </p:blipFill>
        <p:spPr>
          <a:xfrm>
            <a:off x="6553200" y="5495925"/>
            <a:ext cx="1386031" cy="1362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ppt_x</p:attrName>
                                        </p:attrNameLst>
                                      </p:cBhvr>
                                      <p:tavLst>
                                        <p:tav tm="0">
                                          <p:val>
                                            <p:strVal val="#ppt_x-.2"/>
                                          </p:val>
                                        </p:tav>
                                        <p:tav tm="100000">
                                          <p:val>
                                            <p:strVal val="#ppt_x"/>
                                          </p:val>
                                        </p:tav>
                                      </p:tavLst>
                                    </p:anim>
                                    <p:anim calcmode="lin" valueType="num">
                                      <p:cBhvr>
                                        <p:cTn id="3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ppt_x</p:attrName>
                                        </p:attrNameLst>
                                      </p:cBhvr>
                                      <p:tavLst>
                                        <p:tav tm="0">
                                          <p:val>
                                            <p:strVal val="#ppt_x-.2"/>
                                          </p:val>
                                        </p:tav>
                                        <p:tav tm="100000">
                                          <p:val>
                                            <p:strVal val="#ppt_x"/>
                                          </p:val>
                                        </p:tav>
                                      </p:tavLst>
                                    </p:anim>
                                    <p:anim calcmode="lin" valueType="num">
                                      <p:cBhvr>
                                        <p:cTn id="5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ppt_x</p:attrName>
                                        </p:attrNameLst>
                                      </p:cBhvr>
                                      <p:tavLst>
                                        <p:tav tm="0">
                                          <p:val>
                                            <p:strVal val="#ppt_x-.2"/>
                                          </p:val>
                                        </p:tav>
                                        <p:tav tm="100000">
                                          <p:val>
                                            <p:strVal val="#ppt_x"/>
                                          </p:val>
                                        </p:tav>
                                      </p:tavLst>
                                    </p:anim>
                                    <p:anim calcmode="lin" valueType="num">
                                      <p:cBhvr>
                                        <p:cTn id="5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ppt_x</p:attrName>
                                        </p:attrNameLst>
                                      </p:cBhvr>
                                      <p:tavLst>
                                        <p:tav tm="0">
                                          <p:val>
                                            <p:strVal val="#ppt_x-.2"/>
                                          </p:val>
                                        </p:tav>
                                        <p:tav tm="100000">
                                          <p:val>
                                            <p:strVal val="#ppt_x"/>
                                          </p:val>
                                        </p:tav>
                                      </p:tavLst>
                                    </p:anim>
                                    <p:anim calcmode="lin" valueType="num">
                                      <p:cBhvr>
                                        <p:cTn id="6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1000" fill="hold"/>
                                        <p:tgtEl>
                                          <p:spTgt spid="21"/>
                                        </p:tgtEl>
                                        <p:attrNameLst>
                                          <p:attrName>ppt_x</p:attrName>
                                        </p:attrNameLst>
                                      </p:cBhvr>
                                      <p:tavLst>
                                        <p:tav tm="0">
                                          <p:val>
                                            <p:strVal val="#ppt_x-.2"/>
                                          </p:val>
                                        </p:tav>
                                        <p:tav tm="100000">
                                          <p:val>
                                            <p:strVal val="#ppt_x"/>
                                          </p:val>
                                        </p:tav>
                                      </p:tavLst>
                                    </p:anim>
                                    <p:anim calcmode="lin" valueType="num">
                                      <p:cBhvr>
                                        <p:cTn id="71"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ppt_x</p:attrName>
                                        </p:attrNameLst>
                                      </p:cBhvr>
                                      <p:tavLst>
                                        <p:tav tm="0">
                                          <p:val>
                                            <p:strVal val="#ppt_x-.2"/>
                                          </p:val>
                                        </p:tav>
                                        <p:tav tm="100000">
                                          <p:val>
                                            <p:strVal val="#ppt_x"/>
                                          </p:val>
                                        </p:tav>
                                      </p:tavLst>
                                    </p:anim>
                                    <p:anim calcmode="lin" valueType="num">
                                      <p:cBhvr>
                                        <p:cTn id="7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ppt_x</p:attrName>
                                        </p:attrNameLst>
                                      </p:cBhvr>
                                      <p:tavLst>
                                        <p:tav tm="0">
                                          <p:val>
                                            <p:strVal val="#ppt_x-.2"/>
                                          </p:val>
                                        </p:tav>
                                        <p:tav tm="100000">
                                          <p:val>
                                            <p:strVal val="#ppt_x"/>
                                          </p:val>
                                        </p:tav>
                                      </p:tavLst>
                                    </p:anim>
                                    <p:anim calcmode="lin" valueType="num">
                                      <p:cBhvr>
                                        <p:cTn id="8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Mycenaeans</a:t>
            </a:r>
            <a:endParaRPr lang="en-US" dirty="0"/>
          </a:p>
        </p:txBody>
      </p:sp>
      <p:sp>
        <p:nvSpPr>
          <p:cNvPr id="3" name="TextBox 2"/>
          <p:cNvSpPr txBox="1"/>
          <p:nvPr/>
        </p:nvSpPr>
        <p:spPr>
          <a:xfrm>
            <a:off x="457200" y="1371600"/>
            <a:ext cx="5867400" cy="707886"/>
          </a:xfrm>
          <a:prstGeom prst="rect">
            <a:avLst/>
          </a:prstGeom>
          <a:noFill/>
        </p:spPr>
        <p:txBody>
          <a:bodyPr wrap="square" rtlCol="0">
            <a:spAutoFit/>
          </a:bodyPr>
          <a:lstStyle/>
          <a:p>
            <a:r>
              <a:rPr lang="en-US" sz="2000" dirty="0" smtClean="0"/>
              <a:t>The Mycenaean civilization dominated the Aegean world from 1400 BC to 1200 BC. </a:t>
            </a:r>
            <a:endParaRPr lang="en-US" sz="2000" dirty="0"/>
          </a:p>
        </p:txBody>
      </p:sp>
      <p:sp>
        <p:nvSpPr>
          <p:cNvPr id="4" name="TextBox 3"/>
          <p:cNvSpPr txBox="1"/>
          <p:nvPr/>
        </p:nvSpPr>
        <p:spPr>
          <a:xfrm>
            <a:off x="6172200" y="3810000"/>
            <a:ext cx="2514600" cy="1015663"/>
          </a:xfrm>
          <a:prstGeom prst="rect">
            <a:avLst/>
          </a:prstGeom>
          <a:noFill/>
        </p:spPr>
        <p:txBody>
          <a:bodyPr wrap="square" rtlCol="0">
            <a:spAutoFit/>
          </a:bodyPr>
          <a:lstStyle/>
          <a:p>
            <a:r>
              <a:rPr lang="en-US" sz="2000" dirty="0" smtClean="0"/>
              <a:t>Like the Minoan’s before them, they were also </a:t>
            </a:r>
            <a:r>
              <a:rPr lang="en-US" sz="2000" b="1" dirty="0" smtClean="0"/>
              <a:t>sea traders. </a:t>
            </a:r>
            <a:endParaRPr lang="en-US" sz="2000" b="1" dirty="0"/>
          </a:p>
        </p:txBody>
      </p:sp>
      <p:sp>
        <p:nvSpPr>
          <p:cNvPr id="5" name="TextBox 4"/>
          <p:cNvSpPr txBox="1"/>
          <p:nvPr/>
        </p:nvSpPr>
        <p:spPr>
          <a:xfrm>
            <a:off x="533400" y="2438400"/>
            <a:ext cx="5410200" cy="1323439"/>
          </a:xfrm>
          <a:prstGeom prst="rect">
            <a:avLst/>
          </a:prstGeom>
          <a:noFill/>
        </p:spPr>
        <p:txBody>
          <a:bodyPr wrap="square" rtlCol="0">
            <a:spAutoFit/>
          </a:bodyPr>
          <a:lstStyle/>
          <a:p>
            <a:r>
              <a:rPr lang="en-US" sz="2000" dirty="0" smtClean="0"/>
              <a:t>They often traveled beyond the Aegean to Sicily, Italy, Egypt, and Mesopotamia. They absorbed </a:t>
            </a:r>
            <a:r>
              <a:rPr lang="en-US" sz="2000" b="1" dirty="0" smtClean="0"/>
              <a:t>Egyptian and Mesopotamian customs</a:t>
            </a:r>
            <a:r>
              <a:rPr lang="en-US" sz="2000" dirty="0" smtClean="0"/>
              <a:t>, many of which they passed on to the Greeks. </a:t>
            </a:r>
            <a:endParaRPr lang="en-US" sz="2000" dirty="0"/>
          </a:p>
        </p:txBody>
      </p:sp>
      <p:sp>
        <p:nvSpPr>
          <p:cNvPr id="6" name="TextBox 5"/>
          <p:cNvSpPr txBox="1"/>
          <p:nvPr/>
        </p:nvSpPr>
        <p:spPr>
          <a:xfrm>
            <a:off x="2971800" y="5029200"/>
            <a:ext cx="5715000" cy="1323439"/>
          </a:xfrm>
          <a:prstGeom prst="rect">
            <a:avLst/>
          </a:prstGeom>
          <a:noFill/>
        </p:spPr>
        <p:txBody>
          <a:bodyPr wrap="square" rtlCol="0">
            <a:spAutoFit/>
          </a:bodyPr>
          <a:lstStyle/>
          <a:p>
            <a:r>
              <a:rPr lang="en-US" sz="2000" dirty="0" smtClean="0"/>
              <a:t>Their Civilization was divided into </a:t>
            </a:r>
            <a:r>
              <a:rPr lang="en-US" sz="2000" b="1" dirty="0" smtClean="0"/>
              <a:t>City States</a:t>
            </a:r>
            <a:r>
              <a:rPr lang="en-US" sz="2000" dirty="0" smtClean="0"/>
              <a:t>.</a:t>
            </a:r>
          </a:p>
          <a:p>
            <a:endParaRPr lang="en-US" sz="2000" dirty="0" smtClean="0"/>
          </a:p>
          <a:p>
            <a:r>
              <a:rPr lang="en-US" sz="2000" dirty="0" smtClean="0"/>
              <a:t> A </a:t>
            </a:r>
            <a:r>
              <a:rPr lang="en-US" sz="2000" b="1" dirty="0" smtClean="0"/>
              <a:t>Warrior-King </a:t>
            </a:r>
            <a:r>
              <a:rPr lang="en-US" sz="2000" dirty="0" smtClean="0"/>
              <a:t>would built a thick-walled Fortress and rule the surrounding villages. </a:t>
            </a:r>
            <a:endParaRPr lang="en-US" sz="2000" dirty="0"/>
          </a:p>
        </p:txBody>
      </p:sp>
      <p:pic>
        <p:nvPicPr>
          <p:cNvPr id="7" name="Picture 6"/>
          <p:cNvPicPr>
            <a:picLocks noChangeAspect="1"/>
          </p:cNvPicPr>
          <p:nvPr/>
        </p:nvPicPr>
        <p:blipFill>
          <a:blip r:embed="rId2"/>
          <a:stretch>
            <a:fillRect/>
          </a:stretch>
        </p:blipFill>
        <p:spPr>
          <a:xfrm>
            <a:off x="381000" y="4191000"/>
            <a:ext cx="2305781" cy="2336800"/>
          </a:xfrm>
          <a:prstGeom prst="rect">
            <a:avLst/>
          </a:prstGeom>
        </p:spPr>
      </p:pic>
      <p:pic>
        <p:nvPicPr>
          <p:cNvPr id="8" name="Picture 7"/>
          <p:cNvPicPr>
            <a:picLocks noChangeAspect="1"/>
          </p:cNvPicPr>
          <p:nvPr/>
        </p:nvPicPr>
        <p:blipFill>
          <a:blip r:embed="rId3"/>
          <a:stretch>
            <a:fillRect/>
          </a:stretch>
        </p:blipFill>
        <p:spPr>
          <a:xfrm>
            <a:off x="6553200" y="304800"/>
            <a:ext cx="2590800" cy="313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19200" y="179137"/>
            <a:ext cx="7010400" cy="67951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Trojan War</a:t>
            </a:r>
            <a:endParaRPr lang="en-US" dirty="0"/>
          </a:p>
        </p:txBody>
      </p:sp>
      <p:pic>
        <p:nvPicPr>
          <p:cNvPr id="3" name="Picture 2" descr="horse2"/>
          <p:cNvPicPr>
            <a:picLocks noChangeAspect="1" noChangeArrowheads="1"/>
          </p:cNvPicPr>
          <p:nvPr/>
        </p:nvPicPr>
        <p:blipFill>
          <a:blip r:embed="rId2" cstate="print"/>
          <a:srcRect/>
          <a:stretch>
            <a:fillRect/>
          </a:stretch>
        </p:blipFill>
        <p:spPr>
          <a:xfrm>
            <a:off x="5867400" y="990600"/>
            <a:ext cx="2971522" cy="3124200"/>
          </a:xfrm>
          <a:prstGeom prst="rect">
            <a:avLst/>
          </a:prstGeom>
          <a:noFill/>
          <a:ln>
            <a:solidFill>
              <a:schemeClr val="tx1"/>
            </a:solidFill>
          </a:ln>
        </p:spPr>
      </p:pic>
      <p:sp>
        <p:nvSpPr>
          <p:cNvPr id="4" name="TextBox 3"/>
          <p:cNvSpPr txBox="1"/>
          <p:nvPr/>
        </p:nvSpPr>
        <p:spPr>
          <a:xfrm>
            <a:off x="228600" y="990600"/>
            <a:ext cx="5562600" cy="1107996"/>
          </a:xfrm>
          <a:prstGeom prst="rect">
            <a:avLst/>
          </a:prstGeom>
          <a:noFill/>
        </p:spPr>
        <p:txBody>
          <a:bodyPr wrap="square" rtlCol="0">
            <a:spAutoFit/>
          </a:bodyPr>
          <a:lstStyle/>
          <a:p>
            <a:r>
              <a:rPr lang="en-US" sz="2200" dirty="0" smtClean="0"/>
              <a:t>In 1250 B.C., the </a:t>
            </a:r>
            <a:r>
              <a:rPr lang="en-US" sz="2200" dirty="0" err="1" smtClean="0"/>
              <a:t>Mycenaeans</a:t>
            </a:r>
            <a:r>
              <a:rPr lang="en-US" sz="2200" dirty="0" smtClean="0"/>
              <a:t> fought the </a:t>
            </a:r>
            <a:r>
              <a:rPr lang="en-US" sz="2200" b="1" dirty="0" smtClean="0"/>
              <a:t>Trojan War</a:t>
            </a:r>
            <a:r>
              <a:rPr lang="en-US" sz="2200" dirty="0" smtClean="0"/>
              <a:t> against the economic rival Troy (in Turkey).  </a:t>
            </a:r>
            <a:endParaRPr lang="en-US" sz="2200" dirty="0"/>
          </a:p>
        </p:txBody>
      </p:sp>
      <p:sp>
        <p:nvSpPr>
          <p:cNvPr id="5" name="TextBox 4"/>
          <p:cNvSpPr txBox="1"/>
          <p:nvPr/>
        </p:nvSpPr>
        <p:spPr>
          <a:xfrm>
            <a:off x="152400" y="2209800"/>
            <a:ext cx="5562600" cy="1107996"/>
          </a:xfrm>
          <a:prstGeom prst="rect">
            <a:avLst/>
          </a:prstGeom>
          <a:noFill/>
        </p:spPr>
        <p:txBody>
          <a:bodyPr wrap="square" rtlCol="0">
            <a:spAutoFit/>
          </a:bodyPr>
          <a:lstStyle/>
          <a:p>
            <a:r>
              <a:rPr lang="en-US" sz="2200" b="1" dirty="0" smtClean="0"/>
              <a:t>Economic OR Romantic Motives?</a:t>
            </a:r>
          </a:p>
          <a:p>
            <a:r>
              <a:rPr lang="en-US" sz="2200" dirty="0" smtClean="0"/>
              <a:t>The war lasted 10 years, until the Greeks seized Troy and burned the city to the ground.  </a:t>
            </a:r>
            <a:endParaRPr lang="en-US" sz="2200" dirty="0"/>
          </a:p>
        </p:txBody>
      </p:sp>
      <p:sp>
        <p:nvSpPr>
          <p:cNvPr id="7" name="TextBox 6"/>
          <p:cNvSpPr txBox="1"/>
          <p:nvPr/>
        </p:nvSpPr>
        <p:spPr>
          <a:xfrm>
            <a:off x="0" y="3429000"/>
            <a:ext cx="5562600" cy="1107996"/>
          </a:xfrm>
          <a:prstGeom prst="rect">
            <a:avLst/>
          </a:prstGeom>
          <a:noFill/>
        </p:spPr>
        <p:txBody>
          <a:bodyPr wrap="square" rtlCol="0">
            <a:spAutoFit/>
          </a:bodyPr>
          <a:lstStyle/>
          <a:p>
            <a:r>
              <a:rPr lang="en-US" sz="2200" dirty="0" smtClean="0"/>
              <a:t>Most of what we know about the Trojan War comes from two great </a:t>
            </a:r>
            <a:r>
              <a:rPr lang="en-US" sz="2200" b="1" dirty="0" smtClean="0"/>
              <a:t>epic poems </a:t>
            </a:r>
            <a:r>
              <a:rPr lang="en-US" sz="2200" dirty="0" smtClean="0"/>
              <a:t>written</a:t>
            </a:r>
            <a:r>
              <a:rPr lang="en-US" sz="2200" b="1" dirty="0" smtClean="0"/>
              <a:t> </a:t>
            </a:r>
            <a:r>
              <a:rPr lang="en-US" sz="2200" dirty="0" smtClean="0"/>
              <a:t>by</a:t>
            </a:r>
            <a:r>
              <a:rPr lang="en-US" sz="2200" b="1" dirty="0" smtClean="0"/>
              <a:t> Homer</a:t>
            </a:r>
            <a:r>
              <a:rPr lang="en-US" sz="2200" dirty="0" smtClean="0"/>
              <a:t>, the </a:t>
            </a:r>
            <a:r>
              <a:rPr lang="en-US" sz="2200" i="1" dirty="0" smtClean="0"/>
              <a:t>Iliad</a:t>
            </a:r>
            <a:r>
              <a:rPr lang="en-US" sz="2200" dirty="0" smtClean="0"/>
              <a:t> and the </a:t>
            </a:r>
            <a:r>
              <a:rPr lang="en-US" sz="2200" i="1" dirty="0" smtClean="0"/>
              <a:t>Odyssey</a:t>
            </a:r>
            <a:r>
              <a:rPr lang="en-US" sz="2200" dirty="0" smtClean="0"/>
              <a:t>.  </a:t>
            </a:r>
            <a:endParaRPr lang="en-US" sz="2200" dirty="0"/>
          </a:p>
        </p:txBody>
      </p:sp>
      <p:sp>
        <p:nvSpPr>
          <p:cNvPr id="8" name="TextBox 7"/>
          <p:cNvSpPr txBox="1"/>
          <p:nvPr/>
        </p:nvSpPr>
        <p:spPr>
          <a:xfrm>
            <a:off x="4114800" y="4343400"/>
            <a:ext cx="4800600" cy="769441"/>
          </a:xfrm>
          <a:prstGeom prst="rect">
            <a:avLst/>
          </a:prstGeom>
          <a:noFill/>
        </p:spPr>
        <p:txBody>
          <a:bodyPr wrap="square" rtlCol="0">
            <a:spAutoFit/>
          </a:bodyPr>
          <a:lstStyle/>
          <a:p>
            <a:r>
              <a:rPr lang="en-US" sz="2200" b="1" i="1" dirty="0" smtClean="0"/>
              <a:t>The Iliad </a:t>
            </a:r>
            <a:r>
              <a:rPr lang="en-US" sz="2200" dirty="0" smtClean="0"/>
              <a:t>~ story of the Trojan War with a talking horse.</a:t>
            </a:r>
            <a:endParaRPr lang="en-US" sz="2200" dirty="0"/>
          </a:p>
        </p:txBody>
      </p:sp>
      <p:sp>
        <p:nvSpPr>
          <p:cNvPr id="9" name="TextBox 8"/>
          <p:cNvSpPr txBox="1"/>
          <p:nvPr/>
        </p:nvSpPr>
        <p:spPr>
          <a:xfrm>
            <a:off x="4191000" y="5181600"/>
            <a:ext cx="4800600" cy="1107996"/>
          </a:xfrm>
          <a:prstGeom prst="rect">
            <a:avLst/>
          </a:prstGeom>
          <a:noFill/>
        </p:spPr>
        <p:txBody>
          <a:bodyPr wrap="square" rtlCol="0">
            <a:spAutoFit/>
          </a:bodyPr>
          <a:lstStyle/>
          <a:p>
            <a:r>
              <a:rPr lang="en-US" sz="2200" b="1" i="1" dirty="0" smtClean="0"/>
              <a:t>The Odyssey </a:t>
            </a:r>
            <a:r>
              <a:rPr lang="en-US" sz="2200" dirty="0" smtClean="0"/>
              <a:t>~ tells the story of Odysseus on his way home after the Trojan War to his wife.</a:t>
            </a:r>
            <a:endParaRPr lang="en-US" sz="2200" dirty="0"/>
          </a:p>
        </p:txBody>
      </p:sp>
      <p:pic>
        <p:nvPicPr>
          <p:cNvPr id="10" name="Picture 9" descr="Homer.jpg"/>
          <p:cNvPicPr>
            <a:picLocks noChangeAspect="1"/>
          </p:cNvPicPr>
          <p:nvPr/>
        </p:nvPicPr>
        <p:blipFill>
          <a:blip r:embed="rId3" cstate="print"/>
          <a:stretch>
            <a:fillRect/>
          </a:stretch>
        </p:blipFill>
        <p:spPr>
          <a:xfrm>
            <a:off x="381000" y="4572000"/>
            <a:ext cx="1594744" cy="1981200"/>
          </a:xfrm>
          <a:prstGeom prst="rect">
            <a:avLst/>
          </a:prstGeom>
        </p:spPr>
      </p:pic>
      <p:pic>
        <p:nvPicPr>
          <p:cNvPr id="11" name="Picture 10" descr="Trojan War and Illiad.jpg"/>
          <p:cNvPicPr>
            <a:picLocks noChangeAspect="1"/>
          </p:cNvPicPr>
          <p:nvPr/>
        </p:nvPicPr>
        <p:blipFill>
          <a:blip r:embed="rId4" cstate="print"/>
          <a:stretch>
            <a:fillRect/>
          </a:stretch>
        </p:blipFill>
        <p:spPr>
          <a:xfrm>
            <a:off x="1676400" y="4876800"/>
            <a:ext cx="2190750" cy="1595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ppt_x</p:attrName>
                                        </p:attrNameLst>
                                      </p:cBhvr>
                                      <p:tavLst>
                                        <p:tav tm="0">
                                          <p:val>
                                            <p:strVal val="#ppt_x-.2"/>
                                          </p:val>
                                        </p:tav>
                                        <p:tav tm="100000">
                                          <p:val>
                                            <p:strVal val="#ppt_x"/>
                                          </p:val>
                                        </p:tav>
                                      </p:tavLst>
                                    </p:anim>
                                    <p:anim calcmode="lin" valueType="num">
                                      <p:cBhvr>
                                        <p:cTn id="5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7924800" cy="369332"/>
          </a:xfrm>
          <a:prstGeom prst="rect">
            <a:avLst/>
          </a:prstGeom>
          <a:noFill/>
        </p:spPr>
        <p:txBody>
          <a:bodyPr wrap="square" rtlCol="0">
            <a:spAutoFit/>
          </a:bodyPr>
          <a:lstStyle/>
          <a:p>
            <a:endParaRPr lang="en-US" dirty="0"/>
          </a:p>
        </p:txBody>
      </p:sp>
      <p:sp>
        <p:nvSpPr>
          <p:cNvPr id="8" name="Title 7"/>
          <p:cNvSpPr>
            <a:spLocks noGrp="1"/>
          </p:cNvSpPr>
          <p:nvPr>
            <p:ph type="title"/>
          </p:nvPr>
        </p:nvSpPr>
        <p:spPr>
          <a:xfrm>
            <a:off x="381000" y="0"/>
            <a:ext cx="8229600" cy="1143000"/>
          </a:xfrm>
        </p:spPr>
        <p:txBody>
          <a:bodyPr/>
          <a:lstStyle/>
          <a:p>
            <a:r>
              <a:rPr lang="en-US" i="1" dirty="0" smtClean="0"/>
              <a:t>The Iliad</a:t>
            </a:r>
            <a:endParaRPr lang="en-US" i="1" dirty="0"/>
          </a:p>
        </p:txBody>
      </p:sp>
      <p:sp>
        <p:nvSpPr>
          <p:cNvPr id="9" name="TextBox 8"/>
          <p:cNvSpPr txBox="1"/>
          <p:nvPr/>
        </p:nvSpPr>
        <p:spPr>
          <a:xfrm>
            <a:off x="228600" y="990600"/>
            <a:ext cx="8534400" cy="1323439"/>
          </a:xfrm>
          <a:prstGeom prst="rect">
            <a:avLst/>
          </a:prstGeom>
          <a:noFill/>
        </p:spPr>
        <p:txBody>
          <a:bodyPr wrap="square" rtlCol="0">
            <a:spAutoFit/>
          </a:bodyPr>
          <a:lstStyle/>
          <a:p>
            <a:r>
              <a:rPr lang="en-US" sz="2000" dirty="0" smtClean="0"/>
              <a:t>Homer’s the Iliad tells the story of the Trojan War.  According to Legend, the Trojan War started because a prince from Troy kidnapped the wife of a Greek leader, named Helen, and took her back to Troy.  In order to get her back, the Greeks send a huge army to attack Troy.</a:t>
            </a:r>
            <a:endParaRPr lang="en-US" sz="2000" dirty="0"/>
          </a:p>
        </p:txBody>
      </p:sp>
      <p:sp>
        <p:nvSpPr>
          <p:cNvPr id="10" name="TextBox 9"/>
          <p:cNvSpPr txBox="1"/>
          <p:nvPr/>
        </p:nvSpPr>
        <p:spPr>
          <a:xfrm>
            <a:off x="2590800" y="2362200"/>
            <a:ext cx="6324600" cy="2246769"/>
          </a:xfrm>
          <a:prstGeom prst="rect">
            <a:avLst/>
          </a:prstGeom>
          <a:noFill/>
        </p:spPr>
        <p:txBody>
          <a:bodyPr wrap="square" rtlCol="0">
            <a:spAutoFit/>
          </a:bodyPr>
          <a:lstStyle/>
          <a:p>
            <a:r>
              <a:rPr lang="en-US" sz="2000" dirty="0" smtClean="0"/>
              <a:t>The war lasted 10 years, until the Greeks eventually defeated the Trojans by tricking them.  The Greeks built a huge wooden horse and put it just outside the walls of Troy.  Then the Greek soldiers leave their camp outside the city.  The Trojans believe that the Greeks have given up and gone home.  However, they don’t know that Greek soldiers are hidden inside the wooden horse.</a:t>
            </a:r>
            <a:endParaRPr lang="en-US" sz="2000" dirty="0"/>
          </a:p>
        </p:txBody>
      </p:sp>
      <p:sp>
        <p:nvSpPr>
          <p:cNvPr id="11" name="TextBox 10"/>
          <p:cNvSpPr txBox="1"/>
          <p:nvPr/>
        </p:nvSpPr>
        <p:spPr>
          <a:xfrm>
            <a:off x="304800" y="4648200"/>
            <a:ext cx="5638800" cy="1015663"/>
          </a:xfrm>
          <a:prstGeom prst="rect">
            <a:avLst/>
          </a:prstGeom>
          <a:noFill/>
        </p:spPr>
        <p:txBody>
          <a:bodyPr wrap="square" rtlCol="0">
            <a:spAutoFit/>
          </a:bodyPr>
          <a:lstStyle/>
          <a:p>
            <a:r>
              <a:rPr lang="en-US" sz="2000" dirty="0" smtClean="0"/>
              <a:t>The Trojans decide that the great horse was built to honor the gods.  They bring the horse inside Troy to dedicate to the goddess Athena.  </a:t>
            </a:r>
            <a:endParaRPr lang="en-US" sz="2000" dirty="0"/>
          </a:p>
        </p:txBody>
      </p:sp>
      <p:sp>
        <p:nvSpPr>
          <p:cNvPr id="12" name="TextBox 11"/>
          <p:cNvSpPr txBox="1"/>
          <p:nvPr/>
        </p:nvSpPr>
        <p:spPr>
          <a:xfrm>
            <a:off x="304800" y="5842337"/>
            <a:ext cx="8839200" cy="1015663"/>
          </a:xfrm>
          <a:prstGeom prst="rect">
            <a:avLst/>
          </a:prstGeom>
          <a:noFill/>
        </p:spPr>
        <p:txBody>
          <a:bodyPr wrap="square" rtlCol="0">
            <a:spAutoFit/>
          </a:bodyPr>
          <a:lstStyle/>
          <a:p>
            <a:r>
              <a:rPr lang="en-US" sz="2000" dirty="0" smtClean="0"/>
              <a:t>That night, while the Trojans are celebrating the end of the war, the Greek soldiers climb down out of the horse.  They unlock the city gates to let in the rest of the Greek army  Taken by surprise, the Trojans are defeated.</a:t>
            </a:r>
            <a:endParaRPr lang="en-US" sz="2000" dirty="0"/>
          </a:p>
        </p:txBody>
      </p:sp>
      <p:pic>
        <p:nvPicPr>
          <p:cNvPr id="13" name="Picture 12" descr="Trojan War and Illiad.jpg"/>
          <p:cNvPicPr>
            <a:picLocks noChangeAspect="1"/>
          </p:cNvPicPr>
          <p:nvPr/>
        </p:nvPicPr>
        <p:blipFill>
          <a:blip r:embed="rId2" cstate="print"/>
          <a:stretch>
            <a:fillRect/>
          </a:stretch>
        </p:blipFill>
        <p:spPr>
          <a:xfrm>
            <a:off x="6553200" y="4378207"/>
            <a:ext cx="2038350" cy="1484724"/>
          </a:xfrm>
          <a:prstGeom prst="rect">
            <a:avLst/>
          </a:prstGeom>
        </p:spPr>
      </p:pic>
      <p:pic>
        <p:nvPicPr>
          <p:cNvPr id="14" name="Picture 13" descr="horse2"/>
          <p:cNvPicPr>
            <a:picLocks noChangeAspect="1" noChangeArrowheads="1"/>
          </p:cNvPicPr>
          <p:nvPr/>
        </p:nvPicPr>
        <p:blipFill>
          <a:blip r:embed="rId3" cstate="print"/>
          <a:srcRect/>
          <a:stretch>
            <a:fillRect/>
          </a:stretch>
        </p:blipFill>
        <p:spPr>
          <a:xfrm>
            <a:off x="457200" y="2438400"/>
            <a:ext cx="1981199" cy="2082994"/>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ppt_x</p:attrName>
                                        </p:attrNameLst>
                                      </p:cBhvr>
                                      <p:tavLst>
                                        <p:tav tm="0">
                                          <p:val>
                                            <p:strVal val="#ppt_x-.2"/>
                                          </p:val>
                                        </p:tav>
                                        <p:tav tm="100000">
                                          <p:val>
                                            <p:strVal val="#ppt_x"/>
                                          </p:val>
                                        </p:tav>
                                      </p:tavLst>
                                    </p:anim>
                                    <p:anim calcmode="lin" valueType="num">
                                      <p:cBhvr>
                                        <p:cTn id="3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t>The Odyssey</a:t>
            </a:r>
            <a:endParaRPr lang="en-US" i="1" dirty="0"/>
          </a:p>
        </p:txBody>
      </p:sp>
      <p:sp>
        <p:nvSpPr>
          <p:cNvPr id="3" name="Rectangle 2"/>
          <p:cNvSpPr/>
          <p:nvPr/>
        </p:nvSpPr>
        <p:spPr>
          <a:xfrm>
            <a:off x="152400" y="990600"/>
            <a:ext cx="8610600" cy="769441"/>
          </a:xfrm>
          <a:prstGeom prst="rect">
            <a:avLst/>
          </a:prstGeom>
        </p:spPr>
        <p:txBody>
          <a:bodyPr wrap="square">
            <a:spAutoFit/>
          </a:bodyPr>
          <a:lstStyle/>
          <a:p>
            <a:r>
              <a:rPr lang="en-US" sz="2200" dirty="0" smtClean="0"/>
              <a:t>Homer’s </a:t>
            </a:r>
            <a:r>
              <a:rPr lang="en-US" sz="2200" i="1" dirty="0" smtClean="0"/>
              <a:t>Odyssey</a:t>
            </a:r>
            <a:r>
              <a:rPr lang="en-US" sz="2200" dirty="0" smtClean="0"/>
              <a:t> tells of the adventures of Odysseus as he tries to make his way home after the Trojan War. </a:t>
            </a:r>
            <a:endParaRPr lang="en-US" sz="2200" dirty="0"/>
          </a:p>
        </p:txBody>
      </p:sp>
      <p:sp>
        <p:nvSpPr>
          <p:cNvPr id="4" name="Rectangle 3"/>
          <p:cNvSpPr/>
          <p:nvPr/>
        </p:nvSpPr>
        <p:spPr>
          <a:xfrm>
            <a:off x="152400" y="2057400"/>
            <a:ext cx="5334000" cy="1107996"/>
          </a:xfrm>
          <a:prstGeom prst="rect">
            <a:avLst/>
          </a:prstGeom>
        </p:spPr>
        <p:txBody>
          <a:bodyPr wrap="square">
            <a:spAutoFit/>
          </a:bodyPr>
          <a:lstStyle/>
          <a:p>
            <a:r>
              <a:rPr lang="en-US" sz="2200" dirty="0" smtClean="0"/>
              <a:t>Time and again, events keep Odysseus from getting home. He encounters monsters and half-human creatures. </a:t>
            </a:r>
            <a:endParaRPr lang="en-US" sz="2200" dirty="0"/>
          </a:p>
        </p:txBody>
      </p:sp>
      <p:sp>
        <p:nvSpPr>
          <p:cNvPr id="5" name="Rectangle 4"/>
          <p:cNvSpPr/>
          <p:nvPr/>
        </p:nvSpPr>
        <p:spPr>
          <a:xfrm>
            <a:off x="152400" y="3276600"/>
            <a:ext cx="5334000" cy="769441"/>
          </a:xfrm>
          <a:prstGeom prst="rect">
            <a:avLst/>
          </a:prstGeom>
        </p:spPr>
        <p:txBody>
          <a:bodyPr wrap="square">
            <a:spAutoFit/>
          </a:bodyPr>
          <a:lstStyle/>
          <a:p>
            <a:r>
              <a:rPr lang="en-US" sz="2200" dirty="0" smtClean="0"/>
              <a:t>He battles a one-eyed giant called a Cyclops as well as the sea monster Scylla. </a:t>
            </a:r>
            <a:endParaRPr lang="en-US" sz="2200" dirty="0"/>
          </a:p>
        </p:txBody>
      </p:sp>
      <p:sp>
        <p:nvSpPr>
          <p:cNvPr id="6" name="Rectangle 5"/>
          <p:cNvSpPr/>
          <p:nvPr/>
        </p:nvSpPr>
        <p:spPr>
          <a:xfrm>
            <a:off x="152400" y="4114800"/>
            <a:ext cx="4572000" cy="769441"/>
          </a:xfrm>
          <a:prstGeom prst="rect">
            <a:avLst/>
          </a:prstGeom>
        </p:spPr>
        <p:txBody>
          <a:bodyPr>
            <a:spAutoFit/>
          </a:bodyPr>
          <a:lstStyle/>
          <a:p>
            <a:r>
              <a:rPr lang="en-US" sz="2200" dirty="0" smtClean="0"/>
              <a:t>For a time, a goddess keeps him captive on her island. </a:t>
            </a:r>
            <a:endParaRPr lang="en-US" sz="2200" dirty="0"/>
          </a:p>
        </p:txBody>
      </p:sp>
      <p:sp>
        <p:nvSpPr>
          <p:cNvPr id="7" name="Rectangle 6"/>
          <p:cNvSpPr/>
          <p:nvPr/>
        </p:nvSpPr>
        <p:spPr>
          <a:xfrm>
            <a:off x="152400" y="5029200"/>
            <a:ext cx="4267200" cy="1446550"/>
          </a:xfrm>
          <a:prstGeom prst="rect">
            <a:avLst/>
          </a:prstGeom>
        </p:spPr>
        <p:txBody>
          <a:bodyPr wrap="square">
            <a:spAutoFit/>
          </a:bodyPr>
          <a:lstStyle/>
          <a:p>
            <a:r>
              <a:rPr lang="en-US" sz="2200" dirty="0" smtClean="0"/>
              <a:t>Finally, 20 years after the fall of Troy, Odysseus returns to Ithaca with the help of the goddess Athena.</a:t>
            </a:r>
            <a:endParaRPr lang="en-US" sz="2200" dirty="0"/>
          </a:p>
        </p:txBody>
      </p:sp>
      <p:pic>
        <p:nvPicPr>
          <p:cNvPr id="9" name="Picture 8" descr="The Odyssey by Homer.jpg"/>
          <p:cNvPicPr>
            <a:picLocks noChangeAspect="1"/>
          </p:cNvPicPr>
          <p:nvPr/>
        </p:nvPicPr>
        <p:blipFill>
          <a:blip r:embed="rId2" cstate="print"/>
          <a:stretch>
            <a:fillRect/>
          </a:stretch>
        </p:blipFill>
        <p:spPr>
          <a:xfrm>
            <a:off x="5638800" y="1524000"/>
            <a:ext cx="3086100" cy="2623185"/>
          </a:xfrm>
          <a:prstGeom prst="rect">
            <a:avLst/>
          </a:prstGeom>
        </p:spPr>
      </p:pic>
      <p:pic>
        <p:nvPicPr>
          <p:cNvPr id="10" name="Picture 9" descr="Odysseus and the Sirens.jpg"/>
          <p:cNvPicPr>
            <a:picLocks noChangeAspect="1"/>
          </p:cNvPicPr>
          <p:nvPr/>
        </p:nvPicPr>
        <p:blipFill>
          <a:blip r:embed="rId3" cstate="print"/>
          <a:stretch>
            <a:fillRect/>
          </a:stretch>
        </p:blipFill>
        <p:spPr>
          <a:xfrm>
            <a:off x="4495800" y="4454270"/>
            <a:ext cx="4381500" cy="2168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2"/>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ppt_x</p:attrName>
                                        </p:attrNameLst>
                                      </p:cBhvr>
                                      <p:tavLst>
                                        <p:tav tm="0">
                                          <p:val>
                                            <p:strVal val="#ppt_x-.2"/>
                                          </p:val>
                                        </p:tav>
                                        <p:tav tm="100000">
                                          <p:val>
                                            <p:strVal val="#ppt_x"/>
                                          </p:val>
                                        </p:tav>
                                      </p:tavLst>
                                    </p:anim>
                                    <p:anim calcmode="lin" valueType="num">
                                      <p:cBhvr>
                                        <p:cTn id="4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the Mycenae </a:t>
            </a:r>
            <a:endParaRPr lang="en-US" dirty="0"/>
          </a:p>
        </p:txBody>
      </p:sp>
      <p:sp>
        <p:nvSpPr>
          <p:cNvPr id="3" name="TextBox 2"/>
          <p:cNvSpPr txBox="1"/>
          <p:nvPr/>
        </p:nvSpPr>
        <p:spPr>
          <a:xfrm>
            <a:off x="457200" y="1371600"/>
            <a:ext cx="6019800" cy="2862322"/>
          </a:xfrm>
          <a:prstGeom prst="rect">
            <a:avLst/>
          </a:prstGeom>
          <a:noFill/>
        </p:spPr>
        <p:txBody>
          <a:bodyPr wrap="square" rtlCol="0">
            <a:spAutoFit/>
          </a:bodyPr>
          <a:lstStyle/>
          <a:p>
            <a:r>
              <a:rPr lang="en-US" sz="2000" dirty="0" smtClean="0"/>
              <a:t>Not Long after their victory over Troy, The </a:t>
            </a:r>
            <a:r>
              <a:rPr lang="en-US" sz="2000" dirty="0" err="1" smtClean="0"/>
              <a:t>Mycenaens</a:t>
            </a:r>
            <a:r>
              <a:rPr lang="en-US" sz="2000" dirty="0" smtClean="0"/>
              <a:t> themselves came under attack from sea raiders (also </a:t>
            </a:r>
            <a:r>
              <a:rPr lang="en-US" sz="2000" dirty="0" err="1" smtClean="0"/>
              <a:t>greek</a:t>
            </a:r>
            <a:r>
              <a:rPr lang="en-US" sz="2000" dirty="0" smtClean="0"/>
              <a:t> speaking) called the </a:t>
            </a:r>
            <a:r>
              <a:rPr lang="en-US" sz="2000" b="1" dirty="0" err="1" smtClean="0"/>
              <a:t>Dorians</a:t>
            </a:r>
            <a:r>
              <a:rPr lang="en-US" sz="2000" dirty="0" smtClean="0"/>
              <a:t>, invading from the North. </a:t>
            </a:r>
          </a:p>
          <a:p>
            <a:endParaRPr lang="en-US" sz="2000" dirty="0" smtClean="0"/>
          </a:p>
          <a:p>
            <a:r>
              <a:rPr lang="en-US" sz="2000" dirty="0" smtClean="0"/>
              <a:t>AS Mycenaean power faded, and their cities and trade </a:t>
            </a:r>
            <a:r>
              <a:rPr lang="en-US" sz="2000" b="1" dirty="0" smtClean="0"/>
              <a:t>declined. </a:t>
            </a:r>
          </a:p>
          <a:p>
            <a:endParaRPr lang="en-US" sz="2000" dirty="0" smtClean="0"/>
          </a:p>
          <a:p>
            <a:r>
              <a:rPr lang="en-US" sz="2000" dirty="0" smtClean="0"/>
              <a:t>People forgot many skills, including the art of writing. </a:t>
            </a:r>
          </a:p>
        </p:txBody>
      </p:sp>
      <p:sp>
        <p:nvSpPr>
          <p:cNvPr id="4" name="TextBox 3"/>
          <p:cNvSpPr txBox="1"/>
          <p:nvPr/>
        </p:nvSpPr>
        <p:spPr>
          <a:xfrm>
            <a:off x="457200" y="4343400"/>
            <a:ext cx="7772400" cy="2246769"/>
          </a:xfrm>
          <a:prstGeom prst="rect">
            <a:avLst/>
          </a:prstGeom>
          <a:noFill/>
        </p:spPr>
        <p:txBody>
          <a:bodyPr wrap="square" rtlCol="0">
            <a:spAutoFit/>
          </a:bodyPr>
          <a:lstStyle/>
          <a:p>
            <a:r>
              <a:rPr lang="en-US" sz="2000" dirty="0" smtClean="0"/>
              <a:t>After the Dorian invasions, Greece passed several centuries in obscurity. </a:t>
            </a:r>
          </a:p>
          <a:p>
            <a:endParaRPr lang="en-US" sz="2000" dirty="0" smtClean="0"/>
          </a:p>
          <a:p>
            <a:r>
              <a:rPr lang="en-US" sz="2000" dirty="0" smtClean="0"/>
              <a:t>The people lived in </a:t>
            </a:r>
            <a:r>
              <a:rPr lang="en-US" sz="2000" b="1" dirty="0" smtClean="0"/>
              <a:t>isolated villages </a:t>
            </a:r>
            <a:r>
              <a:rPr lang="en-US" sz="2000" dirty="0" smtClean="0"/>
              <a:t>and had little contact with the outside world. </a:t>
            </a:r>
          </a:p>
          <a:p>
            <a:endParaRPr lang="en-US" sz="2000" dirty="0" smtClean="0"/>
          </a:p>
          <a:p>
            <a:r>
              <a:rPr lang="en-US" sz="2000" dirty="0" smtClean="0"/>
              <a:t>However, over time a new Greek civilization will be forged that will </a:t>
            </a:r>
            <a:r>
              <a:rPr lang="en-US" sz="2000" b="1" dirty="0" smtClean="0"/>
              <a:t>dominate</a:t>
            </a:r>
            <a:r>
              <a:rPr lang="en-US" sz="2000" dirty="0" smtClean="0"/>
              <a:t> the region and influence the western world. </a:t>
            </a:r>
            <a:endParaRPr lang="en-US" sz="2000" dirty="0"/>
          </a:p>
        </p:txBody>
      </p:sp>
      <p:pic>
        <p:nvPicPr>
          <p:cNvPr id="5" name="Picture 4"/>
          <p:cNvPicPr>
            <a:picLocks noChangeAspect="1"/>
          </p:cNvPicPr>
          <p:nvPr/>
        </p:nvPicPr>
        <p:blipFill>
          <a:blip r:embed="rId2"/>
          <a:stretch>
            <a:fillRect/>
          </a:stretch>
        </p:blipFill>
        <p:spPr>
          <a:xfrm>
            <a:off x="6781800" y="1295400"/>
            <a:ext cx="1981200" cy="2886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786</Words>
  <Application>Microsoft Office PowerPoint</Application>
  <PresentationFormat>On-screen Show (4:3)</PresentationFormat>
  <Paragraphs>53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Early Greece</vt:lpstr>
      <vt:lpstr>Geography of Greece</vt:lpstr>
      <vt:lpstr>Early People of the Aegean</vt:lpstr>
      <vt:lpstr>The Mycenaeans</vt:lpstr>
      <vt:lpstr>PowerPoint Presentation</vt:lpstr>
      <vt:lpstr>The Trojan War</vt:lpstr>
      <vt:lpstr>The Iliad</vt:lpstr>
      <vt:lpstr>The Odyssey</vt:lpstr>
      <vt:lpstr>Decline of the Mycenae </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Greece</dc:title>
  <dc:creator>AlyssaMartin</dc:creator>
  <cp:lastModifiedBy>wwestbrook</cp:lastModifiedBy>
  <cp:revision>50</cp:revision>
  <dcterms:created xsi:type="dcterms:W3CDTF">2015-09-15T17:47:33Z</dcterms:created>
  <dcterms:modified xsi:type="dcterms:W3CDTF">2017-02-09T14:38:35Z</dcterms:modified>
</cp:coreProperties>
</file>