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2" r:id="rId12"/>
    <p:sldId id="266" r:id="rId13"/>
    <p:sldId id="267" r:id="rId14"/>
    <p:sldId id="269" r:id="rId15"/>
    <p:sldId id="270" r:id="rId16"/>
    <p:sldId id="273" r:id="rId17"/>
    <p:sldId id="281" r:id="rId18"/>
    <p:sldId id="274" r:id="rId19"/>
    <p:sldId id="275" r:id="rId20"/>
    <p:sldId id="276" r:id="rId21"/>
    <p:sldId id="277" r:id="rId22"/>
    <p:sldId id="278" r:id="rId23"/>
    <p:sldId id="283" r:id="rId24"/>
    <p:sldId id="280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EB49-6D08-4958-B7A7-D3F16D9587DF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4FB7-ABDB-47CE-AA53-E3909F4A7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EB49-6D08-4958-B7A7-D3F16D9587DF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4FB7-ABDB-47CE-AA53-E3909F4A7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EB49-6D08-4958-B7A7-D3F16D9587DF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4FB7-ABDB-47CE-AA53-E3909F4A7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EB49-6D08-4958-B7A7-D3F16D9587DF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4FB7-ABDB-47CE-AA53-E3909F4A7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EB49-6D08-4958-B7A7-D3F16D9587DF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4FB7-ABDB-47CE-AA53-E3909F4A7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EB49-6D08-4958-B7A7-D3F16D9587DF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4FB7-ABDB-47CE-AA53-E3909F4A7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EB49-6D08-4958-B7A7-D3F16D9587DF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4FB7-ABDB-47CE-AA53-E3909F4A7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EB49-6D08-4958-B7A7-D3F16D9587DF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4FB7-ABDB-47CE-AA53-E3909F4A7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EB49-6D08-4958-B7A7-D3F16D9587DF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4FB7-ABDB-47CE-AA53-E3909F4A7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EB49-6D08-4958-B7A7-D3F16D9587DF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4FB7-ABDB-47CE-AA53-E3909F4A7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EB49-6D08-4958-B7A7-D3F16D9587DF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4FB7-ABDB-47CE-AA53-E3909F4A7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FEB49-6D08-4958-B7A7-D3F16D9587DF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84FB7-ABDB-47CE-AA53-E3909F4A7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al.com/news/local/documentaries/video/9671089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6: Deviance and Conformity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Deviance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Homicide </a:t>
            </a:r>
          </a:p>
          <a:p>
            <a:pPr lvl="1"/>
            <a:r>
              <a:rPr lang="en-US" dirty="0" smtClean="0"/>
              <a:t>Relatively rare and occurs most often among relatives, friends, or acquaintances</a:t>
            </a:r>
          </a:p>
          <a:p>
            <a:r>
              <a:rPr lang="en-US" dirty="0" smtClean="0"/>
              <a:t>Rape</a:t>
            </a:r>
          </a:p>
          <a:p>
            <a:pPr lvl="1"/>
            <a:r>
              <a:rPr lang="en-US" dirty="0" smtClean="0"/>
              <a:t>Rape is encouraged by a “hidden culture of rape” that holds that women are men’s property and women secretly want to be raped and they’re asking for it </a:t>
            </a:r>
          </a:p>
          <a:p>
            <a:r>
              <a:rPr lang="en-US" dirty="0" smtClean="0"/>
              <a:t>Drug Use </a:t>
            </a:r>
          </a:p>
          <a:p>
            <a:pPr lvl="1"/>
            <a:r>
              <a:rPr lang="en-US" dirty="0" smtClean="0"/>
              <a:t>Poor are more likely to engage in because of social situations </a:t>
            </a:r>
          </a:p>
          <a:p>
            <a:r>
              <a:rPr lang="en-US" dirty="0" smtClean="0"/>
              <a:t>Binge Drinking </a:t>
            </a:r>
          </a:p>
          <a:p>
            <a:pPr lvl="1"/>
            <a:r>
              <a:rPr lang="en-US" dirty="0" smtClean="0"/>
              <a:t>Most often seen in college students and young adults </a:t>
            </a:r>
          </a:p>
          <a:p>
            <a:r>
              <a:rPr lang="en-US" dirty="0" smtClean="0"/>
              <a:t>Corporate Crime </a:t>
            </a:r>
          </a:p>
          <a:p>
            <a:r>
              <a:rPr lang="en-US" dirty="0" smtClean="0"/>
              <a:t>Mental Problems </a:t>
            </a:r>
          </a:p>
          <a:p>
            <a:pPr lvl="1"/>
            <a:r>
              <a:rPr lang="en-US" dirty="0" smtClean="0"/>
              <a:t>Noncriminal and is often caused by social factors </a:t>
            </a:r>
          </a:p>
          <a:p>
            <a:pPr lvl="1"/>
            <a:r>
              <a:rPr lang="en-US" b="1" u="sng" dirty="0" smtClean="0"/>
              <a:t>Psychosis</a:t>
            </a:r>
            <a:r>
              <a:rPr lang="en-US" dirty="0" smtClean="0"/>
              <a:t>: Loss of touch with reality </a:t>
            </a:r>
          </a:p>
          <a:p>
            <a:pPr lvl="1"/>
            <a:r>
              <a:rPr lang="en-US" b="1" u="sng" dirty="0" smtClean="0"/>
              <a:t>Neurosis</a:t>
            </a:r>
            <a:r>
              <a:rPr lang="en-US" dirty="0" smtClean="0"/>
              <a:t>: Persistent fears, anxiety, or worry about trivial matters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Seriousness of a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Rank the crimes on the worksheet by seriousness. </a:t>
            </a:r>
          </a:p>
          <a:p>
            <a:pPr algn="ctr">
              <a:buNone/>
            </a:pPr>
            <a:endParaRPr lang="en-US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We will discuss what you all came up with.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Functions of Deviance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Clarifying Norms </a:t>
            </a:r>
          </a:p>
          <a:p>
            <a:pPr lvl="1"/>
            <a:r>
              <a:rPr lang="en-US" dirty="0"/>
              <a:t>Serves to define the boundaries of acceptable behavior </a:t>
            </a:r>
          </a:p>
          <a:p>
            <a:pPr lvl="1"/>
            <a:r>
              <a:rPr lang="en-US" dirty="0"/>
              <a:t>Punishment of norm violators serves as a warning to others that certain behaviors will not be tolerated by </a:t>
            </a:r>
            <a:r>
              <a:rPr lang="en-US" dirty="0" smtClean="0"/>
              <a:t>society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Unifying the Group </a:t>
            </a:r>
          </a:p>
          <a:p>
            <a:pPr lvl="1"/>
            <a:r>
              <a:rPr lang="en-US" dirty="0"/>
              <a:t>Deviance serves to draw line between conforming members of society and “</a:t>
            </a:r>
            <a:r>
              <a:rPr lang="en-US" i="1" dirty="0" smtClean="0"/>
              <a:t>outsiders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/>
              <a:t>“Us against them” attitude reinforces sense of community and the belief in shared values </a:t>
            </a:r>
          </a:p>
          <a:p>
            <a:pPr lvl="1"/>
            <a:r>
              <a:rPr lang="en-US" dirty="0"/>
              <a:t>According to Durkheim, deviance is so important to maintenance of group unity, it would have to be invented if it did not exist naturally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Functions of Deviance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Diffusing Tension </a:t>
            </a:r>
          </a:p>
          <a:p>
            <a:pPr lvl="1"/>
            <a:r>
              <a:rPr lang="en-US" dirty="0"/>
              <a:t>Minor acts of deviance serve as a safety valve when people are unhappy with their life or social conditions </a:t>
            </a:r>
          </a:p>
          <a:p>
            <a:pPr lvl="1"/>
            <a:r>
              <a:rPr lang="en-US" dirty="0"/>
              <a:t>Acts allow people to relieve tension without disrupting the basic fabric of society </a:t>
            </a:r>
          </a:p>
          <a:p>
            <a:pPr lvl="2"/>
            <a:r>
              <a:rPr lang="en-US" dirty="0"/>
              <a:t>Ex: Protests </a:t>
            </a: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Promoting Social Change </a:t>
            </a:r>
          </a:p>
          <a:p>
            <a:pPr lvl="1"/>
            <a:r>
              <a:rPr lang="en-US" dirty="0" smtClean="0"/>
              <a:t>Helps identify problem areas </a:t>
            </a:r>
            <a:endParaRPr lang="en-US" dirty="0"/>
          </a:p>
          <a:p>
            <a:pPr lvl="1"/>
            <a:r>
              <a:rPr lang="en-US" dirty="0"/>
              <a:t>When large numbers of people violate a particular norm, it is an indication that something in society needs to be changed  </a:t>
            </a:r>
            <a:r>
              <a:rPr lang="en-US" dirty="0" smtClean="0"/>
              <a:t>so authorities will take </a:t>
            </a:r>
            <a:r>
              <a:rPr lang="en-US" dirty="0"/>
              <a:t>steps to correct the situation </a:t>
            </a: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Providing Jobs </a:t>
            </a:r>
          </a:p>
          <a:p>
            <a:pPr lvl="1"/>
            <a:r>
              <a:rPr lang="en-US" dirty="0"/>
              <a:t>Judges, lawyers, police officers, prison personnel, parole officers, </a:t>
            </a:r>
          </a:p>
          <a:p>
            <a:pPr lvl="1"/>
            <a:r>
              <a:rPr lang="en-US" dirty="0"/>
              <a:t>There are other jobs like clothing manufacturers (makes clothes and prison uniforms) 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3916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How can deviant behaviors have both positive and negative consequences?</a:t>
            </a:r>
          </a:p>
          <a:p>
            <a:pPr algn="ctr">
              <a:buNone/>
            </a:pPr>
            <a:endParaRPr lang="en-US" sz="4400" dirty="0"/>
          </a:p>
          <a:p>
            <a:pPr algn="ctr">
              <a:buNone/>
            </a:pPr>
            <a:r>
              <a:rPr lang="en-US" sz="4400" i="1" dirty="0" smtClean="0"/>
              <a:t> </a:t>
            </a:r>
            <a:r>
              <a:rPr lang="en-US" i="1" dirty="0" smtClean="0"/>
              <a:t>What are your thoughts? </a:t>
            </a:r>
            <a:endParaRPr lang="en-US" sz="44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Deviance: Functionalist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81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Strain Theory</a:t>
            </a:r>
            <a:r>
              <a:rPr lang="en-US" dirty="0" smtClean="0"/>
              <a:t> (Robert K. Merton) </a:t>
            </a:r>
          </a:p>
          <a:p>
            <a:pPr lvl="1"/>
            <a:r>
              <a:rPr lang="en-US" dirty="0" smtClean="0"/>
              <a:t>Views deviance as the natural outgrowth of values, norms, and structure of society </a:t>
            </a:r>
          </a:p>
          <a:p>
            <a:pPr lvl="1"/>
            <a:r>
              <a:rPr lang="en-US" dirty="0"/>
              <a:t>American society places high value on certain goals, but not everybody has access to the legitimate means to achieve these goals</a:t>
            </a:r>
          </a:p>
          <a:p>
            <a:pPr lvl="2"/>
            <a:r>
              <a:rPr lang="en-US" dirty="0"/>
              <a:t>Ex: society expects you to have economic success, but some individuals may be prevented from finding a job due to social conditions or because they lack education and this can cause strain </a:t>
            </a:r>
          </a:p>
          <a:p>
            <a:pPr lvl="1"/>
            <a:r>
              <a:rPr lang="en-US" dirty="0"/>
              <a:t>Under strain of incompatible goals and means, these individuals fall victim to </a:t>
            </a:r>
            <a:r>
              <a:rPr lang="en-US" b="1" u="sng" dirty="0"/>
              <a:t>anomie</a:t>
            </a:r>
            <a:r>
              <a:rPr lang="en-US" dirty="0"/>
              <a:t> (situation that arises when the norms of society are unclear or are no longer applicable) </a:t>
            </a:r>
          </a:p>
          <a:p>
            <a:pPr lvl="2"/>
            <a:r>
              <a:rPr lang="en-US" dirty="0"/>
              <a:t>Leaves individuals without sufficient guidelines for behavior, causing confusion both for individuals and society </a:t>
            </a:r>
            <a:endParaRPr lang="en-US" dirty="0" smtClean="0"/>
          </a:p>
          <a:p>
            <a:pPr lvl="1"/>
            <a:r>
              <a:rPr lang="en-US" dirty="0" smtClean="0"/>
              <a:t>respond to culturally approved goals and legitimate means of achieving these goals in 5  ways: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228600"/>
          <a:ext cx="8763000" cy="6465358"/>
        </p:xfrm>
        <a:graphic>
          <a:graphicData uri="http://schemas.openxmlformats.org/drawingml/2006/table">
            <a:tbl>
              <a:tblPr/>
              <a:tblGrid>
                <a:gridCol w="1676400"/>
                <a:gridCol w="1295400"/>
                <a:gridCol w="1219200"/>
                <a:gridCol w="4572000"/>
              </a:tblGrid>
              <a:tr h="7098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Mode of Adaptation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Cultural Goals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Cultural Norms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Times New Roman"/>
                        </a:rPr>
                        <a:t>Explanation/Example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Conformity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(not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deviant)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Accept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Accept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Calibri"/>
                          <a:ea typeface="Calibri"/>
                          <a:cs typeface="Times New Roman"/>
                        </a:rPr>
                        <a:t>Ex: A high school student graduates and goes to college </a:t>
                      </a:r>
                      <a:endParaRPr lang="en-US" sz="20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9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Times New Roman"/>
                        </a:rPr>
                        <a:t>Innovation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Accept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Reject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Want wealth, but don’t want to use acceptable means of achieving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baseline="0" dirty="0" smtClean="0">
                          <a:latin typeface="Calibri"/>
                          <a:ea typeface="Calibri"/>
                          <a:cs typeface="Times New Roman"/>
                        </a:rPr>
                        <a:t>Ex: </a:t>
                      </a:r>
                      <a:r>
                        <a:rPr lang="en-US" sz="2000" i="1" dirty="0" smtClean="0">
                          <a:latin typeface="Calibri"/>
                          <a:ea typeface="Calibri"/>
                          <a:cs typeface="Times New Roman"/>
                        </a:rPr>
                        <a:t>Drug dealers, burglars </a:t>
                      </a:r>
                      <a:endParaRPr lang="en-US" sz="20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2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Ritualism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Reject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Accept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Find it impossible to achieve goals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by acceptable means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baseline="0" dirty="0" smtClean="0">
                          <a:latin typeface="Calibri"/>
                          <a:ea typeface="Calibri"/>
                          <a:cs typeface="Times New Roman"/>
                        </a:rPr>
                        <a:t>Ex: Passing on a promotion rather than face failure </a:t>
                      </a:r>
                      <a:endParaRPr lang="en-US" sz="20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9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Retreatism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Reject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Reject 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Make no effort to share goals and norms and may drop out of society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Calibri"/>
                          <a:ea typeface="Calibri"/>
                          <a:cs typeface="Times New Roman"/>
                        </a:rPr>
                        <a:t>Ex: Drug</a:t>
                      </a:r>
                      <a:r>
                        <a:rPr lang="en-US" sz="2000" i="1" baseline="0" dirty="0" smtClean="0">
                          <a:latin typeface="Calibri"/>
                          <a:ea typeface="Calibri"/>
                          <a:cs typeface="Times New Roman"/>
                        </a:rPr>
                        <a:t> addicts, beggars </a:t>
                      </a:r>
                      <a:endParaRPr lang="en-US" sz="20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8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Rebellion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Reject and Replace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Reject and Replace 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Substitute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new set of goals and means of achieving those goals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baseline="0" dirty="0" smtClean="0">
                          <a:latin typeface="Calibri"/>
                          <a:ea typeface="Calibri"/>
                          <a:cs typeface="Times New Roman"/>
                        </a:rPr>
                        <a:t>Ex: Members of a revolutionary movement </a:t>
                      </a:r>
                      <a:endParaRPr lang="en-US" sz="20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Strain Theory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According to Robert Merton, the deviant responses to strain are: </a:t>
            </a:r>
          </a:p>
          <a:p>
            <a:pPr lvl="1"/>
            <a:r>
              <a:rPr lang="en-US" dirty="0" smtClean="0"/>
              <a:t>Innovation </a:t>
            </a:r>
          </a:p>
          <a:p>
            <a:pPr lvl="1"/>
            <a:r>
              <a:rPr lang="en-US" dirty="0" smtClean="0"/>
              <a:t>Ritualism </a:t>
            </a:r>
          </a:p>
          <a:p>
            <a:pPr lvl="1"/>
            <a:r>
              <a:rPr lang="en-US" dirty="0" err="1" smtClean="0"/>
              <a:t>Retreatism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Rebellion </a:t>
            </a:r>
          </a:p>
          <a:p>
            <a:r>
              <a:rPr lang="en-US" dirty="0" smtClean="0"/>
              <a:t>Consider the scenario below: </a:t>
            </a:r>
          </a:p>
          <a:p>
            <a:pPr lvl="1"/>
            <a:r>
              <a:rPr lang="en-US" i="1" dirty="0" smtClean="0"/>
              <a:t>In the past, Student X  has been a student who has tried very hard in the classroom but has not achieved much academic success. </a:t>
            </a:r>
          </a:p>
          <a:p>
            <a:r>
              <a:rPr lang="en-US" dirty="0" smtClean="0"/>
              <a:t>For whatever reason, Student X, in his mind, is unable to obtain the culturally approved goals of educational success legitimately. </a:t>
            </a:r>
          </a:p>
          <a:p>
            <a:r>
              <a:rPr lang="en-US" dirty="0" smtClean="0"/>
              <a:t>Based on Merton’s 4 deviant modes of adaptation, give 2 examples of how Student X could respond for each mode. (8 in all)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Deviance: Conflict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Conflict Theory </a:t>
            </a:r>
          </a:p>
          <a:p>
            <a:pPr marL="914400" lvl="1" indent="-514350"/>
            <a:r>
              <a:rPr lang="en-US" dirty="0" smtClean="0"/>
              <a:t>Believe competition and social inequality lead to deviance </a:t>
            </a:r>
          </a:p>
          <a:p>
            <a:pPr marL="914400" lvl="1" indent="-514350"/>
            <a:r>
              <a:rPr lang="en-US" dirty="0" smtClean="0"/>
              <a:t>Social life is struggle between those who posses power and those who do not </a:t>
            </a:r>
          </a:p>
          <a:p>
            <a:pPr lvl="2"/>
            <a:r>
              <a:rPr lang="en-US" dirty="0" smtClean="0"/>
              <a:t>People with power commit deviant acts to maintain their power </a:t>
            </a:r>
          </a:p>
          <a:p>
            <a:pPr lvl="2"/>
            <a:r>
              <a:rPr lang="en-US" dirty="0" smtClean="0"/>
              <a:t>People without power commit deviant acts to obtain economic rewards or because they have low self-esteem and feelings of powerlessness </a:t>
            </a:r>
          </a:p>
          <a:p>
            <a:pPr lvl="1"/>
            <a:r>
              <a:rPr lang="en-US" dirty="0" smtClean="0"/>
              <a:t>According to Richard </a:t>
            </a:r>
            <a:r>
              <a:rPr lang="en-US" dirty="0" err="1" smtClean="0"/>
              <a:t>Quinney</a:t>
            </a:r>
            <a:r>
              <a:rPr lang="en-US" dirty="0" smtClean="0"/>
              <a:t>, ruling classes label any behavior that threatens their power as deviant and because lower classes have only limited opportunities they are forced to commit defined acts of deviance </a:t>
            </a:r>
          </a:p>
          <a:p>
            <a:pPr marL="914400" lvl="1" indent="-514350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Deviance: </a:t>
            </a:r>
            <a:r>
              <a:rPr lang="en-US" dirty="0" err="1" smtClean="0"/>
              <a:t>Interactionist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3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Control Theory </a:t>
            </a:r>
          </a:p>
          <a:p>
            <a:pPr marL="914400" lvl="1" indent="-514350"/>
            <a:r>
              <a:rPr lang="en-US" dirty="0" smtClean="0"/>
              <a:t>Explains deviance as a natural occurrence </a:t>
            </a:r>
          </a:p>
          <a:p>
            <a:pPr marL="1314450" lvl="2" indent="-514350"/>
            <a:r>
              <a:rPr lang="en-US" dirty="0" smtClean="0"/>
              <a:t>Interested in knowing why people conform </a:t>
            </a:r>
          </a:p>
          <a:p>
            <a:pPr marL="914400" lvl="1" indent="-514350"/>
            <a:r>
              <a:rPr lang="en-US" dirty="0" smtClean="0"/>
              <a:t>Social ties among individuals determine conformity </a:t>
            </a:r>
          </a:p>
          <a:p>
            <a:pPr marL="1314450" lvl="2" indent="-514350"/>
            <a:r>
              <a:rPr lang="en-US" dirty="0" smtClean="0"/>
              <a:t>Those who have weak ties to community are likely to commit deviant acts </a:t>
            </a:r>
          </a:p>
          <a:p>
            <a:pPr marL="914400" lvl="1" indent="-514350"/>
            <a:r>
              <a:rPr lang="en-US" dirty="0" smtClean="0"/>
              <a:t>Travis </a:t>
            </a:r>
            <a:r>
              <a:rPr lang="en-US" dirty="0" err="1" smtClean="0"/>
              <a:t>Hirschi</a:t>
            </a:r>
            <a:r>
              <a:rPr lang="en-US" dirty="0" smtClean="0"/>
              <a:t>: People develop strong social bonds in 4 ways 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Form attachments with others who accept norms 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Have a strong belief in moral codes of society 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Show commitment to traditional values and goals 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Fully involved in </a:t>
            </a:r>
            <a:r>
              <a:rPr lang="en-US" dirty="0" err="1" smtClean="0"/>
              <a:t>nondeviant</a:t>
            </a:r>
            <a:r>
              <a:rPr lang="en-US" dirty="0" smtClean="0"/>
              <a:t> activities (not time to be deviant) </a:t>
            </a:r>
          </a:p>
          <a:p>
            <a:pPr marL="914400" lvl="1" indent="-514350"/>
            <a:r>
              <a:rPr lang="en-US" dirty="0" smtClean="0"/>
              <a:t>These people are likely to conform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deviant is…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Think of your best definition for a deviant.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Deviance: </a:t>
            </a:r>
            <a:r>
              <a:rPr lang="en-US" dirty="0" err="1" smtClean="0"/>
              <a:t>Interactionist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Cultural Transmission Theory </a:t>
            </a:r>
          </a:p>
          <a:p>
            <a:pPr marL="914400" lvl="1" indent="-514350"/>
            <a:r>
              <a:rPr lang="en-US" dirty="0" smtClean="0"/>
              <a:t>Explains deviance as a learned behavior </a:t>
            </a:r>
          </a:p>
          <a:p>
            <a:pPr lvl="1"/>
            <a:r>
              <a:rPr lang="en-US" dirty="0"/>
              <a:t>Deviant behavior is learned in much the same way that </a:t>
            </a:r>
            <a:r>
              <a:rPr lang="en-US" dirty="0" err="1"/>
              <a:t>nondeviant</a:t>
            </a:r>
            <a:r>
              <a:rPr lang="en-US" dirty="0"/>
              <a:t> behavior is learned </a:t>
            </a:r>
          </a:p>
          <a:p>
            <a:pPr lvl="1"/>
            <a:r>
              <a:rPr lang="en-US" dirty="0"/>
              <a:t>In the case of deviant behavior, interaction is primarily among individuals who are engaging in deviant acts and the norms and values being transmitted are deviant </a:t>
            </a:r>
          </a:p>
          <a:p>
            <a:pPr marL="914400" lvl="1" indent="-514350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Explaining Deviance: </a:t>
            </a:r>
            <a:r>
              <a:rPr lang="en-US" dirty="0" err="1" smtClean="0"/>
              <a:t>Interactionist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5344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Cultural Transmission Theory </a:t>
            </a:r>
          </a:p>
          <a:p>
            <a:pPr marL="914400" lvl="1" indent="-514350"/>
            <a:r>
              <a:rPr lang="en-US" b="1" u="sng" dirty="0" smtClean="0"/>
              <a:t>Differential Association</a:t>
            </a:r>
            <a:r>
              <a:rPr lang="en-US" dirty="0" smtClean="0"/>
              <a:t> = Refers to frequency and closeness of associations a person has with deviant and </a:t>
            </a:r>
            <a:r>
              <a:rPr lang="en-US" dirty="0" err="1" smtClean="0"/>
              <a:t>nondeviant</a:t>
            </a:r>
            <a:r>
              <a:rPr lang="en-US" dirty="0" smtClean="0"/>
              <a:t> individuals (Edwin Sutherland) </a:t>
            </a:r>
          </a:p>
          <a:p>
            <a:pPr marL="914400" lvl="1" indent="-514350"/>
            <a:r>
              <a:rPr lang="en-US" dirty="0"/>
              <a:t>If majority of a person’s interactions are with deviant individuals, the person is likely to be socialized into patterns of deviant behavior 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Gersham</a:t>
            </a:r>
            <a:r>
              <a:rPr lang="en-US" dirty="0" smtClean="0"/>
              <a:t> Sykes and David </a:t>
            </a:r>
            <a:r>
              <a:rPr lang="en-US" dirty="0" err="1" smtClean="0"/>
              <a:t>Matza</a:t>
            </a:r>
            <a:r>
              <a:rPr lang="en-US" dirty="0" smtClean="0"/>
              <a:t> offered an extension to this theory </a:t>
            </a:r>
          </a:p>
          <a:p>
            <a:pPr marL="1314450" lvl="2" indent="-514350"/>
            <a:r>
              <a:rPr lang="en-US" b="1" u="sng" dirty="0"/>
              <a:t>Techniques of </a:t>
            </a:r>
            <a:r>
              <a:rPr lang="en-US" b="1" u="sng" dirty="0" smtClean="0"/>
              <a:t>Neutralization </a:t>
            </a:r>
            <a:r>
              <a:rPr lang="en-US" dirty="0"/>
              <a:t>= people suspend their moral beliefs to commit deviant acts </a:t>
            </a:r>
            <a:endParaRPr lang="en-US" dirty="0" smtClean="0"/>
          </a:p>
          <a:p>
            <a:pPr lvl="3"/>
            <a:r>
              <a:rPr lang="en-US" dirty="0"/>
              <a:t>Denying responsibility</a:t>
            </a:r>
          </a:p>
          <a:p>
            <a:pPr lvl="3"/>
            <a:r>
              <a:rPr lang="en-US" dirty="0"/>
              <a:t>Denying injury </a:t>
            </a:r>
          </a:p>
          <a:p>
            <a:pPr lvl="3"/>
            <a:r>
              <a:rPr lang="en-US" dirty="0"/>
              <a:t>Denying the victim </a:t>
            </a:r>
          </a:p>
          <a:p>
            <a:pPr lvl="3"/>
            <a:r>
              <a:rPr lang="en-US" dirty="0"/>
              <a:t>Condemning the authorities </a:t>
            </a:r>
          </a:p>
          <a:p>
            <a:pPr lvl="3"/>
            <a:r>
              <a:rPr lang="en-US" dirty="0"/>
              <a:t>Appealing to higher loyalties (help a friend, protect family) </a:t>
            </a:r>
          </a:p>
          <a:p>
            <a:pPr marL="914400" lvl="1" indent="-514350">
              <a:buNone/>
            </a:pPr>
            <a:endParaRPr lang="en-US" dirty="0" smtClean="0"/>
          </a:p>
          <a:p>
            <a:pPr marL="1314450" lvl="2" indent="-514350"/>
            <a:endParaRPr lang="en-US" dirty="0" smtClean="0"/>
          </a:p>
          <a:p>
            <a:pPr marL="914400" lvl="1" indent="-514350"/>
            <a:endParaRPr lang="en-US" dirty="0"/>
          </a:p>
          <a:p>
            <a:pPr marL="914400" lvl="1" indent="-514350"/>
            <a:endParaRPr lang="en-US" dirty="0"/>
          </a:p>
          <a:p>
            <a:pPr marL="914400" lvl="1" indent="-514350"/>
            <a:endParaRPr lang="en-US" dirty="0"/>
          </a:p>
          <a:p>
            <a:pPr marL="914400" lvl="1" indent="-514350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Explaining Deviance: </a:t>
            </a:r>
            <a:r>
              <a:rPr lang="en-US" dirty="0" err="1" smtClean="0"/>
              <a:t>Interactionist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334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Labeling Theory </a:t>
            </a:r>
          </a:p>
          <a:p>
            <a:pPr marL="914400" lvl="1" indent="-514350"/>
            <a:r>
              <a:rPr lang="en-US" dirty="0" smtClean="0"/>
              <a:t>Focus on how individuals come to be identified as deviants </a:t>
            </a:r>
          </a:p>
          <a:p>
            <a:pPr lvl="1"/>
            <a:r>
              <a:rPr lang="en-US" dirty="0"/>
              <a:t>All people commit deviant acts during their lives, but not everyone is labeled as deviant because labeling of deviance is of 2 types </a:t>
            </a:r>
          </a:p>
          <a:p>
            <a:pPr lvl="2"/>
            <a:r>
              <a:rPr lang="en-US" b="1" u="sng" dirty="0"/>
              <a:t>Primary deviance </a:t>
            </a:r>
            <a:r>
              <a:rPr lang="en-US" dirty="0"/>
              <a:t>= nonconformity that </a:t>
            </a:r>
            <a:r>
              <a:rPr lang="en-US" dirty="0" smtClean="0"/>
              <a:t>is occasional and goes </a:t>
            </a:r>
            <a:r>
              <a:rPr lang="en-US" dirty="0"/>
              <a:t>undetected by those in authority</a:t>
            </a:r>
          </a:p>
          <a:p>
            <a:pPr lvl="3"/>
            <a:r>
              <a:rPr lang="en-US" dirty="0" smtClean="0"/>
              <a:t>They </a:t>
            </a:r>
            <a:r>
              <a:rPr lang="en-US" dirty="0"/>
              <a:t>don’t consider themselves as deviant and neither does society </a:t>
            </a:r>
          </a:p>
          <a:p>
            <a:pPr lvl="2"/>
            <a:r>
              <a:rPr lang="en-US" b="1" u="sng" dirty="0"/>
              <a:t>Secondary Deviance </a:t>
            </a:r>
            <a:r>
              <a:rPr lang="en-US" dirty="0"/>
              <a:t>= </a:t>
            </a:r>
            <a:r>
              <a:rPr lang="en-US" dirty="0" smtClean="0"/>
              <a:t>Individual </a:t>
            </a:r>
            <a:r>
              <a:rPr lang="en-US" dirty="0"/>
              <a:t>being labeled as deviant and accepting the label as true </a:t>
            </a:r>
          </a:p>
          <a:p>
            <a:pPr lvl="1"/>
            <a:r>
              <a:rPr lang="en-US" dirty="0"/>
              <a:t>Process of labeling a person as deviant is usually accompanied by degradation ceremony </a:t>
            </a:r>
            <a:r>
              <a:rPr lang="en-US" dirty="0" smtClean="0"/>
              <a:t>and being a deviant becomes the master status </a:t>
            </a:r>
            <a:endParaRPr lang="en-US" dirty="0"/>
          </a:p>
          <a:p>
            <a:pPr lvl="2"/>
            <a:r>
              <a:rPr lang="en-US" dirty="0" smtClean="0"/>
              <a:t>Ex: Court trial </a:t>
            </a:r>
            <a:endParaRPr lang="en-US" dirty="0"/>
          </a:p>
          <a:p>
            <a:pPr lvl="1"/>
            <a:r>
              <a:rPr lang="en-US" dirty="0" smtClean="0"/>
              <a:t>Labeling </a:t>
            </a:r>
            <a:r>
              <a:rPr lang="en-US" dirty="0"/>
              <a:t>people as deviant and treating them as such, may encourage them to commit more deviant acts (Self-fulfilling prophecy) </a:t>
            </a:r>
          </a:p>
          <a:p>
            <a:pPr marL="914400" lvl="1" indent="-514350"/>
            <a:endParaRPr lang="en-US" dirty="0"/>
          </a:p>
          <a:p>
            <a:pPr marL="914400" lvl="1" indent="-514350"/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On The 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video is a short documentary about a program for gang members in Durham. </a:t>
            </a:r>
          </a:p>
          <a:p>
            <a:r>
              <a:rPr lang="en-US" dirty="0" smtClean="0"/>
              <a:t>Think about the causes of deviance and the consequences of the deviant behaviors. </a:t>
            </a:r>
          </a:p>
          <a:p>
            <a:r>
              <a:rPr lang="en-US" dirty="0" smtClean="0"/>
              <a:t>How are programs like Edge helpful and how may they be seen </a:t>
            </a:r>
            <a:r>
              <a:rPr lang="en-US" smtClean="0"/>
              <a:t>as unhelpful?  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Imagine This Scenario…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1816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i="1" dirty="0" smtClean="0"/>
              <a:t>You live in Norm Town, where all houses are painted either shocking pink, electric yellow, or bright purple. A new neighbor moves to town and paints his house white. Outraged by this violation of local norms, residents gather for a town meeting. 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How would a sociologist explain the behavior using the following theories? </a:t>
            </a:r>
          </a:p>
          <a:p>
            <a:pPr lvl="1"/>
            <a:r>
              <a:rPr lang="en-US" dirty="0" smtClean="0"/>
              <a:t>Strain Theory</a:t>
            </a:r>
          </a:p>
          <a:p>
            <a:pPr lvl="1"/>
            <a:r>
              <a:rPr lang="en-US" dirty="0" smtClean="0"/>
              <a:t>Conflict Theory</a:t>
            </a:r>
          </a:p>
          <a:p>
            <a:pPr lvl="1"/>
            <a:r>
              <a:rPr lang="en-US" dirty="0" smtClean="0"/>
              <a:t>Control Theory </a:t>
            </a:r>
          </a:p>
          <a:p>
            <a:pPr lvl="1"/>
            <a:r>
              <a:rPr lang="en-US" dirty="0" smtClean="0"/>
              <a:t>Cultural Transmission Theory </a:t>
            </a:r>
          </a:p>
          <a:p>
            <a:pPr lvl="1"/>
            <a:r>
              <a:rPr lang="en-US" dirty="0" smtClean="0"/>
              <a:t>Labeling Theory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a partner…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Think of a deviant behavior/act, it may be criminal or noncriminal </a:t>
            </a:r>
          </a:p>
          <a:p>
            <a:r>
              <a:rPr lang="en-US" dirty="0" smtClean="0"/>
              <a:t>How would the 5 theories be used to explain deviance? Explain this particular behavior you have chosen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Strain Theory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Conflict Theory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Control Theory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Cultural Transmission Theory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Labeling Theory </a:t>
            </a:r>
          </a:p>
          <a:p>
            <a:pPr marL="971550" lvl="1" indent="-514350" algn="ctr">
              <a:buNone/>
            </a:pPr>
            <a:endParaRPr lang="en-US" b="1" dirty="0" smtClean="0"/>
          </a:p>
          <a:p>
            <a:pPr marL="571500" indent="-514350" algn="ctr">
              <a:buNone/>
            </a:pPr>
            <a:r>
              <a:rPr lang="en-US" b="1" dirty="0" smtClean="0"/>
              <a:t>You will turn this in to me! 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r>
              <a:rPr lang="en-US" dirty="0" smtClean="0"/>
              <a:t>Consider the following list of behaviors: </a:t>
            </a:r>
          </a:p>
          <a:p>
            <a:pPr lvl="1"/>
            <a:r>
              <a:rPr lang="en-US" dirty="0" smtClean="0"/>
              <a:t>Continuously talking to oneself in public </a:t>
            </a:r>
          </a:p>
          <a:p>
            <a:pPr lvl="1"/>
            <a:r>
              <a:rPr lang="en-US" dirty="0" smtClean="0"/>
              <a:t>Drag racing on a public street or highway </a:t>
            </a:r>
          </a:p>
          <a:p>
            <a:pPr lvl="1"/>
            <a:r>
              <a:rPr lang="en-US" dirty="0" smtClean="0"/>
              <a:t>Regularly using illegal drugs </a:t>
            </a:r>
          </a:p>
          <a:p>
            <a:pPr lvl="1"/>
            <a:r>
              <a:rPr lang="en-US" dirty="0" smtClean="0"/>
              <a:t>A man wearing women’s clothing </a:t>
            </a:r>
          </a:p>
          <a:p>
            <a:pPr lvl="1"/>
            <a:r>
              <a:rPr lang="en-US" dirty="0" smtClean="0"/>
              <a:t>Attacking another person with a weapon </a:t>
            </a:r>
          </a:p>
          <a:p>
            <a:pPr lvl="1"/>
            <a:r>
              <a:rPr lang="en-US" dirty="0" smtClean="0"/>
              <a:t>Making out with your boy/girlfriend in the food court at the mall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Which of these behaviors are deviant?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They are </a:t>
            </a:r>
            <a:r>
              <a:rPr lang="en-US" sz="4400" b="1" dirty="0" smtClean="0"/>
              <a:t>ALL</a:t>
            </a:r>
            <a:r>
              <a:rPr lang="en-US" sz="4400" dirty="0" smtClean="0"/>
              <a:t> considered deviant behaviors </a:t>
            </a: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Deviance</a:t>
            </a:r>
            <a:r>
              <a:rPr lang="en-US" dirty="0" smtClean="0"/>
              <a:t>: </a:t>
            </a:r>
            <a:r>
              <a:rPr lang="en-US" dirty="0"/>
              <a:t>Behavior that violates significant social norms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Try to come up with </a:t>
            </a:r>
            <a:r>
              <a:rPr lang="en-US" b="1" dirty="0" smtClean="0"/>
              <a:t>5 deviant acts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urgana.com/webquest/t-char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534400" cy="6629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62000" y="6096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Criminal Acts 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4953000" y="609600"/>
            <a:ext cx="35637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/>
              <a:t>Noncriminal Acts </a:t>
            </a:r>
            <a:endParaRPr lang="en-US" sz="3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Deviance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Every society has norms to govern behavior and there are so many of those norms that occasional violations are unavoidable. </a:t>
            </a:r>
          </a:p>
          <a:p>
            <a:r>
              <a:rPr lang="en-US" dirty="0" smtClean="0"/>
              <a:t>Not all norm violations are considered deviant acts </a:t>
            </a:r>
          </a:p>
          <a:p>
            <a:r>
              <a:rPr lang="en-US" dirty="0" smtClean="0"/>
              <a:t>An act considered deviant in one situation may not be deviant in another</a:t>
            </a:r>
          </a:p>
          <a:p>
            <a:pPr lvl="1"/>
            <a:r>
              <a:rPr lang="en-US" dirty="0" smtClean="0"/>
              <a:t>Ex: killing someone is illegal, but if a member of the military or police officer kills someone in the line of duty it is judged differently </a:t>
            </a:r>
          </a:p>
          <a:p>
            <a:r>
              <a:rPr lang="en-US" dirty="0" smtClean="0"/>
              <a:t>What is considered deviant varies from society to society </a:t>
            </a:r>
          </a:p>
          <a:p>
            <a:pPr lvl="1"/>
            <a:r>
              <a:rPr lang="en-US" dirty="0" smtClean="0"/>
              <a:t>Ex: Divorce is legal in the US and illegal in the Philippines </a:t>
            </a:r>
          </a:p>
          <a:p>
            <a:r>
              <a:rPr lang="en-US" dirty="0" smtClean="0"/>
              <a:t>What was considered deviant in the past is acceptable now</a:t>
            </a:r>
          </a:p>
          <a:p>
            <a:pPr lvl="1"/>
            <a:r>
              <a:rPr lang="en-US" dirty="0" smtClean="0"/>
              <a:t>Ex: businesses used to be closed on Sundays and today they are not; Tattoos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Deviance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Labeling of someone as deviant involves 2 components </a:t>
            </a:r>
          </a:p>
          <a:p>
            <a:pPr lvl="1"/>
            <a:r>
              <a:rPr lang="en-US" dirty="0" smtClean="0"/>
              <a:t>Deviant act must be known to other people </a:t>
            </a:r>
          </a:p>
          <a:p>
            <a:pPr lvl="1"/>
            <a:r>
              <a:rPr lang="en-US" dirty="0" smtClean="0"/>
              <a:t>Must be stigmatized by society </a:t>
            </a:r>
          </a:p>
          <a:p>
            <a:pPr lvl="2"/>
            <a:r>
              <a:rPr lang="en-US" b="1" u="sng" dirty="0" smtClean="0"/>
              <a:t>Stigma</a:t>
            </a:r>
            <a:r>
              <a:rPr lang="en-US" dirty="0" smtClean="0"/>
              <a:t>: Mark of social disgrace that sets the deviant apart from the rest of society </a:t>
            </a:r>
          </a:p>
          <a:p>
            <a:pPr lvl="3"/>
            <a:r>
              <a:rPr lang="en-US" dirty="0" smtClean="0"/>
              <a:t>Visual sign that serves s a warning to others and a form of public humiliation </a:t>
            </a:r>
          </a:p>
          <a:p>
            <a:pPr lvl="3"/>
            <a:r>
              <a:rPr lang="en-US" dirty="0" smtClean="0"/>
              <a:t>Ex: Prisoners are forced to wear certain clothes </a:t>
            </a:r>
          </a:p>
          <a:p>
            <a:r>
              <a:rPr lang="en-US" dirty="0" smtClean="0"/>
              <a:t>According to Erving </a:t>
            </a:r>
            <a:r>
              <a:rPr lang="en-US" dirty="0" err="1" smtClean="0"/>
              <a:t>Goffman</a:t>
            </a:r>
            <a:r>
              <a:rPr lang="en-US" dirty="0" smtClean="0"/>
              <a:t>, a person labeled as deviant has a “</a:t>
            </a:r>
            <a:r>
              <a:rPr lang="en-US" b="1" dirty="0" smtClean="0"/>
              <a:t>spoiled social identity</a:t>
            </a:r>
            <a:r>
              <a:rPr lang="en-US" dirty="0" smtClean="0"/>
              <a:t>”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 or she is no longer seen as being normal or whole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How do you feel about the following statement: </a:t>
            </a:r>
          </a:p>
          <a:p>
            <a:pPr lvl="1"/>
            <a:r>
              <a:rPr lang="en-US" dirty="0" smtClean="0"/>
              <a:t>All cars belonging to people convicted of DUI of alcohol should carry a special bumper sticker that reads: </a:t>
            </a:r>
            <a:r>
              <a:rPr lang="en-US" b="1" i="1" dirty="0" smtClean="0"/>
              <a:t>WARNING: This driver has received a DUI!!!</a:t>
            </a:r>
          </a:p>
          <a:p>
            <a:pPr lvl="1"/>
            <a:endParaRPr lang="en-US" b="1" i="1" dirty="0"/>
          </a:p>
          <a:p>
            <a:pPr lvl="1"/>
            <a:endParaRPr lang="en-US" b="1" i="1" dirty="0" smtClean="0"/>
          </a:p>
          <a:p>
            <a:r>
              <a:rPr lang="en-US" dirty="0" smtClean="0"/>
              <a:t>Do you agree or disagree?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233</TotalTime>
  <Words>1703</Words>
  <Application>Microsoft Office PowerPoint</Application>
  <PresentationFormat>On-screen Show (4:3)</PresentationFormat>
  <Paragraphs>207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Unit 6: Deviance and Conformity </vt:lpstr>
      <vt:lpstr>A deviant is…</vt:lpstr>
      <vt:lpstr>PowerPoint Presentation</vt:lpstr>
      <vt:lpstr>ANSWER</vt:lpstr>
      <vt:lpstr>Deviance </vt:lpstr>
      <vt:lpstr>PowerPoint Presentation</vt:lpstr>
      <vt:lpstr>The Nature of Deviance </vt:lpstr>
      <vt:lpstr>The Nature of Deviance </vt:lpstr>
      <vt:lpstr>Discussion </vt:lpstr>
      <vt:lpstr>Examples of Deviance </vt:lpstr>
      <vt:lpstr>Seriousness of a Crime</vt:lpstr>
      <vt:lpstr>Social Functions of Deviance </vt:lpstr>
      <vt:lpstr>Social Functions of Deviance </vt:lpstr>
      <vt:lpstr>Discussion </vt:lpstr>
      <vt:lpstr>Explaining Deviance: Functionalist </vt:lpstr>
      <vt:lpstr>PowerPoint Presentation</vt:lpstr>
      <vt:lpstr>Applying the Strain Theory </vt:lpstr>
      <vt:lpstr>Explaining Deviance: Conflict </vt:lpstr>
      <vt:lpstr>Explaining Deviance: Interactionist </vt:lpstr>
      <vt:lpstr>Explaining Deviance: Interactionist </vt:lpstr>
      <vt:lpstr>Explaining Deviance: Interactionist </vt:lpstr>
      <vt:lpstr>Explaining Deviance: Interactionist </vt:lpstr>
      <vt:lpstr>On The Edge</vt:lpstr>
      <vt:lpstr>Imagine This Scenario… </vt:lpstr>
      <vt:lpstr>With a partner…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6: Deviance and Conformity </dc:title>
  <dc:creator>Shavonne</dc:creator>
  <cp:lastModifiedBy>wwestbrook</cp:lastModifiedBy>
  <cp:revision>17</cp:revision>
  <dcterms:created xsi:type="dcterms:W3CDTF">2012-11-14T00:05:11Z</dcterms:created>
  <dcterms:modified xsi:type="dcterms:W3CDTF">2014-11-04T14:20:22Z</dcterms:modified>
</cp:coreProperties>
</file>