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8" r:id="rId22"/>
    <p:sldId id="273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7931-B70D-4D75-8C4B-F48E05A1AC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9CC6-FEC2-4CE5-9C10-22BD3797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FBI Organizes crimes reported in the UCR into 5 broad categories: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Violent Crime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Crime Against Property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Victimless Crime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White-Collar Crime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Organized Crime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Violent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up a very small percentage of all crimes </a:t>
            </a:r>
          </a:p>
          <a:p>
            <a:r>
              <a:rPr lang="en-US" i="1" dirty="0" smtClean="0"/>
              <a:t>Examples include: murder, forcible rape, robbery, and aggravated assault </a:t>
            </a:r>
          </a:p>
          <a:p>
            <a:r>
              <a:rPr lang="en-US" dirty="0" smtClean="0"/>
              <a:t>Most victims of violence are African Americans </a:t>
            </a:r>
          </a:p>
          <a:p>
            <a:r>
              <a:rPr lang="en-US" dirty="0" smtClean="0"/>
              <a:t>Majority of murders are committed with guns and other weapons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Crime Against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Much more common than crimes of violence </a:t>
            </a:r>
          </a:p>
          <a:p>
            <a:r>
              <a:rPr lang="en-US" i="1" dirty="0" smtClean="0"/>
              <a:t>Examples include: burglary, larceny (theft other than auto), motor vehicle theft, and arson </a:t>
            </a:r>
          </a:p>
          <a:p>
            <a:r>
              <a:rPr lang="en-US" dirty="0" smtClean="0"/>
              <a:t>All property crimes involve either stealing someone else’s property or intentionally damaging it </a:t>
            </a:r>
          </a:p>
          <a:p>
            <a:r>
              <a:rPr lang="en-US" dirty="0" smtClean="0"/>
              <a:t>Increases in crime rate can be the result of illegal drug use </a:t>
            </a:r>
          </a:p>
          <a:p>
            <a:pPr lvl="1"/>
            <a:r>
              <a:rPr lang="en-US" dirty="0" smtClean="0"/>
              <a:t>Expensive drug habits are often financed through crime </a:t>
            </a:r>
          </a:p>
          <a:p>
            <a:pPr lvl="1"/>
            <a:r>
              <a:rPr lang="en-US" dirty="0" smtClean="0"/>
              <a:t>Many serious crimes are committed while people are under the influence of drugs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Victimless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Termed victimless because these crimes supposedly harm no one but the person committing the act </a:t>
            </a:r>
          </a:p>
          <a:p>
            <a:r>
              <a:rPr lang="en-US" i="1" dirty="0" smtClean="0"/>
              <a:t>Examples include: prostitution, illegal gambling, illegal drug use, and vagrancy (begging) </a:t>
            </a:r>
          </a:p>
          <a:p>
            <a:r>
              <a:rPr lang="en-US" dirty="0" smtClean="0"/>
              <a:t>Classification may be somewhat misleading in some of these crimes.</a:t>
            </a:r>
          </a:p>
          <a:p>
            <a:r>
              <a:rPr lang="en-US" dirty="0" smtClean="0"/>
              <a:t>While people other than the offenders may not suffer directly the consequences for society of crimes such as drug abuse can be significant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White-Collar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White-Collar Crime</a:t>
            </a:r>
            <a:r>
              <a:rPr lang="en-US" dirty="0" smtClean="0"/>
              <a:t>: Offenses committed by individuals of high social status in the course of their professional lives </a:t>
            </a:r>
          </a:p>
          <a:p>
            <a:r>
              <a:rPr lang="en-US" i="1" dirty="0" smtClean="0"/>
              <a:t>Examples include: misrepresentation, fraud, tax evasion, embezzlement, price fixing, toxic pollution, insider trading, and political corruption</a:t>
            </a:r>
          </a:p>
          <a:p>
            <a:r>
              <a:rPr lang="en-US" dirty="0" smtClean="0"/>
              <a:t>Traditionally the media and public have played down these crimes, but recently these crimes have gotten much attention</a:t>
            </a:r>
          </a:p>
          <a:p>
            <a:r>
              <a:rPr lang="en-US" dirty="0" smtClean="0"/>
              <a:t>Corporation is charged with the crime because they are considered “legal persons”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Organized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criminals are part of organized </a:t>
            </a:r>
            <a:r>
              <a:rPr lang="en-US" b="1" u="sng" dirty="0" smtClean="0"/>
              <a:t>crime syndicates</a:t>
            </a:r>
            <a:r>
              <a:rPr lang="en-US" dirty="0" smtClean="0"/>
              <a:t> (large-scale organizations of professional criminals that controls some vice or business through violence of the threat of violence) </a:t>
            </a:r>
          </a:p>
          <a:p>
            <a:r>
              <a:rPr lang="en-US" i="1" dirty="0" smtClean="0"/>
              <a:t>Examples include: Drug trafficking, illegal gambling, unfair labor practices, hijacking of merchandise, and loan-sharking (lending money at very high interest rates)</a:t>
            </a:r>
          </a:p>
          <a:p>
            <a:r>
              <a:rPr lang="en-US" dirty="0" smtClean="0"/>
              <a:t>They pursue crime as a big business </a:t>
            </a:r>
          </a:p>
          <a:p>
            <a:r>
              <a:rPr lang="en-US" dirty="0" smtClean="0"/>
              <a:t>Often use legitimate business as “fronts” for their criminal activities which enables the syndicates to reinvest their money through legal channels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Criminal Justice System</a:t>
            </a:r>
            <a:r>
              <a:rPr lang="en-US" dirty="0" smtClean="0"/>
              <a:t>: System of police, courts and corrections</a:t>
            </a:r>
          </a:p>
          <a:p>
            <a:r>
              <a:rPr lang="en-US" dirty="0" smtClean="0"/>
              <a:t>In most states there is a juvenile-justice system to deal with young offenders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Hold the most immediate control over who is arrested for a criminal act </a:t>
            </a:r>
          </a:p>
          <a:p>
            <a:r>
              <a:rPr lang="en-US" dirty="0" smtClean="0"/>
              <a:t>Police have considerable power to decide who is actually arrested (</a:t>
            </a:r>
            <a:r>
              <a:rPr lang="en-US" b="1" u="sng" dirty="0" smtClean="0"/>
              <a:t>police discretion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Size of population, number of offenses, and number of full-time officers make it necessary for the police to employ discretion in their decisions involving arrest </a:t>
            </a:r>
          </a:p>
          <a:p>
            <a:r>
              <a:rPr lang="en-US" dirty="0" smtClean="0"/>
              <a:t>Several factors are considered when decided to make an arrest or not:</a:t>
            </a:r>
          </a:p>
          <a:p>
            <a:pPr lvl="1"/>
            <a:r>
              <a:rPr lang="en-US" dirty="0" smtClean="0"/>
              <a:t>Seriousness of the offense </a:t>
            </a:r>
          </a:p>
          <a:p>
            <a:pPr lvl="1"/>
            <a:r>
              <a:rPr lang="en-US" dirty="0" smtClean="0"/>
              <a:t>The wishes of the victim are taken into consideration </a:t>
            </a:r>
          </a:p>
          <a:p>
            <a:pPr lvl="1"/>
            <a:r>
              <a:rPr lang="en-US" dirty="0" smtClean="0"/>
              <a:t>Attitude of the suspect </a:t>
            </a:r>
          </a:p>
          <a:p>
            <a:pPr lvl="1"/>
            <a:r>
              <a:rPr lang="en-US" dirty="0" smtClean="0"/>
              <a:t>If bystanders are present (more likely to arrest) </a:t>
            </a:r>
          </a:p>
          <a:p>
            <a:pPr lvl="1"/>
            <a:r>
              <a:rPr lang="en-US" dirty="0" smtClean="0"/>
              <a:t>Race – more likely to arrest African Americans than whites </a:t>
            </a:r>
          </a:p>
          <a:p>
            <a:pPr lvl="2"/>
            <a:r>
              <a:rPr lang="en-US" b="1" u="sng" dirty="0" smtClean="0"/>
              <a:t>Racial profiling</a:t>
            </a:r>
            <a:r>
              <a:rPr lang="en-US" dirty="0" smtClean="0"/>
              <a:t>: Practice of assuming that nonwhite Americans are more likely to commit crime than white Americans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a person is arrested, responsibility shifts to the courts </a:t>
            </a:r>
          </a:p>
          <a:p>
            <a:r>
              <a:rPr lang="en-US" dirty="0" smtClean="0"/>
              <a:t>Courts’ role is a twofold process </a:t>
            </a:r>
          </a:p>
          <a:p>
            <a:pPr lvl="1"/>
            <a:r>
              <a:rPr lang="en-US" dirty="0" smtClean="0"/>
              <a:t>Court determines the guilt or innocence of an accused person by means of a trial </a:t>
            </a:r>
          </a:p>
          <a:p>
            <a:pPr lvl="1"/>
            <a:r>
              <a:rPr lang="en-US" dirty="0" smtClean="0"/>
              <a:t>If there is a guilty finding, the court assigns some form of punishment </a:t>
            </a:r>
          </a:p>
          <a:p>
            <a:r>
              <a:rPr lang="en-US" dirty="0" smtClean="0"/>
              <a:t>Most cases are settled through </a:t>
            </a:r>
            <a:r>
              <a:rPr lang="en-US" b="1" u="sng" dirty="0" smtClean="0"/>
              <a:t>plea bargaining </a:t>
            </a:r>
            <a:r>
              <a:rPr lang="en-US" dirty="0" smtClean="0"/>
              <a:t>(process of legal negotiation that allows an accused person to plead guilty to a lesser charge in return for a lighter sentence)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People who are found guilty are punished </a:t>
            </a:r>
          </a:p>
          <a:p>
            <a:r>
              <a:rPr lang="en-US" b="1" u="sng" dirty="0" smtClean="0"/>
              <a:t>Corrections</a:t>
            </a:r>
            <a:r>
              <a:rPr lang="en-US" dirty="0" smtClean="0"/>
              <a:t>: Sanctions used to punish criminals, such as imprisonment, parole, and probation </a:t>
            </a:r>
          </a:p>
          <a:p>
            <a:r>
              <a:rPr lang="en-US" dirty="0" smtClean="0"/>
              <a:t>Sanctions serve 4 basic functions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Retribution</a:t>
            </a:r>
            <a:r>
              <a:rPr lang="en-US" dirty="0" smtClean="0"/>
              <a:t>: Punishing of a criminal serves as an act of revenge for the victim or society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Deterrence</a:t>
            </a:r>
            <a:r>
              <a:rPr lang="en-US" dirty="0" smtClean="0"/>
              <a:t>: Corrections are intended to discourage offenders from committing future crimes and to make the rest of society think twice before breaking laws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Rehabilitation</a:t>
            </a:r>
            <a:r>
              <a:rPr lang="en-US" dirty="0" smtClean="0"/>
              <a:t>: Place in which to reform criminals so that they could return to society as law-abiding citizens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Social protection</a:t>
            </a:r>
            <a:r>
              <a:rPr lang="en-US" dirty="0" smtClean="0"/>
              <a:t>: By limiting the freedom of offenders, society prevents them from committing additional crimes </a:t>
            </a:r>
          </a:p>
          <a:p>
            <a:pPr marL="571500" indent="-514350"/>
            <a:r>
              <a:rPr lang="en-US" dirty="0" smtClean="0"/>
              <a:t>Effectiveness of corrections is a topic of heated debate and an indication that corrections is not always effective is in the rate of </a:t>
            </a:r>
            <a:r>
              <a:rPr lang="en-US" b="1" u="sng" dirty="0" smtClean="0"/>
              <a:t>recidivism</a:t>
            </a:r>
            <a:r>
              <a:rPr lang="en-US" dirty="0" smtClean="0"/>
              <a:t> (repeated criminal behavior) among convicted criminals </a:t>
            </a:r>
          </a:p>
          <a:p>
            <a:pPr marL="571500" indent="-514350"/>
            <a:r>
              <a:rPr lang="en-US" dirty="0" smtClean="0"/>
              <a:t>Punishments range from fines to probation to imprisonment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533400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There ought to be a law against….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Come up with </a:t>
            </a:r>
            <a:r>
              <a:rPr lang="en-US" sz="3200" b="1" dirty="0" smtClean="0"/>
              <a:t>5 laws </a:t>
            </a:r>
            <a:r>
              <a:rPr lang="en-US" sz="3200" dirty="0" smtClean="0"/>
              <a:t>you think should be passed. 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Think about problems in the community, school, and society as a whole 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Punishment or Rehabilitation?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statement: </a:t>
            </a:r>
          </a:p>
          <a:p>
            <a:endParaRPr lang="en-US" dirty="0"/>
          </a:p>
          <a:p>
            <a:pPr algn="ctr">
              <a:buNone/>
            </a:pPr>
            <a:r>
              <a:rPr lang="en-US" sz="4400" b="1" i="1" dirty="0" smtClean="0"/>
              <a:t>“The most important focus of prison should be punishment rather than rehabilitation.” </a:t>
            </a:r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/>
          </a:p>
          <a:p>
            <a:pPr algn="ctr">
              <a:buNone/>
            </a:pPr>
            <a:r>
              <a:rPr lang="en-US" i="1" dirty="0" smtClean="0"/>
              <a:t>What are your thoughts on this?</a:t>
            </a:r>
            <a:endParaRPr lang="en-US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i="1" dirty="0" smtClean="0"/>
              <a:t>What are your thoughts on capital punishment (death penalty)? </a:t>
            </a:r>
            <a:endParaRPr lang="en-US" sz="40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Juvenile-Justice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Laws for juvenile offenses used to be much less specific than those for adults </a:t>
            </a:r>
          </a:p>
          <a:p>
            <a:r>
              <a:rPr lang="en-US" dirty="0" smtClean="0"/>
              <a:t>Hard to punish children because it is thought that because of their age, they cannot be expected to be as responsible as adults </a:t>
            </a:r>
          </a:p>
          <a:p>
            <a:r>
              <a:rPr lang="en-US" dirty="0" smtClean="0"/>
              <a:t>Courts must not provide children with the same legal rights and privileges as adult defendants </a:t>
            </a:r>
          </a:p>
          <a:p>
            <a:r>
              <a:rPr lang="en-US" dirty="0" smtClean="0"/>
              <a:t>In some areas, children can be tried as adults for certain serious offenses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feel about the following statement?</a:t>
            </a:r>
          </a:p>
          <a:p>
            <a:endParaRPr lang="en-US" dirty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b="1" i="1" dirty="0" smtClean="0"/>
              <a:t>Juvenile offenders who commit serious crimes should be tried as adults. </a:t>
            </a:r>
            <a:endParaRPr lang="en-U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Everybody is affected by crime, bust most are affected as bystanders</a:t>
            </a:r>
          </a:p>
          <a:p>
            <a:r>
              <a:rPr lang="en-US" b="1" u="sng" dirty="0" smtClean="0"/>
              <a:t>Crime</a:t>
            </a:r>
            <a:r>
              <a:rPr lang="en-US" dirty="0" smtClean="0"/>
              <a:t>: Any act that is labeled as such by those in authority, its prohibited by law, and is punishable by the government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Crime Statistics </a:t>
            </a:r>
            <a:br>
              <a:rPr lang="en-US" dirty="0" smtClean="0"/>
            </a:br>
            <a:r>
              <a:rPr lang="en-US" sz="2000" dirty="0" smtClean="0"/>
              <a:t>FBI, Uniform Crime Reports (UCR),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91000"/>
                <a:gridCol w="2133600"/>
                <a:gridCol w="1905000"/>
              </a:tblGrid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dirty="0" smtClean="0"/>
                        <a:t>White = </a:t>
                      </a:r>
                      <a:r>
                        <a:rPr lang="en-US" dirty="0" smtClean="0"/>
                        <a:t>69.3 %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18 = </a:t>
                      </a:r>
                      <a:r>
                        <a:rPr lang="en-US" baseline="0" dirty="0" smtClean="0"/>
                        <a:t>10.8%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smtClean="0"/>
                        <a:t>73.8%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28.1%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18-24 = </a:t>
                      </a:r>
                      <a:r>
                        <a:rPr lang="en-US" dirty="0" smtClean="0"/>
                        <a:t>28.7%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 = </a:t>
                      </a:r>
                      <a:r>
                        <a:rPr lang="en-US" dirty="0" smtClean="0"/>
                        <a:t>26.2%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r>
                        <a:rPr lang="en-US" baseline="0" dirty="0" smtClean="0"/>
                        <a:t> or Alaskan Native = 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25-34 = </a:t>
                      </a:r>
                      <a:r>
                        <a:rPr lang="en-US" dirty="0" smtClean="0"/>
                        <a:t>27.3%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r>
                        <a:rPr lang="en-US" baseline="0" dirty="0" smtClean="0"/>
                        <a:t> or Pacific Islander = 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35-44 = </a:t>
                      </a:r>
                      <a:r>
                        <a:rPr lang="en-US" dirty="0" smtClean="0"/>
                        <a:t>16.2%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45-54 = </a:t>
                      </a:r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and older = </a:t>
                      </a:r>
                      <a:r>
                        <a:rPr lang="en-US" baseline="0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415409" cy="649389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 (2)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8182" y="304800"/>
            <a:ext cx="7998531" cy="6172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 (3)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2087" y="304800"/>
            <a:ext cx="8196025" cy="6324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Statistics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Crime statistics have certain limitations </a:t>
            </a:r>
          </a:p>
          <a:p>
            <a:r>
              <a:rPr lang="en-US" dirty="0" smtClean="0"/>
              <a:t>The following characteristics limit the filing of formal crime reports: </a:t>
            </a:r>
          </a:p>
          <a:p>
            <a:pPr lvl="1"/>
            <a:r>
              <a:rPr lang="en-US" dirty="0" smtClean="0"/>
              <a:t>Responding officer decide whether or not to file a formal report </a:t>
            </a:r>
          </a:p>
          <a:p>
            <a:pPr lvl="1"/>
            <a:r>
              <a:rPr lang="en-US" dirty="0" smtClean="0"/>
              <a:t>Less likely to report crime if family or friend is involved in the act </a:t>
            </a:r>
          </a:p>
          <a:p>
            <a:pPr lvl="1"/>
            <a:r>
              <a:rPr lang="en-US" dirty="0" smtClean="0"/>
              <a:t>Police are more likely to file formal reports on serious crimes when the injured parties are members of the higher social classes </a:t>
            </a:r>
          </a:p>
          <a:p>
            <a:pPr lvl="1"/>
            <a:r>
              <a:rPr lang="en-US" dirty="0" smtClean="0"/>
              <a:t>Whether an officer files a formal complaint is influenced by the attitude of the individual making the complaint </a:t>
            </a:r>
          </a:p>
          <a:p>
            <a:pPr lvl="1"/>
            <a:r>
              <a:rPr lang="en-US" dirty="0" smtClean="0"/>
              <a:t>Certain crimes, like rape, are more likely to go unreported by victims</a:t>
            </a:r>
          </a:p>
          <a:p>
            <a:pPr lvl="1"/>
            <a:r>
              <a:rPr lang="en-US" dirty="0" smtClean="0"/>
              <a:t>There are changes in the way statistics are reported </a:t>
            </a:r>
          </a:p>
          <a:p>
            <a:pPr lvl="1"/>
            <a:r>
              <a:rPr lang="en-US" dirty="0" smtClean="0"/>
              <a:t>Incorrect reporting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rates tend to be higher during the summer months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What factors might lead to higher rates of violent crimes during the summer months?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1164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Crime</vt:lpstr>
      <vt:lpstr>Slide 2</vt:lpstr>
      <vt:lpstr>Crime</vt:lpstr>
      <vt:lpstr>Crime Statistics  FBI, Uniform Crime Reports (UCR), 2012</vt:lpstr>
      <vt:lpstr>Slide 5</vt:lpstr>
      <vt:lpstr>Slide 6</vt:lpstr>
      <vt:lpstr>Slide 7</vt:lpstr>
      <vt:lpstr>Crime Statistics </vt:lpstr>
      <vt:lpstr>Summer Crime</vt:lpstr>
      <vt:lpstr>Types of Crime </vt:lpstr>
      <vt:lpstr>1: Violent Crime</vt:lpstr>
      <vt:lpstr>2: Crime Against Property</vt:lpstr>
      <vt:lpstr>3: Victimless Crime </vt:lpstr>
      <vt:lpstr>4: White-Collar Crime</vt:lpstr>
      <vt:lpstr>5: Organized Crime</vt:lpstr>
      <vt:lpstr>The Criminal Justice System</vt:lpstr>
      <vt:lpstr>Police </vt:lpstr>
      <vt:lpstr>Courts</vt:lpstr>
      <vt:lpstr>Corrections</vt:lpstr>
      <vt:lpstr>Punishment or Rehabilitation?</vt:lpstr>
      <vt:lpstr>Capital Punishment</vt:lpstr>
      <vt:lpstr>Juvenile-Justice System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</dc:title>
  <dc:creator>Shavonne</dc:creator>
  <cp:lastModifiedBy>shairston</cp:lastModifiedBy>
  <cp:revision>9</cp:revision>
  <dcterms:created xsi:type="dcterms:W3CDTF">2012-11-18T21:17:39Z</dcterms:created>
  <dcterms:modified xsi:type="dcterms:W3CDTF">2014-04-14T13:53:06Z</dcterms:modified>
</cp:coreProperties>
</file>