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72" r:id="rId9"/>
    <p:sldId id="264" r:id="rId10"/>
    <p:sldId id="265" r:id="rId11"/>
    <p:sldId id="266" r:id="rId12"/>
    <p:sldId id="267" r:id="rId13"/>
    <p:sldId id="271" r:id="rId14"/>
    <p:sldId id="269" r:id="rId15"/>
    <p:sldId id="270" r:id="rId16"/>
    <p:sldId id="268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  <a:srgbClr val="FFFFCC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18E9CFB-6C86-4090-B297-4F31C299E134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81C240-5D97-4D07-A01F-9D85E25E9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932B1-35D3-4868-87D5-DCCB9EBB6C0C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281FC-0D7D-43D1-AB78-1D5ABD23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6BD5AE-D085-4D03-8E76-0BC7D202ECB3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DE3D2-B329-4AB5-B761-DF899B342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38FCB5-E9C2-4666-AF6C-429CB477478C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A6052-A715-4801-B683-85E375AC2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A2217F-C623-4BD6-8D65-A5D70F135347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A0BBC-5CD1-4CBA-991F-BA4B6A722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1663E-4021-4690-9D98-D7388CB9E4C7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6ABA0-CA2C-48CC-8E62-2D9354E264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362B6-E194-41F3-96AB-E40E07828F79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F01C7-F8CF-416E-BED3-2533E81025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A6DE0-C878-43F7-8064-136147C89F29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540FD-54C7-4CAE-91CB-0EA22FE3E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27853-686D-471E-A4C8-23903ECF0730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BA9A4-85E9-4996-AE62-46E8B1E24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ECDC5-39BD-47E1-8832-DDB814D297AE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DB0B-F8B6-4C73-BB3F-79002D5CF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0AF35-1098-4E48-87DF-C28581AA7C3F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7ADE5-F66B-4519-A482-B89D36716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AF398-A7EA-41B0-A11E-15C6E6B9D095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6496B-C036-430E-A1F6-26502CDF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EAA093-EEDA-49A2-B7A6-2A5379AD63AC}" type="datetimeFigureOut">
              <a:rPr lang="en-US"/>
              <a:pPr>
                <a:defRPr/>
              </a:pPr>
              <a:t>10/30/14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655BA64-EB75-46CC-A368-A28B717DC2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The Columbian Exchange</a:t>
            </a:r>
            <a:b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</a:br>
            <a:r>
              <a:rPr lang="en-US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/>
                <a:cs typeface="Comic Sans MS"/>
              </a:rPr>
              <a:t>Mercantilism </a:t>
            </a: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8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Comic Sans MS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5100" y="1600200"/>
            <a:ext cx="4711700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Might of a country depends on gaining surpluses of gold and silver </a:t>
            </a:r>
          </a:p>
          <a:p>
            <a:pPr eaLnBrk="1" hangingPunct="1">
              <a:buFont typeface="Arial" charset="0"/>
              <a:buNone/>
            </a:pPr>
            <a:endParaRPr lang="en-US" u="sng" smtClean="0"/>
          </a:p>
        </p:txBody>
      </p:sp>
      <p:pic>
        <p:nvPicPr>
          <p:cNvPr id="2253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" y="1600200"/>
            <a:ext cx="3806825" cy="371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75125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A main goal  is the creation of a favorable balance of trade 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Exporting more goods than you import </a:t>
            </a:r>
          </a:p>
          <a:p>
            <a:pPr lvl="1" eaLnBrk="1" hangingPunct="1">
              <a:buFont typeface="Arial" charset="0"/>
              <a:buNone/>
            </a:pPr>
            <a:endParaRPr lang="en-US" u="sng" smtClean="0"/>
          </a:p>
        </p:txBody>
      </p:sp>
      <p:pic>
        <p:nvPicPr>
          <p:cNvPr id="2355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9925" y="1600200"/>
            <a:ext cx="4427538" cy="487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Principles of Mercantilism </a:t>
            </a:r>
            <a:endParaRPr lang="en-US" smtClean="0"/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238625" y="1600200"/>
            <a:ext cx="4905375" cy="4873625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The purpose of colonies: 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Ship raw materials to the “mother country” (colonial power)</a:t>
            </a:r>
          </a:p>
          <a:p>
            <a:pPr lvl="1" eaLnBrk="1" hangingPunct="1"/>
            <a:r>
              <a:rPr lang="en-US" u="sng" smtClean="0">
                <a:solidFill>
                  <a:srgbClr val="EEECE1"/>
                </a:solidFill>
                <a:latin typeface="Comic Sans MS" pitchFamily="66" charset="0"/>
              </a:rPr>
              <a:t> Buy finished goods from the colonial power</a:t>
            </a:r>
          </a:p>
        </p:txBody>
      </p:sp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3200" y="1774825"/>
            <a:ext cx="3817938" cy="401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7651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7100"/>
            <a:ext cx="914400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latin typeface="Comic Sans MS"/>
                <a:cs typeface="Comic Sans MS"/>
              </a:rPr>
              <a:t>Growth of Capitalism in Europe</a:t>
            </a:r>
            <a:endParaRPr lang="en-US" b="1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65250"/>
            <a:ext cx="4538663" cy="5019675"/>
          </a:xfrm>
        </p:spPr>
        <p:txBody>
          <a:bodyPr/>
          <a:lstStyle/>
          <a:p>
            <a:pPr eaLnBrk="1" hangingPunct="1"/>
            <a:r>
              <a:rPr lang="en-US" sz="3000" u="sng" smtClean="0">
                <a:solidFill>
                  <a:srgbClr val="EEECE1"/>
                </a:solidFill>
                <a:latin typeface="Comic Sans MS" pitchFamily="66" charset="0"/>
              </a:rPr>
              <a:t>Increased trade with colonies encouraged the development of capitalism in Europe.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People invested money in</a:t>
            </a:r>
            <a:r>
              <a:rPr lang="en-US" sz="2400" smtClean="0">
                <a:solidFill>
                  <a:srgbClr val="EEECE1"/>
                </a:solidFill>
                <a:latin typeface="Comic Sans MS" pitchFamily="66" charset="0"/>
              </a:rPr>
              <a:t> </a:t>
            </a:r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companies in hopes of making a profit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Joint stock companies formed to finance overseas expedition</a:t>
            </a:r>
          </a:p>
          <a:p>
            <a:pPr lvl="1" eaLnBrk="1" hangingPunct="1"/>
            <a:r>
              <a:rPr lang="en-US" sz="2400" u="sng" smtClean="0">
                <a:solidFill>
                  <a:srgbClr val="EEECE1"/>
                </a:solidFill>
                <a:latin typeface="Comic Sans MS" pitchFamily="66" charset="0"/>
              </a:rPr>
              <a:t>Led to the growth of the middle class in Europe.</a:t>
            </a:r>
            <a:r>
              <a:rPr lang="en-US" sz="2600" smtClean="0">
                <a:solidFill>
                  <a:srgbClr val="EEECE1"/>
                </a:solidFill>
                <a:latin typeface="Comic Sans MS" pitchFamily="66" charset="0"/>
              </a:rPr>
              <a:t> </a:t>
            </a:r>
          </a:p>
          <a:p>
            <a:pPr eaLnBrk="1" hangingPunct="1"/>
            <a:endParaRPr lang="en-US" sz="3000" smtClean="0"/>
          </a:p>
          <a:p>
            <a:pPr eaLnBrk="1" hangingPunct="1">
              <a:buFont typeface="Arial" charset="0"/>
              <a:buNone/>
            </a:pPr>
            <a:endParaRPr lang="en-US" sz="3000" smtClean="0"/>
          </a:p>
        </p:txBody>
      </p:sp>
      <p:pic>
        <p:nvPicPr>
          <p:cNvPr id="26627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8663" y="1600200"/>
            <a:ext cx="4605337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7400"/>
            <a:ext cx="9144000" cy="533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Closure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Comic Sans MS" pitchFamily="66" charset="0"/>
              </a:rPr>
              <a:t>Define the term Columbian Exchange.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Comic Sans MS" pitchFamily="66" charset="0"/>
              </a:rPr>
              <a:t>What is mercantilism?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Comic Sans MS" pitchFamily="66" charset="0"/>
              </a:rPr>
              <a:t>What was one goal of mercantilism?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Columbian Exchange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435100"/>
            <a:ext cx="4162425" cy="456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F2F2F2"/>
              </a:solidFill>
              <a:latin typeface="Comic Sans MS" pitchFamily="66" charset="0"/>
              <a:ea typeface="ＭＳ Ｐゴシック"/>
              <a:cs typeface="ＭＳ Ｐゴシック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The exchange of plants</a:t>
            </a:r>
            <a:r>
              <a:rPr lang="en-US" b="1" u="sng" dirty="0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, people </a:t>
            </a:r>
            <a:r>
              <a:rPr lang="en-US" b="1" u="sng" dirty="0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animals,</a:t>
            </a:r>
            <a:r>
              <a:rPr lang="en-US" b="1" u="sng" dirty="0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 ideas, and </a:t>
            </a:r>
            <a:r>
              <a:rPr lang="en-US" b="1" u="sng" dirty="0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diseases between Europe, Africa, and the Americas</a:t>
            </a:r>
            <a:r>
              <a:rPr lang="en-US" dirty="0" smtClean="0">
                <a:solidFill>
                  <a:srgbClr val="F2F2F2"/>
                </a:solidFill>
                <a:latin typeface="Comic Sans MS" pitchFamily="66" charset="0"/>
                <a:ea typeface="ＭＳ Ｐゴシック"/>
                <a:cs typeface="ＭＳ Ｐゴシック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15363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1435100"/>
            <a:ext cx="4743450" cy="519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741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9144000" cy="676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en-US" smtClean="0">
              <a:latin typeface="Arial" charset="0"/>
              <a:ea typeface="ＭＳ Ｐゴシック"/>
              <a:cs typeface="ＭＳ Ｐゴシック"/>
            </a:endParaRPr>
          </a:p>
        </p:txBody>
      </p:sp>
      <p:pic>
        <p:nvPicPr>
          <p:cNvPr id="18435" name="Picture 4" descr="columbianexchan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Effects of the Columbian Exchange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3729038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FF99"/>
                </a:solidFill>
                <a:latin typeface="Comic Sans MS" pitchFamily="66" charset="0"/>
                <a:ea typeface="ＭＳ Ｐゴシック"/>
                <a:cs typeface="ＭＳ Ｐゴシック"/>
              </a:rPr>
              <a:t>Introduction of new crops from the Americas to Europe, Africa, and Asia led to population growth</a:t>
            </a:r>
            <a:r>
              <a:rPr lang="en-US" u="sng" smtClean="0">
                <a:latin typeface="Comic Sans MS" pitchFamily="66" charset="0"/>
                <a:ea typeface="ＭＳ Ｐゴシック"/>
                <a:cs typeface="ＭＳ Ｐゴシック"/>
              </a:rPr>
              <a:t> </a:t>
            </a:r>
          </a:p>
          <a:p>
            <a:pPr marL="457200" lvl="1" indent="0" eaLnBrk="1" hangingPunct="1">
              <a:buFont typeface="Arial" charset="0"/>
              <a:buNone/>
            </a:pPr>
            <a:endParaRPr lang="en-US" u="sng" smtClean="0">
              <a:latin typeface="Comic Sans MS" pitchFamily="66" charset="0"/>
              <a:ea typeface="ＭＳ Ｐゴシック"/>
              <a:cs typeface="ＭＳ Ｐゴシック"/>
            </a:endParaRPr>
          </a:p>
        </p:txBody>
      </p:sp>
      <p:pic>
        <p:nvPicPr>
          <p:cNvPr id="1843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14975" y="1417638"/>
            <a:ext cx="3338513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4975" y="3984625"/>
            <a:ext cx="3338513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Effects of the Columbian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7400" y="1600200"/>
            <a:ext cx="4546600" cy="52578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Increased cultural diffusion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</a:rPr>
              <a:t>Europeans were influenced by Native American foods as well as African farming methods, cooking styles, and music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</a:rPr>
              <a:t>Spread of European languages </a:t>
            </a:r>
          </a:p>
          <a:p>
            <a:pPr lvl="1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u="sng" dirty="0" smtClean="0">
                <a:solidFill>
                  <a:srgbClr val="FFFF99"/>
                </a:solidFill>
                <a:latin typeface="Comic Sans MS" charset="0"/>
                <a:ea typeface="ＭＳ Ｐゴシック" charset="0"/>
              </a:rPr>
              <a:t>Spread of Christianity </a:t>
            </a:r>
            <a:endParaRPr lang="en-US" u="sng" dirty="0" smtClean="0">
              <a:latin typeface="Comic Sans MS" charset="0"/>
              <a:ea typeface="ＭＳ Ｐゴシック" charset="0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dirty="0"/>
          </a:p>
        </p:txBody>
      </p:sp>
      <p:pic>
        <p:nvPicPr>
          <p:cNvPr id="1945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74825"/>
            <a:ext cx="4597400" cy="482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ＭＳ Ｐゴシック" charset="0"/>
                <a:cs typeface="ＭＳ Ｐゴシック" charset="0"/>
              </a:rPr>
              <a:t>Effects of the Columbian Exchange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117475" y="1778000"/>
            <a:ext cx="3444875" cy="4525963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The combination of new products and ideas promoted economic growth in Europe</a:t>
            </a:r>
          </a:p>
        </p:txBody>
      </p:sp>
      <p:pic>
        <p:nvPicPr>
          <p:cNvPr id="2048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35400" y="1624013"/>
            <a:ext cx="48514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European Compete for Colonies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310063" y="1417638"/>
            <a:ext cx="4833937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solidFill>
                  <a:srgbClr val="FFFF99"/>
                </a:solidFill>
                <a:latin typeface="Comic Sans MS" pitchFamily="66" charset="0"/>
              </a:rPr>
              <a:t>The success of the Spanish colonization increased European interest in the Americas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French establish colonies in Canada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Dutch establish colonies along the Hudson River</a:t>
            </a:r>
          </a:p>
          <a:p>
            <a:pPr lvl="1">
              <a:lnSpc>
                <a:spcPct val="90000"/>
              </a:lnSpc>
            </a:pPr>
            <a:r>
              <a:rPr lang="en-US" u="sng" smtClean="0">
                <a:solidFill>
                  <a:srgbClr val="FFFF99"/>
                </a:solidFill>
                <a:latin typeface="Comic Sans MS" pitchFamily="66" charset="0"/>
              </a:rPr>
              <a:t>British colonize east coast of U.S</a:t>
            </a:r>
            <a:r>
              <a:rPr lang="en-US" smtClean="0">
                <a:solidFill>
                  <a:srgbClr val="FFFF99"/>
                </a:solidFill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</a:pPr>
            <a:endParaRPr lang="en-US" smtClean="0">
              <a:solidFill>
                <a:srgbClr val="FFFF99"/>
              </a:solidFill>
            </a:endParaRPr>
          </a:p>
        </p:txBody>
      </p:sp>
      <p:pic>
        <p:nvPicPr>
          <p:cNvPr id="33797" name="Picture 5" descr="img_g5u4_quiz_colony_pop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17638"/>
            <a:ext cx="3886200" cy="516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latin typeface="Comic Sans MS" pitchFamily="66" charset="0"/>
              </a:rPr>
              <a:t>Mercantilism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725" y="1600200"/>
            <a:ext cx="3835400" cy="4525963"/>
          </a:xfrm>
        </p:spPr>
        <p:txBody>
          <a:bodyPr/>
          <a:lstStyle/>
          <a:p>
            <a:pPr eaLnBrk="1" hangingPunct="1"/>
            <a:r>
              <a:rPr lang="en-US" sz="3000" u="sng" smtClean="0">
                <a:solidFill>
                  <a:schemeClr val="bg2"/>
                </a:solidFill>
                <a:latin typeface="Comic Sans MS" pitchFamily="66" charset="0"/>
              </a:rPr>
              <a:t>An economic system in which colonies exist for the benefit of the colonial power</a:t>
            </a:r>
            <a:r>
              <a:rPr lang="en-US" sz="3000" smtClean="0">
                <a:solidFill>
                  <a:schemeClr val="bg2"/>
                </a:solidFill>
                <a:latin typeface="Comic Sans MS" pitchFamily="66" charset="0"/>
              </a:rPr>
              <a:t> </a:t>
            </a:r>
          </a:p>
          <a:p>
            <a:pPr lvl="1" eaLnBrk="1" hangingPunct="1"/>
            <a:r>
              <a:rPr lang="en-US" sz="2600" smtClean="0">
                <a:solidFill>
                  <a:schemeClr val="bg2"/>
                </a:solidFill>
                <a:latin typeface="Comic Sans MS" pitchFamily="66" charset="0"/>
              </a:rPr>
              <a:t>Europeans looked at their colonies as possessions that existed for their benefit 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5292725" cy="484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1566</TotalTime>
  <Words>295</Words>
  <Application>Microsoft Macintosh PowerPoint</Application>
  <PresentationFormat>On-screen Show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Columbian Exchange Mercantilism </vt:lpstr>
      <vt:lpstr>Columbian Exchange</vt:lpstr>
      <vt:lpstr>Slide 3</vt:lpstr>
      <vt:lpstr>Slide 4</vt:lpstr>
      <vt:lpstr>Effects of the Columbian Exchange</vt:lpstr>
      <vt:lpstr>Effects of the Columbian Exchange</vt:lpstr>
      <vt:lpstr>Effects of the Columbian Exchange</vt:lpstr>
      <vt:lpstr>European Compete for Colonies</vt:lpstr>
      <vt:lpstr>Mercantilism </vt:lpstr>
      <vt:lpstr>Principles of Mercantilism </vt:lpstr>
      <vt:lpstr>Principles of Mercantilism </vt:lpstr>
      <vt:lpstr>Principles of Mercantilism </vt:lpstr>
      <vt:lpstr>Slide 13</vt:lpstr>
      <vt:lpstr>Growth of Capitalism in Europe</vt:lpstr>
      <vt:lpstr>Slide 15</vt:lpstr>
      <vt:lpstr>Closure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Voorhis</dc:creator>
  <cp:lastModifiedBy>Jessica Taylor</cp:lastModifiedBy>
  <cp:revision>19</cp:revision>
  <dcterms:created xsi:type="dcterms:W3CDTF">2014-10-30T13:19:06Z</dcterms:created>
  <dcterms:modified xsi:type="dcterms:W3CDTF">2014-10-30T13:58:33Z</dcterms:modified>
</cp:coreProperties>
</file>