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8" r:id="rId1"/>
  </p:sldMasterIdLst>
  <p:sldIdLst>
    <p:sldId id="256" r:id="rId2"/>
    <p:sldId id="257" r:id="rId3"/>
    <p:sldId id="269" r:id="rId4"/>
    <p:sldId id="264" r:id="rId5"/>
    <p:sldId id="270" r:id="rId6"/>
    <p:sldId id="263" r:id="rId7"/>
    <p:sldId id="262" r:id="rId8"/>
    <p:sldId id="268" r:id="rId9"/>
    <p:sldId id="273" r:id="rId10"/>
    <p:sldId id="261" r:id="rId11"/>
    <p:sldId id="271" r:id="rId12"/>
    <p:sldId id="260" r:id="rId13"/>
    <p:sldId id="272" r:id="rId14"/>
    <p:sldId id="259" r:id="rId15"/>
    <p:sldId id="25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FA04-9AB1-0A4A-B1BF-9F53C2B06E6D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879F-E6AD-F942-BFB3-F2AC02270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885" y="1572768"/>
            <a:ext cx="5825243" cy="2130552"/>
          </a:xfrm>
        </p:spPr>
        <p:txBody>
          <a:bodyPr/>
          <a:lstStyle/>
          <a:p>
            <a:r>
              <a:rPr lang="en-US" dirty="0" smtClean="0"/>
              <a:t>Ancient </a:t>
            </a:r>
            <a:br>
              <a:rPr lang="en-US" dirty="0" smtClean="0"/>
            </a:br>
            <a:r>
              <a:rPr lang="en-US" dirty="0" smtClean="0"/>
              <a:t>China &amp; Japan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Outcome: The Mongols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95" y="654280"/>
            <a:ext cx="2511163" cy="322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4676" y="1781512"/>
            <a:ext cx="9338676" cy="4833179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2400" u="sng" dirty="0" smtClean="0">
                <a:solidFill>
                  <a:srgbClr val="FFFF00"/>
                </a:solidFill>
              </a:rPr>
              <a:t>Rarely imposed</a:t>
            </a:r>
            <a:r>
              <a:rPr lang="en-US" sz="2400" dirty="0" smtClean="0"/>
              <a:t> their beliefs on conquered peoples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 startAt="6"/>
            </a:pPr>
            <a:r>
              <a:rPr lang="en-US" sz="2400" dirty="0" smtClean="0"/>
              <a:t>Even </a:t>
            </a:r>
            <a:r>
              <a:rPr lang="en-US" sz="2400" u="sng" dirty="0" smtClean="0">
                <a:solidFill>
                  <a:srgbClr val="FFFF00"/>
                </a:solidFill>
              </a:rPr>
              <a:t>adopted</a:t>
            </a:r>
            <a:r>
              <a:rPr lang="en-US" sz="2400" dirty="0" smtClean="0"/>
              <a:t> some of the </a:t>
            </a:r>
            <a:r>
              <a:rPr lang="en-US" sz="2400" u="sng" dirty="0" smtClean="0">
                <a:solidFill>
                  <a:srgbClr val="FFFF00"/>
                </a:solidFill>
              </a:rPr>
              <a:t>culture</a:t>
            </a:r>
            <a:r>
              <a:rPr lang="en-US" sz="2400" dirty="0" smtClean="0"/>
              <a:t> of those they ruled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 startAt="6"/>
            </a:pPr>
            <a:r>
              <a:rPr lang="en-US" u="sng" dirty="0" err="1" smtClean="0">
                <a:solidFill>
                  <a:srgbClr val="FFFF00"/>
                </a:solidFill>
              </a:rPr>
              <a:t>Pax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Mongolica</a:t>
            </a:r>
            <a:r>
              <a:rPr lang="en-US" dirty="0" smtClean="0"/>
              <a:t>: </a:t>
            </a:r>
            <a:r>
              <a:rPr lang="en-US" u="sng" dirty="0" smtClean="0">
                <a:solidFill>
                  <a:srgbClr val="FFFF00"/>
                </a:solidFill>
              </a:rPr>
              <a:t>Mongol Peace</a:t>
            </a:r>
            <a:r>
              <a:rPr lang="en-US" dirty="0" smtClean="0"/>
              <a:t>- time of peace and stability across the Mongol Empire from mid 1200s to mid 1300s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sz="2000" dirty="0" smtClean="0"/>
              <a:t>Trade and inventions spread rapidly during </a:t>
            </a:r>
            <a:r>
              <a:rPr lang="en-US" sz="2000" dirty="0" err="1" smtClean="0"/>
              <a:t>Pax</a:t>
            </a:r>
            <a:r>
              <a:rPr lang="en-US" sz="2000" dirty="0" smtClean="0"/>
              <a:t> </a:t>
            </a:r>
            <a:r>
              <a:rPr lang="en-US" sz="2000" dirty="0" err="1" smtClean="0"/>
              <a:t>Mongolica</a:t>
            </a:r>
            <a:r>
              <a:rPr lang="en-US" sz="2000" dirty="0" smtClean="0"/>
              <a:t> due to </a:t>
            </a:r>
            <a:r>
              <a:rPr lang="en-US" sz="2000" u="sng" dirty="0" smtClean="0">
                <a:solidFill>
                  <a:srgbClr val="FFFF00"/>
                </a:solidFill>
              </a:rPr>
              <a:t>safe travel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Kublai Khan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20" y="1812763"/>
            <a:ext cx="3886566" cy="486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Kublai Khan Becomes Emperor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FF00"/>
                </a:solidFill>
              </a:rPr>
              <a:t>Grandson</a:t>
            </a:r>
            <a:r>
              <a:rPr lang="en-US" sz="2400" dirty="0" smtClean="0"/>
              <a:t> of Genghis Khan took title in </a:t>
            </a:r>
            <a:r>
              <a:rPr lang="en-US" sz="2400" u="sng" dirty="0" smtClean="0">
                <a:solidFill>
                  <a:srgbClr val="FFFF00"/>
                </a:solidFill>
              </a:rPr>
              <a:t>1260</a:t>
            </a:r>
            <a:endParaRPr lang="en-US" sz="2000" u="sng" dirty="0" smtClean="0">
              <a:solidFill>
                <a:srgbClr val="FFFF00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Wanted to fulfill wish of grandfather: </a:t>
            </a:r>
            <a:r>
              <a:rPr lang="en-US" sz="2400" u="sng" dirty="0" smtClean="0">
                <a:solidFill>
                  <a:srgbClr val="FFFF00"/>
                </a:solidFill>
              </a:rPr>
              <a:t>conquer all of China</a:t>
            </a:r>
            <a:endParaRPr lang="en-US" sz="2000" u="sng" dirty="0" smtClean="0">
              <a:solidFill>
                <a:srgbClr val="FFFF00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Started the </a:t>
            </a:r>
            <a:r>
              <a:rPr lang="en-US" sz="2400" u="sng" dirty="0" smtClean="0">
                <a:solidFill>
                  <a:srgbClr val="FFFF00"/>
                </a:solidFill>
              </a:rPr>
              <a:t>Yuan</a:t>
            </a:r>
            <a:r>
              <a:rPr lang="en-US" sz="2400" dirty="0" smtClean="0"/>
              <a:t> Dynasty which ruled from </a:t>
            </a:r>
            <a:r>
              <a:rPr lang="en-US" sz="2400" u="sng" dirty="0" smtClean="0">
                <a:solidFill>
                  <a:srgbClr val="FFFF00"/>
                </a:solidFill>
              </a:rPr>
              <a:t>1279-1368</a:t>
            </a:r>
            <a:endParaRPr lang="en-US" sz="2000" u="sng" dirty="0" smtClean="0">
              <a:solidFill>
                <a:srgbClr val="FFFF00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China was </a:t>
            </a:r>
            <a:r>
              <a:rPr lang="en-US" sz="2400" u="sng" dirty="0" smtClean="0">
                <a:solidFill>
                  <a:srgbClr val="FFFF00"/>
                </a:solidFill>
              </a:rPr>
              <a:t>united</a:t>
            </a:r>
            <a:r>
              <a:rPr lang="en-US" sz="2400" dirty="0" smtClean="0"/>
              <a:t> for first time in nearly 300 years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Kublai Khan’s control opened China up to more </a:t>
            </a:r>
            <a:r>
              <a:rPr lang="en-US" sz="1900" u="sng" dirty="0" smtClean="0">
                <a:solidFill>
                  <a:srgbClr val="FFFF00"/>
                </a:solidFill>
              </a:rPr>
              <a:t>trade</a:t>
            </a:r>
            <a:r>
              <a:rPr lang="en-US" sz="1900" dirty="0" smtClean="0"/>
              <a:t> and foreign </a:t>
            </a:r>
            <a:r>
              <a:rPr lang="en-US" sz="1900" u="sng" dirty="0" smtClean="0">
                <a:solidFill>
                  <a:srgbClr val="FFFF00"/>
                </a:solidFill>
              </a:rPr>
              <a:t>contact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Enjoyed living in </a:t>
            </a:r>
            <a:r>
              <a:rPr lang="en-US" sz="1900" u="sng" dirty="0" smtClean="0">
                <a:solidFill>
                  <a:srgbClr val="FFFF00"/>
                </a:solidFill>
              </a:rPr>
              <a:t>luxury</a:t>
            </a:r>
            <a:r>
              <a:rPr lang="en-US" sz="1900" dirty="0" smtClean="0"/>
              <a:t> as Chinese emperor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Attempted to take over </a:t>
            </a:r>
            <a:r>
              <a:rPr lang="en-US" sz="1800" u="sng" dirty="0" smtClean="0">
                <a:solidFill>
                  <a:srgbClr val="FFFF00"/>
                </a:solidFill>
              </a:rPr>
              <a:t>Japan</a:t>
            </a:r>
            <a:r>
              <a:rPr lang="en-US" sz="1800" dirty="0" smtClean="0"/>
              <a:t> but Japanese might and weather halted the invasion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Kublai Khan improved the </a:t>
            </a:r>
            <a:r>
              <a:rPr lang="en-US" sz="1900" u="sng" dirty="0" smtClean="0">
                <a:solidFill>
                  <a:srgbClr val="FFFF00"/>
                </a:solidFill>
              </a:rPr>
              <a:t>Grand Canal</a:t>
            </a:r>
            <a:r>
              <a:rPr lang="en-US" sz="1900" dirty="0" smtClean="0"/>
              <a:t> and added 135 miles to 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Yuan Empire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409" y="1836181"/>
            <a:ext cx="5978729" cy="458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 smtClean="0"/>
              <a:t>Mongol Rule in China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850" dirty="0" smtClean="0"/>
              <a:t>Mongols were hugely </a:t>
            </a:r>
            <a:r>
              <a:rPr lang="en-US" sz="1850" u="sng" dirty="0" smtClean="0">
                <a:solidFill>
                  <a:srgbClr val="FFFF00"/>
                </a:solidFill>
              </a:rPr>
              <a:t>outnumbered</a:t>
            </a:r>
            <a:r>
              <a:rPr lang="en-US" sz="1850" dirty="0" smtClean="0"/>
              <a:t> in China- lived apart from one another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50" dirty="0" smtClean="0"/>
              <a:t>Chinese were not allowed to hold high government office however could serve at </a:t>
            </a:r>
            <a:r>
              <a:rPr lang="en-US" sz="1850" u="sng" dirty="0" smtClean="0">
                <a:solidFill>
                  <a:srgbClr val="FFFF00"/>
                </a:solidFill>
              </a:rPr>
              <a:t>local levels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50" dirty="0" smtClean="0"/>
              <a:t>High public office went to </a:t>
            </a:r>
            <a:r>
              <a:rPr lang="en-US" sz="1850" u="sng" dirty="0" smtClean="0">
                <a:solidFill>
                  <a:srgbClr val="FFFF00"/>
                </a:solidFill>
              </a:rPr>
              <a:t>Mongols</a:t>
            </a:r>
            <a:r>
              <a:rPr lang="en-US" sz="1850" dirty="0" smtClean="0"/>
              <a:t> or </a:t>
            </a:r>
            <a:r>
              <a:rPr lang="en-US" sz="1850" u="sng" dirty="0" smtClean="0">
                <a:solidFill>
                  <a:srgbClr val="FFFF00"/>
                </a:solidFill>
              </a:rPr>
              <a:t>foreigners</a:t>
            </a:r>
            <a:r>
              <a:rPr lang="en-US" sz="1850" dirty="0" smtClean="0"/>
              <a:t>- felt foreigners could be trusted due to having no loyalties to the Mongols or Chinese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50" dirty="0" smtClean="0"/>
              <a:t>Mongol Peace extended </a:t>
            </a:r>
            <a:r>
              <a:rPr lang="en-US" sz="1850" u="sng" dirty="0" smtClean="0">
                <a:solidFill>
                  <a:srgbClr val="FFFF00"/>
                </a:solidFill>
              </a:rPr>
              <a:t>trade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50" dirty="0" smtClean="0"/>
              <a:t>Traders wanted </a:t>
            </a:r>
            <a:r>
              <a:rPr lang="en-US" sz="1850" u="sng" dirty="0" smtClean="0">
                <a:solidFill>
                  <a:srgbClr val="FFFF00"/>
                </a:solidFill>
              </a:rPr>
              <a:t>silk</a:t>
            </a:r>
            <a:r>
              <a:rPr lang="en-US" sz="1850" dirty="0" smtClean="0"/>
              <a:t>, porcelain, </a:t>
            </a:r>
            <a:r>
              <a:rPr lang="en-US" sz="1850" u="sng" dirty="0" smtClean="0">
                <a:solidFill>
                  <a:srgbClr val="FFFF00"/>
                </a:solidFill>
              </a:rPr>
              <a:t>gunpowder</a:t>
            </a:r>
            <a:r>
              <a:rPr lang="en-US" sz="1850" dirty="0" smtClean="0"/>
              <a:t>, paper currency, and the </a:t>
            </a:r>
            <a:r>
              <a:rPr lang="en-US" sz="1850" u="sng" dirty="0" smtClean="0">
                <a:solidFill>
                  <a:srgbClr val="FFFF00"/>
                </a:solidFill>
              </a:rPr>
              <a:t>compass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217" y="1781512"/>
            <a:ext cx="9357217" cy="4833179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dirty="0" smtClean="0"/>
              <a:t>Invited foreign </a:t>
            </a:r>
            <a:r>
              <a:rPr lang="en-US" u="sng" dirty="0" smtClean="0">
                <a:solidFill>
                  <a:srgbClr val="FFFF00"/>
                </a:solidFill>
              </a:rPr>
              <a:t>merchants</a:t>
            </a:r>
          </a:p>
          <a:p>
            <a:pPr marL="806450" lvl="1" indent="-457200">
              <a:buFont typeface="+mj-lt"/>
              <a:buAutoNum type="alphaLcPeriod" startAt="6"/>
            </a:pPr>
            <a:r>
              <a:rPr lang="en-US" dirty="0" smtClean="0"/>
              <a:t>Venetian trader </a:t>
            </a:r>
            <a:r>
              <a:rPr lang="en-US" u="sng" dirty="0" smtClean="0">
                <a:solidFill>
                  <a:srgbClr val="FFFF00"/>
                </a:solidFill>
              </a:rPr>
              <a:t>Marco Polo</a:t>
            </a:r>
            <a:r>
              <a:rPr lang="en-US" dirty="0" smtClean="0"/>
              <a:t> came to Kublai Khan’s court around 1275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Worked for Kublai Khan because he learned many Asian </a:t>
            </a:r>
            <a:r>
              <a:rPr lang="en-US" u="sng" dirty="0" smtClean="0">
                <a:solidFill>
                  <a:srgbClr val="FFFF00"/>
                </a:solidFill>
              </a:rPr>
              <a:t>languages</a:t>
            </a:r>
            <a:endParaRPr lang="en-US" sz="1800" u="sng" dirty="0" smtClean="0">
              <a:solidFill>
                <a:srgbClr val="FFFF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While imprisoned, Polo told his story which was later published as a book but most Europeans did </a:t>
            </a:r>
            <a:r>
              <a:rPr lang="en-US" u="sng" dirty="0" smtClean="0">
                <a:solidFill>
                  <a:srgbClr val="FFFF00"/>
                </a:solidFill>
              </a:rPr>
              <a:t>not believe</a:t>
            </a:r>
            <a:r>
              <a:rPr lang="en-US" dirty="0" smtClean="0"/>
              <a:t> It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800" dirty="0" smtClean="0"/>
              <a:t>Genoese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649" y="3465339"/>
            <a:ext cx="2342033" cy="291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 smtClean="0"/>
              <a:t>The End of Mongol Rule in China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950" dirty="0" smtClean="0"/>
              <a:t>Kublai Khan’s armies and navies suffered many </a:t>
            </a:r>
            <a:r>
              <a:rPr lang="en-US" sz="1950" u="sng" dirty="0" smtClean="0">
                <a:solidFill>
                  <a:srgbClr val="FFFF00"/>
                </a:solidFill>
              </a:rPr>
              <a:t>humiliating defeats</a:t>
            </a:r>
            <a:r>
              <a:rPr lang="en-US" sz="1950" dirty="0" smtClean="0"/>
              <a:t> at a huge expense of lives and equipment towards the end of his reign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50" u="sng" dirty="0" smtClean="0">
                <a:solidFill>
                  <a:srgbClr val="FFFF00"/>
                </a:solidFill>
              </a:rPr>
              <a:t>Heavy spending</a:t>
            </a:r>
            <a:r>
              <a:rPr lang="en-US" sz="1950" dirty="0" smtClean="0"/>
              <a:t> on wars, public works, and Yuan luxuries over burdened the treasury and angered the </a:t>
            </a:r>
            <a:r>
              <a:rPr lang="en-US" sz="1950" u="sng" dirty="0" smtClean="0">
                <a:solidFill>
                  <a:srgbClr val="FFFF00"/>
                </a:solidFill>
              </a:rPr>
              <a:t>overtaxed</a:t>
            </a:r>
            <a:r>
              <a:rPr lang="en-US" sz="1950" dirty="0" smtClean="0"/>
              <a:t> citizens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50" dirty="0" smtClean="0"/>
              <a:t>Kublai Khan died in 1294 and his </a:t>
            </a:r>
            <a:r>
              <a:rPr lang="en-US" sz="1950" u="sng" dirty="0" smtClean="0">
                <a:solidFill>
                  <a:srgbClr val="FFFF00"/>
                </a:solidFill>
              </a:rPr>
              <a:t>successors</a:t>
            </a:r>
            <a:r>
              <a:rPr lang="en-US" sz="1950" dirty="0" smtClean="0"/>
              <a:t> were </a:t>
            </a:r>
            <a:r>
              <a:rPr lang="en-US" sz="1950" u="sng" dirty="0" smtClean="0">
                <a:solidFill>
                  <a:srgbClr val="FFFF00"/>
                </a:solidFill>
              </a:rPr>
              <a:t>inept</a:t>
            </a:r>
            <a:r>
              <a:rPr lang="en-US" sz="1950" dirty="0" smtClean="0"/>
              <a:t> at ruling the dynasty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50" dirty="0" smtClean="0"/>
              <a:t>In 1368 Chinese rebels finally </a:t>
            </a:r>
            <a:r>
              <a:rPr lang="en-US" sz="1950" u="sng" dirty="0" smtClean="0">
                <a:solidFill>
                  <a:srgbClr val="FFFF00"/>
                </a:solidFill>
              </a:rPr>
              <a:t>overthrew</a:t>
            </a:r>
            <a:r>
              <a:rPr lang="en-US" sz="1950" dirty="0" smtClean="0"/>
              <a:t> the Mongols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50" dirty="0" smtClean="0"/>
              <a:t>The </a:t>
            </a:r>
            <a:r>
              <a:rPr lang="en-US" sz="1950" u="sng" dirty="0" smtClean="0">
                <a:solidFill>
                  <a:srgbClr val="FFFF00"/>
                </a:solidFill>
              </a:rPr>
              <a:t>Ming Dynasty</a:t>
            </a:r>
            <a:r>
              <a:rPr lang="en-US" sz="1950" dirty="0" smtClean="0"/>
              <a:t> would be established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With the fall of the Yuan came the </a:t>
            </a:r>
            <a:r>
              <a:rPr lang="en-US" sz="1900" u="sng" dirty="0" smtClean="0">
                <a:solidFill>
                  <a:srgbClr val="FFFF00"/>
                </a:solidFill>
              </a:rPr>
              <a:t>disintegration</a:t>
            </a:r>
            <a:r>
              <a:rPr lang="en-US" sz="1900" dirty="0" smtClean="0"/>
              <a:t> of the </a:t>
            </a:r>
            <a:r>
              <a:rPr lang="en-US" sz="1900" u="sng" dirty="0" smtClean="0">
                <a:solidFill>
                  <a:srgbClr val="FFFF00"/>
                </a:solidFill>
              </a:rPr>
              <a:t>Mongol</a:t>
            </a:r>
            <a:r>
              <a:rPr lang="en-US" sz="1900" dirty="0" smtClean="0"/>
              <a:t> empire in Asia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50" u="sng" dirty="0" smtClean="0">
                <a:solidFill>
                  <a:srgbClr val="FFFF00"/>
                </a:solidFill>
              </a:rPr>
              <a:t>Japan</a:t>
            </a:r>
            <a:r>
              <a:rPr lang="en-US" sz="1950" dirty="0" smtClean="0"/>
              <a:t> was on the rise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The Mongols were gaining strength in the </a:t>
            </a:r>
            <a:r>
              <a:rPr lang="en-US" u="sng" dirty="0" smtClean="0">
                <a:solidFill>
                  <a:srgbClr val="FFFF00"/>
                </a:solidFill>
              </a:rPr>
              <a:t>north</a:t>
            </a:r>
            <a:r>
              <a:rPr lang="en-US" dirty="0" smtClean="0"/>
              <a:t> in </a:t>
            </a:r>
            <a:r>
              <a:rPr lang="en-US" u="sng" dirty="0" smtClean="0">
                <a:solidFill>
                  <a:srgbClr val="FFFF00"/>
                </a:solidFill>
              </a:rPr>
              <a:t>Asia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They prided themselves on their skill on </a:t>
            </a:r>
            <a:r>
              <a:rPr lang="en-US" sz="1800" u="sng" dirty="0" smtClean="0">
                <a:solidFill>
                  <a:srgbClr val="FFFF00"/>
                </a:solidFill>
              </a:rPr>
              <a:t>horseback</a:t>
            </a:r>
            <a:r>
              <a:rPr lang="en-US" sz="1800" dirty="0" smtClean="0"/>
              <a:t>, their </a:t>
            </a:r>
            <a:r>
              <a:rPr lang="en-US" sz="1800" u="sng" dirty="0" smtClean="0">
                <a:solidFill>
                  <a:srgbClr val="FFFF00"/>
                </a:solidFill>
              </a:rPr>
              <a:t>discipline</a:t>
            </a:r>
            <a:r>
              <a:rPr lang="en-US" sz="1800" dirty="0" smtClean="0"/>
              <a:t>, and </a:t>
            </a:r>
            <a:r>
              <a:rPr lang="en-US" sz="1800" u="sng" dirty="0" smtClean="0">
                <a:solidFill>
                  <a:srgbClr val="FFFF00"/>
                </a:solidFill>
              </a:rPr>
              <a:t>courage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Mongols were nomadic </a:t>
            </a:r>
            <a:r>
              <a:rPr lang="en-US" u="sng" dirty="0" smtClean="0">
                <a:solidFill>
                  <a:srgbClr val="FFFF00"/>
                </a:solidFill>
              </a:rPr>
              <a:t>pastoralists</a:t>
            </a:r>
            <a:r>
              <a:rPr lang="en-US" dirty="0" smtClean="0"/>
              <a:t>: herded </a:t>
            </a:r>
            <a:r>
              <a:rPr lang="en-US" u="sng" dirty="0" smtClean="0">
                <a:solidFill>
                  <a:srgbClr val="FFFF00"/>
                </a:solidFill>
              </a:rPr>
              <a:t>domesticated</a:t>
            </a:r>
            <a:r>
              <a:rPr lang="en-US" dirty="0" smtClean="0"/>
              <a:t> animals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Mongols traveled together in kinship groups called </a:t>
            </a:r>
            <a:r>
              <a:rPr lang="en-US" u="sng" dirty="0" smtClean="0">
                <a:solidFill>
                  <a:srgbClr val="FFFF00"/>
                </a:solidFill>
              </a:rPr>
              <a:t>clans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Temujin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4" y="1817872"/>
            <a:ext cx="3575312" cy="4371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27" y="2056237"/>
            <a:ext cx="4572000" cy="39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Rise of the Mongols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100" u="sng" dirty="0" err="1" smtClean="0">
                <a:solidFill>
                  <a:srgbClr val="FFFF00"/>
                </a:solidFill>
              </a:rPr>
              <a:t>Temujin</a:t>
            </a:r>
            <a:r>
              <a:rPr lang="en-US" sz="2100" dirty="0" smtClean="0"/>
              <a:t> sought to unify the Mongols under his leadership around 1200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00" dirty="0" smtClean="0"/>
              <a:t>Slowly </a:t>
            </a:r>
            <a:r>
              <a:rPr lang="en-US" sz="2100" dirty="0" err="1" smtClean="0"/>
              <a:t>Temujin</a:t>
            </a:r>
            <a:r>
              <a:rPr lang="en-US" sz="2100" dirty="0" smtClean="0"/>
              <a:t> defeated his </a:t>
            </a:r>
            <a:r>
              <a:rPr lang="en-US" sz="2100" u="sng" dirty="0" smtClean="0">
                <a:solidFill>
                  <a:srgbClr val="FFFF00"/>
                </a:solidFill>
              </a:rPr>
              <a:t>enemies</a:t>
            </a:r>
            <a:r>
              <a:rPr lang="en-US" sz="2100" dirty="0" smtClean="0"/>
              <a:t> (and friends) one by one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00" dirty="0" smtClean="0"/>
              <a:t>In 1206 he accepted the title of universal ruler of </a:t>
            </a:r>
            <a:r>
              <a:rPr lang="en-US" sz="2100" u="sng" dirty="0" smtClean="0">
                <a:solidFill>
                  <a:srgbClr val="FFFF00"/>
                </a:solidFill>
              </a:rPr>
              <a:t>Genghis Khan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00" dirty="0" smtClean="0"/>
              <a:t>Genghis Khan conquered much of </a:t>
            </a:r>
            <a:r>
              <a:rPr lang="en-US" sz="2100" u="sng" dirty="0" smtClean="0">
                <a:solidFill>
                  <a:srgbClr val="FFFF00"/>
                </a:solidFill>
              </a:rPr>
              <a:t>Asia</a:t>
            </a:r>
            <a:r>
              <a:rPr lang="en-US" sz="2100" dirty="0" smtClean="0"/>
              <a:t> and had goal of invading </a:t>
            </a:r>
            <a:r>
              <a:rPr lang="en-US" sz="2100" u="sng" dirty="0" smtClean="0">
                <a:solidFill>
                  <a:srgbClr val="FFFF00"/>
                </a:solidFill>
              </a:rPr>
              <a:t>China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00" dirty="0" smtClean="0"/>
              <a:t>By 1225 Central Asia was under </a:t>
            </a:r>
            <a:r>
              <a:rPr lang="en-US" sz="2100" u="sng" dirty="0" smtClean="0">
                <a:solidFill>
                  <a:srgbClr val="FFFF00"/>
                </a:solidFill>
              </a:rPr>
              <a:t>Mongol control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87" y="274638"/>
            <a:ext cx="877898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Mongol Empire Under Genghis Khan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43" y="1724351"/>
            <a:ext cx="6236457" cy="490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2500" dirty="0" smtClean="0"/>
              <a:t>Reasons for Genghis Khan’s successes: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He was a brilliant </a:t>
            </a:r>
            <a:r>
              <a:rPr lang="en-US" sz="2500" u="sng" dirty="0" smtClean="0">
                <a:solidFill>
                  <a:srgbClr val="FFFF00"/>
                </a:solidFill>
              </a:rPr>
              <a:t>organizer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Was a gifted </a:t>
            </a:r>
            <a:r>
              <a:rPr lang="en-US" sz="2500" u="sng" dirty="0" smtClean="0">
                <a:solidFill>
                  <a:srgbClr val="FFFF00"/>
                </a:solidFill>
              </a:rPr>
              <a:t>strategist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00" dirty="0" smtClean="0"/>
              <a:t>Used </a:t>
            </a:r>
            <a:r>
              <a:rPr lang="en-US" sz="2500" u="sng" dirty="0" smtClean="0">
                <a:solidFill>
                  <a:srgbClr val="FFFF00"/>
                </a:solidFill>
              </a:rPr>
              <a:t>cruelty</a:t>
            </a:r>
            <a:r>
              <a:rPr lang="en-US" sz="2500" dirty="0" smtClean="0"/>
              <a:t> as a </a:t>
            </a:r>
            <a:r>
              <a:rPr lang="en-US" sz="2500" u="sng" dirty="0" smtClean="0">
                <a:solidFill>
                  <a:srgbClr val="FFFF00"/>
                </a:solidFill>
              </a:rPr>
              <a:t>weapon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65" y="3597552"/>
            <a:ext cx="3928435" cy="283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79" y="3776569"/>
            <a:ext cx="4054465" cy="265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1512"/>
            <a:ext cx="9144000" cy="4833179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The Mongol Empire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Genghis Khan died in 1227 of </a:t>
            </a:r>
            <a:r>
              <a:rPr lang="en-US" u="sng" dirty="0" smtClean="0">
                <a:solidFill>
                  <a:srgbClr val="FFFF00"/>
                </a:solidFill>
              </a:rPr>
              <a:t>illness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His successors continued to conqueror territory eventually having </a:t>
            </a:r>
            <a:r>
              <a:rPr lang="en-US" u="sng" dirty="0" smtClean="0">
                <a:solidFill>
                  <a:srgbClr val="FFFF00"/>
                </a:solidFill>
              </a:rPr>
              <a:t>the largest unified land empire in history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Successo</a:t>
            </a:r>
            <a:r>
              <a:rPr lang="en-US" sz="2100" dirty="0" smtClean="0"/>
              <a:t>rs divided region up into different territories called </a:t>
            </a:r>
            <a:r>
              <a:rPr lang="en-US" sz="2100" u="sng" dirty="0" smtClean="0">
                <a:solidFill>
                  <a:srgbClr val="FFFF00"/>
                </a:solidFill>
              </a:rPr>
              <a:t>khanates</a:t>
            </a:r>
            <a:r>
              <a:rPr lang="en-US" sz="2100" dirty="0" smtClean="0"/>
              <a:t>.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Had territory from </a:t>
            </a:r>
            <a:r>
              <a:rPr lang="en-US" u="sng" dirty="0" smtClean="0">
                <a:solidFill>
                  <a:srgbClr val="FFFF00"/>
                </a:solidFill>
              </a:rPr>
              <a:t>Kiev</a:t>
            </a:r>
            <a:r>
              <a:rPr lang="en-US" dirty="0" smtClean="0"/>
              <a:t> in the West to </a:t>
            </a:r>
            <a:r>
              <a:rPr lang="en-US" u="sng" dirty="0" smtClean="0">
                <a:solidFill>
                  <a:srgbClr val="FFFF00"/>
                </a:solidFill>
              </a:rPr>
              <a:t>China</a:t>
            </a:r>
            <a:r>
              <a:rPr lang="en-US" dirty="0" smtClean="0"/>
              <a:t> in the East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Mongols destroyed </a:t>
            </a:r>
            <a:r>
              <a:rPr lang="en-US" sz="1900" u="sng" dirty="0" smtClean="0">
                <a:solidFill>
                  <a:srgbClr val="FFFF00"/>
                </a:solidFill>
              </a:rPr>
              <a:t>villages</a:t>
            </a:r>
            <a:r>
              <a:rPr lang="en-US" sz="1900" dirty="0" smtClean="0"/>
              <a:t>, irrigation channels, and </a:t>
            </a:r>
            <a:r>
              <a:rPr lang="en-US" sz="1900" u="sng" dirty="0" smtClean="0">
                <a:solidFill>
                  <a:srgbClr val="FFFF00"/>
                </a:solidFill>
              </a:rPr>
              <a:t>decimated populations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22" y="4759757"/>
            <a:ext cx="2241612" cy="185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84" y="1854140"/>
            <a:ext cx="7262943" cy="476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Empire at its 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84" y="1829042"/>
            <a:ext cx="7181771" cy="489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447</TotalTime>
  <Words>578</Words>
  <Application>Microsoft Macintosh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Focus</vt:lpstr>
      <vt:lpstr>Ancient  China &amp; Japan</vt:lpstr>
      <vt:lpstr>The Mongols</vt:lpstr>
      <vt:lpstr>Temujin</vt:lpstr>
      <vt:lpstr>The Mongols</vt:lpstr>
      <vt:lpstr>Mongol Empire Under Genghis Khan</vt:lpstr>
      <vt:lpstr>The Mongols</vt:lpstr>
      <vt:lpstr>The Mongols</vt:lpstr>
      <vt:lpstr>Mongol Empire at its Peak</vt:lpstr>
      <vt:lpstr>Khanates</vt:lpstr>
      <vt:lpstr>The Mongols</vt:lpstr>
      <vt:lpstr>Kublai Khan</vt:lpstr>
      <vt:lpstr>The Mongols</vt:lpstr>
      <vt:lpstr>Yuan Empire</vt:lpstr>
      <vt:lpstr>The Mongols</vt:lpstr>
      <vt:lpstr>The Mongols</vt:lpstr>
      <vt:lpstr>The Mongols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 China &amp; Japan</dc:title>
  <dc:creator>Karl Sagan</dc:creator>
  <cp:lastModifiedBy>Jessica Taylor</cp:lastModifiedBy>
  <cp:revision>5</cp:revision>
  <dcterms:created xsi:type="dcterms:W3CDTF">2013-03-06T15:48:05Z</dcterms:created>
  <dcterms:modified xsi:type="dcterms:W3CDTF">2013-03-06T18:43:29Z</dcterms:modified>
</cp:coreProperties>
</file>