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3" r:id="rId10"/>
    <p:sldId id="277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53CC3-4C79-4EC3-A6F1-1F12BD6D4EB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CC34A-C3A4-4013-A176-DBD8DEE536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6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C34A-C3A4-4013-A176-DBD8DEE536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42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CC34A-C3A4-4013-A176-DBD8DEE536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8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0F08-9D20-4F1C-933E-DAEDA948E5A7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75A-623B-4054-885F-02DF7999A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0F08-9D20-4F1C-933E-DAEDA948E5A7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75A-623B-4054-885F-02DF7999A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0F08-9D20-4F1C-933E-DAEDA948E5A7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75A-623B-4054-885F-02DF7999A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0F08-9D20-4F1C-933E-DAEDA948E5A7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75A-623B-4054-885F-02DF7999A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0F08-9D20-4F1C-933E-DAEDA948E5A7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75A-623B-4054-885F-02DF7999A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0F08-9D20-4F1C-933E-DAEDA948E5A7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75A-623B-4054-885F-02DF7999A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0F08-9D20-4F1C-933E-DAEDA948E5A7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75A-623B-4054-885F-02DF7999A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0F08-9D20-4F1C-933E-DAEDA948E5A7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75A-623B-4054-885F-02DF7999A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0F08-9D20-4F1C-933E-DAEDA948E5A7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75A-623B-4054-885F-02DF7999A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0F08-9D20-4F1C-933E-DAEDA948E5A7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75A-623B-4054-885F-02DF7999A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A0F08-9D20-4F1C-933E-DAEDA948E5A7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BC75A-623B-4054-885F-02DF7999A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A0F08-9D20-4F1C-933E-DAEDA948E5A7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BC75A-623B-4054-885F-02DF7999A7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during the Middle Ages</a:t>
            </a:r>
            <a:endParaRPr lang="en-US" dirty="0"/>
          </a:p>
        </p:txBody>
      </p:sp>
      <p:pic>
        <p:nvPicPr>
          <p:cNvPr id="5" name="Picture 4" descr="Medieval Soci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447800"/>
            <a:ext cx="4310063" cy="4627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Royal Power Grows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624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By the early 800s, many small Germanic kingdoms covered Europe – including the Franks, Anglo-Saxons, Visigoths, Ostrogoths, and Vandals.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133600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After the death of</a:t>
            </a:r>
            <a:r>
              <a:rPr lang="en-US" sz="2200" b="1" dirty="0" smtClean="0"/>
              <a:t> Charlemagne </a:t>
            </a:r>
            <a:r>
              <a:rPr lang="en-US" sz="2200" dirty="0" smtClean="0"/>
              <a:t>in 814, the Carolingian Empire became a system of </a:t>
            </a:r>
            <a:r>
              <a:rPr lang="en-US" sz="2200" b="1" dirty="0" smtClean="0"/>
              <a:t>feudal states</a:t>
            </a:r>
            <a:r>
              <a:rPr lang="en-US" sz="2200" dirty="0" smtClean="0"/>
              <a:t> ruled by lords. 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3581400"/>
            <a:ext cx="6858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Gradually, as the Middle Ages advanced towns and villages were created through charters, and this led to a more </a:t>
            </a:r>
            <a:r>
              <a:rPr lang="en-US" sz="2200" b="1" dirty="0" smtClean="0"/>
              <a:t>centralized form of government</a:t>
            </a:r>
            <a:r>
              <a:rPr lang="en-US" sz="2200" dirty="0" smtClean="0"/>
              <a:t>. </a:t>
            </a:r>
          </a:p>
          <a:p>
            <a:endParaRPr lang="en-US" sz="800" dirty="0"/>
          </a:p>
          <a:p>
            <a:r>
              <a:rPr lang="en-US" sz="2200" dirty="0" smtClean="0"/>
              <a:t>A centralized form of government is ruled by one person or governing body (like a monarch or parliament).  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7150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earliest nations in Europe to develop a strong unified government were </a:t>
            </a:r>
            <a:r>
              <a:rPr lang="en-US" sz="2200" b="1" dirty="0" smtClean="0"/>
              <a:t>England</a:t>
            </a:r>
            <a:r>
              <a:rPr lang="en-US" sz="2200" dirty="0" smtClean="0"/>
              <a:t> and </a:t>
            </a:r>
            <a:r>
              <a:rPr lang="en-US" sz="2200" b="1" dirty="0" smtClean="0"/>
              <a:t>France</a:t>
            </a:r>
            <a:r>
              <a:rPr lang="en-US" sz="2200" dirty="0" smtClean="0"/>
              <a:t>.  </a:t>
            </a:r>
            <a:endParaRPr lang="en-US" sz="2200" dirty="0"/>
          </a:p>
        </p:txBody>
      </p:sp>
      <p:pic>
        <p:nvPicPr>
          <p:cNvPr id="9" name="Picture 8" descr="Germanic Tribe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914400"/>
            <a:ext cx="2409825" cy="2409825"/>
          </a:xfrm>
          <a:prstGeom prst="rect">
            <a:avLst/>
          </a:prstGeom>
        </p:spPr>
      </p:pic>
      <p:pic>
        <p:nvPicPr>
          <p:cNvPr id="13" name="Picture 12" descr="Feudal Contra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1295400" cy="1895602"/>
          </a:xfrm>
          <a:prstGeom prst="rect">
            <a:avLst/>
          </a:prstGeom>
        </p:spPr>
      </p:pic>
      <p:pic>
        <p:nvPicPr>
          <p:cNvPr id="14" name="Picture 13" descr="HOmage to 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655247"/>
            <a:ext cx="1524000" cy="1947067"/>
          </a:xfrm>
          <a:prstGeom prst="rect">
            <a:avLst/>
          </a:prstGeom>
        </p:spPr>
      </p:pic>
      <p:pic>
        <p:nvPicPr>
          <p:cNvPr id="15" name="Picture 14" descr="Heiligengeistkirche, Heidelber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3733800"/>
            <a:ext cx="1447800" cy="192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English Kings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Four important English Kings would increase royal power during their reigns</a:t>
            </a:r>
            <a:r>
              <a:rPr lang="en-US" dirty="0" smtClean="0"/>
              <a:t>.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105400"/>
            <a:ext cx="213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King Henry II </a:t>
            </a:r>
            <a:r>
              <a:rPr lang="en-US" sz="2200" dirty="0" smtClean="0"/>
              <a:t>– created juries and Common Law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51816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King John </a:t>
            </a:r>
            <a:r>
              <a:rPr lang="en-US" sz="2200" dirty="0" smtClean="0"/>
              <a:t>– signed the Magna Carta.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5181600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King Edward I </a:t>
            </a:r>
            <a:r>
              <a:rPr lang="en-US" sz="2200" dirty="0" smtClean="0"/>
              <a:t>– created Parliament</a:t>
            </a:r>
            <a:endParaRPr lang="en-US" sz="2200" dirty="0"/>
          </a:p>
        </p:txBody>
      </p:sp>
      <p:pic>
        <p:nvPicPr>
          <p:cNvPr id="8" name="Picture 9" descr="john_p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2362200" cy="2362200"/>
          </a:xfrm>
          <a:prstGeom prst="rect">
            <a:avLst/>
          </a:prstGeom>
          <a:noFill/>
        </p:spPr>
      </p:pic>
      <p:pic>
        <p:nvPicPr>
          <p:cNvPr id="9" name="Picture 8" descr="William the Conquer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362200"/>
            <a:ext cx="2209800" cy="2310902"/>
          </a:xfrm>
          <a:prstGeom prst="rect">
            <a:avLst/>
          </a:prstGeom>
        </p:spPr>
      </p:pic>
      <p:pic>
        <p:nvPicPr>
          <p:cNvPr id="7" name="Picture 6" descr="kingHenry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0" y="1981200"/>
            <a:ext cx="2133600" cy="29542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5072896"/>
            <a:ext cx="1905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William the Conqueror </a:t>
            </a:r>
            <a:r>
              <a:rPr lang="en-US" sz="2200" dirty="0" smtClean="0"/>
              <a:t>– invades England and becomes King.</a:t>
            </a:r>
            <a:endParaRPr lang="en-US" sz="2200" dirty="0"/>
          </a:p>
        </p:txBody>
      </p:sp>
      <p:pic>
        <p:nvPicPr>
          <p:cNvPr id="11" name="Picture 10" descr="Edward 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2057399"/>
            <a:ext cx="1524000" cy="2980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French Kings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295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Two Important French Kings would increase the power of the King during their rule. 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5257800"/>
            <a:ext cx="2209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Philip II </a:t>
            </a:r>
            <a:r>
              <a:rPr lang="en-US" sz="2200" dirty="0" smtClean="0"/>
              <a:t>– bailiffs to preside over courts and collect taxes.  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5257800"/>
            <a:ext cx="198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Philip IV </a:t>
            </a:r>
            <a:r>
              <a:rPr lang="en-US" sz="2200" dirty="0" smtClean="0"/>
              <a:t>– adds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Estate to the Estates General</a:t>
            </a:r>
            <a:endParaRPr lang="en-US" sz="2200" dirty="0"/>
          </a:p>
        </p:txBody>
      </p:sp>
      <p:pic>
        <p:nvPicPr>
          <p:cNvPr id="9" name="Picture 8" descr="Phillip Augus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2209800"/>
            <a:ext cx="2209800" cy="2788391"/>
          </a:xfrm>
          <a:prstGeom prst="rect">
            <a:avLst/>
          </a:prstGeom>
        </p:spPr>
      </p:pic>
      <p:pic>
        <p:nvPicPr>
          <p:cNvPr id="10" name="Picture 9" descr="Philip IV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133600"/>
            <a:ext cx="2043953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 of Democracy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876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England and France were just beginning to establish a </a:t>
            </a:r>
            <a:r>
              <a:rPr lang="en-US" sz="2200" b="1" dirty="0" smtClean="0"/>
              <a:t>democratic tradition</a:t>
            </a:r>
            <a:r>
              <a:rPr lang="en-US" sz="2200" dirty="0" smtClean="0"/>
              <a:t>.  This tradition relied on creating a </a:t>
            </a:r>
            <a:r>
              <a:rPr lang="en-US" sz="2200" b="1" dirty="0" smtClean="0"/>
              <a:t>centralized government </a:t>
            </a:r>
            <a:r>
              <a:rPr lang="en-US" sz="2200" dirty="0" smtClean="0"/>
              <a:t>that would be able to govern widespread lands.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5908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creation of </a:t>
            </a:r>
            <a:r>
              <a:rPr lang="en-US" sz="2200" b="1" dirty="0" smtClean="0"/>
              <a:t>Common Law </a:t>
            </a:r>
            <a:r>
              <a:rPr lang="en-US" sz="2200" dirty="0" smtClean="0"/>
              <a:t>and </a:t>
            </a:r>
            <a:r>
              <a:rPr lang="en-US" sz="2200" b="1" dirty="0" smtClean="0"/>
              <a:t>Courts</a:t>
            </a:r>
            <a:r>
              <a:rPr lang="en-US" sz="2200" dirty="0" smtClean="0"/>
              <a:t> were the first step towards increased central government. 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581400"/>
            <a:ext cx="4343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Including </a:t>
            </a:r>
            <a:r>
              <a:rPr lang="en-US" sz="2200" b="1" dirty="0" smtClean="0"/>
              <a:t>commoners</a:t>
            </a:r>
            <a:r>
              <a:rPr lang="en-US" sz="2200" dirty="0" smtClean="0"/>
              <a:t> in the decision-making process of government was also an important step in the direction of democratic rule.  </a:t>
            </a:r>
            <a:endParaRPr lang="en-US" sz="2200" dirty="0"/>
          </a:p>
        </p:txBody>
      </p:sp>
      <p:pic>
        <p:nvPicPr>
          <p:cNvPr id="7" name="Picture 6" descr="English Common La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5600" y="2438400"/>
            <a:ext cx="2183516" cy="3581400"/>
          </a:xfrm>
          <a:prstGeom prst="rect">
            <a:avLst/>
          </a:prstGeom>
        </p:spPr>
      </p:pic>
      <p:pic>
        <p:nvPicPr>
          <p:cNvPr id="8" name="Picture 7" descr="Estates General and French Revol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1148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Hall of Fame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610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You and your group are going to create a poster and a presentation that will convince the class that your King played the most influential role in increasing royal power in medieval Europe.  Make sure your poster includes:</a:t>
            </a:r>
          </a:p>
          <a:p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What is the King’s Name?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When did the King Rule?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What country did your king rule?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How they increase royal power? (or for King John how was his </a:t>
            </a:r>
            <a:r>
              <a:rPr lang="en-US" sz="2200" smtClean="0"/>
              <a:t>power limited?)</a:t>
            </a:r>
            <a:endParaRPr lang="en-US" sz="2200" dirty="0" smtClean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1 images that represent their reign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Big Changes for Farmers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9144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New farming methods started a series of changes in medieval Europe.  These changes made farming </a:t>
            </a:r>
            <a:r>
              <a:rPr lang="en-US" sz="2200" b="1" dirty="0" smtClean="0"/>
              <a:t>easier</a:t>
            </a:r>
            <a:r>
              <a:rPr lang="en-US" sz="2200" dirty="0" smtClean="0"/>
              <a:t> and more </a:t>
            </a:r>
            <a:r>
              <a:rPr lang="en-US" sz="2200" b="1" dirty="0" smtClean="0"/>
              <a:t>productive</a:t>
            </a:r>
            <a:r>
              <a:rPr lang="en-US" sz="2200" dirty="0" smtClean="0"/>
              <a:t>.  The result was an </a:t>
            </a:r>
            <a:r>
              <a:rPr lang="en-US" sz="2200" b="1" dirty="0" smtClean="0"/>
              <a:t>agricultural revolution.  </a:t>
            </a:r>
            <a:endParaRPr lang="en-US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3622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Farmers began to use iron plows instead of wooden plows.  This made farming easier!!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Iron Plows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124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Horse Harnesses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4290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 new kind of harness allowed peasants to use horses to pull plows.  Horses were much faster and could plow more land – making farming easier and peasants could plant more crops!!</a:t>
            </a:r>
            <a:endParaRPr 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4572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Crop Rotation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0292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Farmers also started to rotate their crops using the 3 Field System.  This allowed farmers to produce more food!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3200400" y="6088559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With more food available, the population of Europe tripled in size! That is a lot of people…</a:t>
            </a:r>
            <a:endParaRPr lang="en-US" sz="2200" dirty="0"/>
          </a:p>
        </p:txBody>
      </p:sp>
      <p:pic>
        <p:nvPicPr>
          <p:cNvPr id="15" name="Picture 14" descr="Iron P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676400"/>
            <a:ext cx="2650992" cy="1752600"/>
          </a:xfrm>
          <a:prstGeom prst="rect">
            <a:avLst/>
          </a:prstGeom>
        </p:spPr>
      </p:pic>
      <p:pic>
        <p:nvPicPr>
          <p:cNvPr id="16" name="Picture 15" descr="Medieval Plow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590800"/>
            <a:ext cx="2514600" cy="1885950"/>
          </a:xfrm>
          <a:prstGeom prst="rect">
            <a:avLst/>
          </a:prstGeom>
        </p:spPr>
      </p:pic>
      <p:pic>
        <p:nvPicPr>
          <p:cNvPr id="17" name="Picture 16" descr="3 Field Syste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937760"/>
            <a:ext cx="2743200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Trade! More Money!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90600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Trade also improved as invaders and war declined in Medieval Europe. 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1447800"/>
            <a:ext cx="6019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As nobles and kings became rich from feudalism, they wanted nicer goods.  </a:t>
            </a:r>
          </a:p>
          <a:p>
            <a:endParaRPr lang="en-US" sz="800" dirty="0"/>
          </a:p>
          <a:p>
            <a:r>
              <a:rPr lang="en-US" sz="2200" dirty="0" smtClean="0"/>
              <a:t>Merchants began travelling in </a:t>
            </a:r>
            <a:r>
              <a:rPr lang="en-US" sz="2200" b="1" dirty="0" smtClean="0"/>
              <a:t>Caravans</a:t>
            </a:r>
            <a:r>
              <a:rPr lang="en-US" sz="2200" dirty="0" smtClean="0"/>
              <a:t> to buy Chinese silks, Byzantine gold jewelry, and Asian spices.  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35280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Demand for goods and trade continued to expand and </a:t>
            </a:r>
            <a:r>
              <a:rPr lang="en-US" sz="2200" b="1" dirty="0" smtClean="0"/>
              <a:t>trade centers </a:t>
            </a:r>
            <a:r>
              <a:rPr lang="en-US" sz="2200" dirty="0" smtClean="0"/>
              <a:t>became the </a:t>
            </a:r>
            <a:r>
              <a:rPr lang="en-US" sz="2200" b="1" dirty="0" smtClean="0"/>
              <a:t>first medieval cities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4114800"/>
            <a:ext cx="6858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Merchants in these cities would ask the local lord or King for a </a:t>
            </a:r>
            <a:r>
              <a:rPr lang="en-US" sz="2200" b="1" dirty="0" smtClean="0"/>
              <a:t>Charter</a:t>
            </a:r>
            <a:r>
              <a:rPr lang="en-US" sz="2200" dirty="0" smtClean="0"/>
              <a:t>, a document establishing rights and privileges for the town.  </a:t>
            </a:r>
          </a:p>
          <a:p>
            <a:endParaRPr lang="en-US" sz="800" dirty="0"/>
          </a:p>
          <a:p>
            <a:r>
              <a:rPr lang="en-US" sz="2200" dirty="0" smtClean="0"/>
              <a:t>In return, the Merchants would pay the lord or King a large fee.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6088559"/>
            <a:ext cx="655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Charters gave townspeople </a:t>
            </a:r>
            <a:r>
              <a:rPr lang="en-US" sz="2200" b="1" dirty="0" smtClean="0"/>
              <a:t>more</a:t>
            </a:r>
            <a:r>
              <a:rPr lang="en-US" sz="2200" dirty="0" smtClean="0"/>
              <a:t> </a:t>
            </a:r>
            <a:r>
              <a:rPr lang="en-US" sz="2200" b="1" dirty="0" smtClean="0"/>
              <a:t>power</a:t>
            </a:r>
            <a:r>
              <a:rPr lang="en-US" sz="2200" dirty="0" smtClean="0"/>
              <a:t> by letting them choose their own leaders and control their own affairs.</a:t>
            </a:r>
            <a:endParaRPr lang="en-US" sz="2200" dirty="0"/>
          </a:p>
        </p:txBody>
      </p:sp>
      <p:pic>
        <p:nvPicPr>
          <p:cNvPr id="8" name="Picture 7" descr="Medieval Money chang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2438400" cy="1890513"/>
          </a:xfrm>
          <a:prstGeom prst="rect">
            <a:avLst/>
          </a:prstGeom>
        </p:spPr>
      </p:pic>
      <p:pic>
        <p:nvPicPr>
          <p:cNvPr id="9" name="Picture 8" descr="Feudal Contra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1666333" cy="2438400"/>
          </a:xfrm>
          <a:prstGeom prst="rect">
            <a:avLst/>
          </a:prstGeom>
        </p:spPr>
      </p:pic>
      <p:pic>
        <p:nvPicPr>
          <p:cNvPr id="10" name="Picture 9" descr="Mercha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438650"/>
            <a:ext cx="189547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More Money leads to Banks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68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As trade expanded, new business practices began. 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905000"/>
            <a:ext cx="7010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need for </a:t>
            </a:r>
            <a:r>
              <a:rPr lang="en-US" sz="2200" b="1" dirty="0" smtClean="0"/>
              <a:t>capital</a:t>
            </a:r>
            <a:r>
              <a:rPr lang="en-US" sz="2200" dirty="0" smtClean="0"/>
              <a:t>, or money for investment, led to the development of banks.  </a:t>
            </a:r>
          </a:p>
          <a:p>
            <a:endParaRPr lang="en-US" sz="800" dirty="0"/>
          </a:p>
          <a:p>
            <a:r>
              <a:rPr lang="en-US" sz="2200" dirty="0" smtClean="0"/>
              <a:t>Also merchants used credit to pay for purchases.  This allowed merchants to travel without having to carry gold.  Bye, Bye Robbers!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4478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Banks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038600"/>
            <a:ext cx="2438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/>
              <a:t>Partnerships</a:t>
            </a:r>
            <a:endParaRPr lang="en-US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4495800"/>
            <a:ext cx="571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Merchants would join together to form a </a:t>
            </a:r>
            <a:r>
              <a:rPr lang="en-US" sz="2200" b="1" dirty="0" smtClean="0"/>
              <a:t>partnership</a:t>
            </a:r>
            <a:r>
              <a:rPr lang="en-US" sz="2200" dirty="0" smtClean="0"/>
              <a:t>, pooling their money to finance bigger business projects.  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8674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These changes undermined serfdom (using peasants on manors).  Peasants could now sell goods, pay their rent in cash, and become </a:t>
            </a:r>
            <a:r>
              <a:rPr lang="en-US" sz="2200" b="1" dirty="0" smtClean="0"/>
              <a:t>tenant farmers</a:t>
            </a:r>
            <a:r>
              <a:rPr lang="en-US" sz="2200" dirty="0" smtClean="0"/>
              <a:t>, or hired farm workers.  </a:t>
            </a:r>
            <a:endParaRPr lang="en-US" sz="2200" dirty="0"/>
          </a:p>
        </p:txBody>
      </p:sp>
      <p:pic>
        <p:nvPicPr>
          <p:cNvPr id="9" name="Picture 8" descr="Medieval Peasant carries goods to Mar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914400"/>
            <a:ext cx="1447800" cy="3053953"/>
          </a:xfrm>
          <a:prstGeom prst="rect">
            <a:avLst/>
          </a:prstGeom>
        </p:spPr>
      </p:pic>
      <p:pic>
        <p:nvPicPr>
          <p:cNvPr id="10" name="Picture 9" descr="Money Lend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10000"/>
            <a:ext cx="2667000" cy="20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NEW Middle Class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By 1000, a new social class had formed, called the </a:t>
            </a:r>
            <a:r>
              <a:rPr lang="en-US" sz="2200" b="1" dirty="0" smtClean="0"/>
              <a:t>Middle Class</a:t>
            </a:r>
            <a:r>
              <a:rPr lang="en-US" sz="2200" dirty="0" smtClean="0"/>
              <a:t>.  The middle glass was made up of Merchants, Traders, and Artisans. 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124200" y="16764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middle class fell between the nobles and peasants.  </a:t>
            </a:r>
          </a:p>
          <a:p>
            <a:endParaRPr lang="en-US" sz="800" dirty="0"/>
          </a:p>
          <a:p>
            <a:r>
              <a:rPr lang="en-US" sz="2200" dirty="0" smtClean="0"/>
              <a:t>The nobles and church HATED the new middle class. 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0"/>
            <a:ext cx="6477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medieval towns, the middle class gained power by establishing guilds.  </a:t>
            </a:r>
            <a:r>
              <a:rPr lang="en-US" sz="2200" b="1" dirty="0" smtClean="0"/>
              <a:t>Guilds</a:t>
            </a:r>
            <a:r>
              <a:rPr lang="en-US" sz="2200" dirty="0" smtClean="0"/>
              <a:t> allowed people to control and protect their businesses (like unions).  </a:t>
            </a:r>
          </a:p>
          <a:p>
            <a:endParaRPr lang="en-US" sz="800" dirty="0"/>
          </a:p>
          <a:p>
            <a:r>
              <a:rPr lang="en-US" sz="2200" dirty="0" smtClean="0"/>
              <a:t>There were guilds for MANY jobs including:  weavers, bakers, and goldsmiths.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5750004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To become a guild members, people started in early childhood as </a:t>
            </a:r>
            <a:r>
              <a:rPr lang="en-US" sz="2200" b="1" dirty="0" smtClean="0"/>
              <a:t>apprentices</a:t>
            </a:r>
            <a:r>
              <a:rPr lang="en-US" sz="2200" dirty="0" smtClean="0"/>
              <a:t>.  After seven years, they could become a </a:t>
            </a:r>
            <a:r>
              <a:rPr lang="en-US" sz="2200" b="1" dirty="0" smtClean="0"/>
              <a:t>journeyman</a:t>
            </a:r>
            <a:r>
              <a:rPr lang="en-US" sz="2200" dirty="0" smtClean="0"/>
              <a:t> (salaried worker).  </a:t>
            </a:r>
            <a:r>
              <a:rPr lang="en-US" sz="2200" b="1" dirty="0" smtClean="0"/>
              <a:t>Women</a:t>
            </a:r>
            <a:r>
              <a:rPr lang="en-US" sz="2200" dirty="0" smtClean="0"/>
              <a:t> were also allowed to join guilds and had their own guilds!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352800"/>
            <a:ext cx="236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Guilds</a:t>
            </a:r>
            <a:endParaRPr lang="en-US" sz="2200" b="1" dirty="0"/>
          </a:p>
        </p:txBody>
      </p:sp>
      <p:pic>
        <p:nvPicPr>
          <p:cNvPr id="8" name="Picture 7" descr="Medieval Ba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29400" y="3581400"/>
            <a:ext cx="2257425" cy="2028825"/>
          </a:xfrm>
          <a:prstGeom prst="rect">
            <a:avLst/>
          </a:prstGeom>
        </p:spPr>
      </p:pic>
      <p:pic>
        <p:nvPicPr>
          <p:cNvPr id="9" name="Picture 8" descr="Landlord and Peasa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828800"/>
            <a:ext cx="2834173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Town and City Life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914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Medieval towns and cities were surrounded by a high protective wall.  As the population grew, these cities became very crowded!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1828800"/>
            <a:ext cx="55626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Because of overcrowding, city dwellers added 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and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floors to their houses.  These floors jutted out over the </a:t>
            </a:r>
            <a:r>
              <a:rPr lang="en-US" sz="2200" b="1" dirty="0" smtClean="0"/>
              <a:t>narrow street </a:t>
            </a:r>
            <a:r>
              <a:rPr lang="en-US" sz="2200" dirty="0" smtClean="0"/>
              <a:t>making them very dark and dangerous.  </a:t>
            </a:r>
          </a:p>
          <a:p>
            <a:endParaRPr lang="en-US" sz="800" dirty="0"/>
          </a:p>
          <a:p>
            <a:r>
              <a:rPr lang="en-US" sz="2200" dirty="0" smtClean="0"/>
              <a:t>In addition, fires were a constant problem…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1148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the center of the city, there was usually a great cathedral or a guild hall. 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28834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cities were VERY dirty, smelly and crowded.  They had no garbage or sewer systems.  Residents simply flung their waste into the street…watch out below!</a:t>
            </a:r>
          </a:p>
          <a:p>
            <a:endParaRPr lang="en-US" sz="800" dirty="0"/>
          </a:p>
          <a:p>
            <a:r>
              <a:rPr lang="en-US" sz="2200" dirty="0" smtClean="0"/>
              <a:t>Cities were the perfect breeding ground for disease…</a:t>
            </a:r>
            <a:endParaRPr lang="en-US" sz="2200" dirty="0"/>
          </a:p>
        </p:txBody>
      </p:sp>
      <p:pic>
        <p:nvPicPr>
          <p:cNvPr id="8" name="Picture 7" descr="Medieval Town with w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52600"/>
            <a:ext cx="2895600" cy="2306828"/>
          </a:xfrm>
          <a:prstGeom prst="rect">
            <a:avLst/>
          </a:prstGeom>
        </p:spPr>
      </p:pic>
      <p:pic>
        <p:nvPicPr>
          <p:cNvPr id="14" name="Picture 13" descr="Heiligengeistkirche, Heidelbe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914546"/>
            <a:ext cx="2209800" cy="2943454"/>
          </a:xfrm>
          <a:prstGeom prst="rect">
            <a:avLst/>
          </a:prstGeom>
        </p:spPr>
      </p:pic>
      <p:pic>
        <p:nvPicPr>
          <p:cNvPr id="7" name="Picture 6" descr="Carcassonne Castle in Franc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752600"/>
            <a:ext cx="3086100" cy="2057400"/>
          </a:xfrm>
          <a:prstGeom prst="rect">
            <a:avLst/>
          </a:prstGeom>
        </p:spPr>
      </p:pic>
      <p:pic>
        <p:nvPicPr>
          <p:cNvPr id="9" name="Picture 8" descr="rothenburg_citywal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1752600"/>
            <a:ext cx="2087119" cy="2349500"/>
          </a:xfrm>
          <a:prstGeom prst="rect">
            <a:avLst/>
          </a:prstGeom>
        </p:spPr>
      </p:pic>
      <p:pic>
        <p:nvPicPr>
          <p:cNvPr id="12" name="Picture 11" descr="cologne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81800" y="3886200"/>
            <a:ext cx="2161309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Learning and Culture Flourish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As life improved during the High Middle Ages (late Middle Ages), the need for education expanded.  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764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first Universities were formed at </a:t>
            </a:r>
            <a:r>
              <a:rPr lang="en-US" sz="2200" b="1" dirty="0" smtClean="0"/>
              <a:t>Oxford University</a:t>
            </a:r>
            <a:r>
              <a:rPr lang="en-US" sz="2200" dirty="0" smtClean="0"/>
              <a:t> (England), </a:t>
            </a:r>
            <a:r>
              <a:rPr lang="en-US" sz="2200" b="1" dirty="0" smtClean="0"/>
              <a:t>Bologna University</a:t>
            </a:r>
            <a:r>
              <a:rPr lang="en-US" sz="2200" dirty="0" smtClean="0"/>
              <a:t> (Italy), and </a:t>
            </a:r>
            <a:r>
              <a:rPr lang="en-US" sz="2200" b="1" dirty="0" smtClean="0"/>
              <a:t>Paris University</a:t>
            </a:r>
            <a:r>
              <a:rPr lang="en-US" sz="2200" dirty="0" smtClean="0"/>
              <a:t> (France).  </a:t>
            </a:r>
            <a:endParaRPr lang="en-US" sz="2200" dirty="0"/>
          </a:p>
        </p:txBody>
      </p:sp>
      <p:pic>
        <p:nvPicPr>
          <p:cNvPr id="8" name="Picture 7" descr="Oxford Universi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1371600"/>
            <a:ext cx="3381375" cy="23116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0" y="2895600"/>
            <a:ext cx="525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addition to increased knowledge, people of the late Middle Ages made some cultural advancements.</a:t>
            </a:r>
            <a:endParaRPr lang="en-US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40386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New writings during the Middle Ages were in the </a:t>
            </a:r>
            <a:r>
              <a:rPr lang="en-US" sz="2200" b="1" dirty="0" smtClean="0"/>
              <a:t>vernacular</a:t>
            </a:r>
            <a:r>
              <a:rPr lang="en-US" sz="2200" dirty="0" smtClean="0"/>
              <a:t>, or everyday language of ordinary people (French, English, German).  </a:t>
            </a:r>
            <a:endParaRPr 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4343400" y="4949785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/>
              <a:t>New forms of architecture developed during the Middle Ages:  </a:t>
            </a:r>
            <a:r>
              <a:rPr lang="en-US" sz="2200" b="1" dirty="0" smtClean="0"/>
              <a:t>Gothic Architecture</a:t>
            </a:r>
            <a:r>
              <a:rPr lang="en-US" sz="2200" dirty="0" smtClean="0"/>
              <a:t>.</a:t>
            </a:r>
          </a:p>
          <a:p>
            <a:endParaRPr lang="en-US" sz="800" dirty="0"/>
          </a:p>
          <a:p>
            <a:r>
              <a:rPr lang="en-US" sz="2200" dirty="0" smtClean="0"/>
              <a:t>With stained glass windows and flying buttresses.</a:t>
            </a:r>
            <a:endParaRPr lang="en-US" sz="2200" dirty="0"/>
          </a:p>
        </p:txBody>
      </p:sp>
      <p:pic>
        <p:nvPicPr>
          <p:cNvPr id="13" name="Picture 12" descr="notre_d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4785360"/>
            <a:ext cx="2590800" cy="2072640"/>
          </a:xfrm>
          <a:prstGeom prst="rect">
            <a:avLst/>
          </a:prstGeom>
        </p:spPr>
      </p:pic>
      <p:pic>
        <p:nvPicPr>
          <p:cNvPr id="14" name="Picture 13" descr="Crusaders on Horseb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5263444"/>
            <a:ext cx="1905000" cy="15945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Feudalism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47800"/>
            <a:ext cx="655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improvements during the late Middle Ages slowly undermined feudalism.  However, three key events further contributed to the decline of feudalism in the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through the 15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centuries.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3 main causes for the breakdown of the feudal system were:  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b="1" dirty="0" smtClean="0"/>
              <a:t>Political Changes in England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Bubonic Plague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Hundred Years War</a:t>
            </a:r>
            <a:endParaRPr lang="en-US" sz="2400" b="1" dirty="0"/>
          </a:p>
        </p:txBody>
      </p:sp>
      <p:pic>
        <p:nvPicPr>
          <p:cNvPr id="7" name="Picture 6" descr="http://s3.amazonaws.com/plato_production/system/images/2950/small/MW_LT_SE5-1.png?AWSAccessKeyId=AKIAIP3H4NBLMYKZ3OWQ&amp;Expires=1317084671&amp;Signature=QBXjNEoubFCrugKDsXNk3R67LC8%3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524000"/>
            <a:ext cx="2133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5410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How did such different events contribute to the decline of Feudalism?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Germanic Kingdoms of England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For centuries, </a:t>
            </a:r>
            <a:r>
              <a:rPr lang="en-US" sz="2200" b="1" dirty="0" smtClean="0"/>
              <a:t>Anglo-Saxons</a:t>
            </a:r>
            <a:r>
              <a:rPr lang="en-US" sz="2200" dirty="0" smtClean="0"/>
              <a:t> ruled England bringing their own ways of life and culture. 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the 800s, England was battered by the </a:t>
            </a:r>
            <a:r>
              <a:rPr lang="en-US" sz="2200" b="1" dirty="0" smtClean="0"/>
              <a:t>Vikings</a:t>
            </a:r>
            <a:r>
              <a:rPr lang="en-US" sz="2200" dirty="0" smtClean="0"/>
              <a:t>.  The Vikings were so feared that the English said a special prayer in church:</a:t>
            </a:r>
          </a:p>
          <a:p>
            <a:endParaRPr lang="en-US" sz="800" dirty="0"/>
          </a:p>
          <a:p>
            <a:r>
              <a:rPr lang="en-US" sz="2200" dirty="0" smtClean="0"/>
              <a:t>“ God deliver us from the fury of the Norsemen.”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39624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Alfred the Great </a:t>
            </a:r>
            <a:r>
              <a:rPr lang="en-US" sz="2200" dirty="0" smtClean="0"/>
              <a:t>(871-899) managed to turn back the invaders and united the kingdom under one rule – calling it England “Land of the Angles.”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88559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1066, </a:t>
            </a:r>
            <a:r>
              <a:rPr lang="en-US" sz="2200" b="1" dirty="0" smtClean="0"/>
              <a:t>King Edward the Confessor</a:t>
            </a:r>
            <a:r>
              <a:rPr lang="en-US" sz="2200" dirty="0" smtClean="0"/>
              <a:t>, died without an heir.  This led to a great struggle, one last invasion, and powerful English kings.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5181600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King Canute conquered England in 1016 and combined Anglo-Saxons and Vikings into one people.  </a:t>
            </a:r>
            <a:endParaRPr lang="en-US" sz="2200" dirty="0"/>
          </a:p>
        </p:txBody>
      </p:sp>
      <p:pic>
        <p:nvPicPr>
          <p:cNvPr id="8" name="Picture 7" descr="Viking Sh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1828800"/>
            <a:ext cx="2703153" cy="1828800"/>
          </a:xfrm>
          <a:prstGeom prst="rect">
            <a:avLst/>
          </a:prstGeom>
        </p:spPr>
      </p:pic>
      <p:pic>
        <p:nvPicPr>
          <p:cNvPr id="9" name="Picture 8" descr="Edward III of Eng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038600"/>
            <a:ext cx="1852613" cy="1852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6691</TotalTime>
  <Words>1283</Words>
  <Application>Microsoft Office PowerPoint</Application>
  <PresentationFormat>On-screen Show (4:3)</PresentationFormat>
  <Paragraphs>102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Changes during the Middle Ages</vt:lpstr>
      <vt:lpstr>Big Changes for Farmers</vt:lpstr>
      <vt:lpstr>More Trade! More Money!</vt:lpstr>
      <vt:lpstr>More Money leads to Banks</vt:lpstr>
      <vt:lpstr>The NEW Middle Class</vt:lpstr>
      <vt:lpstr>Town and City Life</vt:lpstr>
      <vt:lpstr>Learning and Culture Flourish</vt:lpstr>
      <vt:lpstr>Decline of Feudalism</vt:lpstr>
      <vt:lpstr>Germanic Kingdoms of England</vt:lpstr>
      <vt:lpstr>Royal Power Grows</vt:lpstr>
      <vt:lpstr>Important English Kings</vt:lpstr>
      <vt:lpstr>Important French Kings</vt:lpstr>
      <vt:lpstr>Beginnings of Democracy</vt:lpstr>
      <vt:lpstr>King Hall of Fame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during the Middle Ages</dc:title>
  <dc:creator>AlyssaMartin</dc:creator>
  <cp:lastModifiedBy>wwestbrook</cp:lastModifiedBy>
  <cp:revision>27</cp:revision>
  <dcterms:created xsi:type="dcterms:W3CDTF">2015-10-02T15:46:56Z</dcterms:created>
  <dcterms:modified xsi:type="dcterms:W3CDTF">2016-02-29T12:17:59Z</dcterms:modified>
</cp:coreProperties>
</file>