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0135-C090-7C43-AA49-243BC6E4D1B2}" type="datetimeFigureOut">
              <a:rPr lang="en-US" smtClean="0"/>
              <a:t>9/27/12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EEE5-1586-B34E-BECD-2943853EC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E7C4-2C90-4CA1-B764-F9EBD91A12CC}" type="datetimeFigureOut">
              <a:rPr lang="en-US" smtClean="0"/>
              <a:pPr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76CE-5A49-4D89-855C-1335A4A8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pic>
        <p:nvPicPr>
          <p:cNvPr id="6" name="Picture 5" descr="Byzantine Map of Jeru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04635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Constantine and Constantinople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40386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Constantinople was the perfect location for the Byzantine Empire because it was easy to </a:t>
            </a:r>
            <a:r>
              <a:rPr lang="en-US" sz="2200" b="1" dirty="0" smtClean="0"/>
              <a:t>defend</a:t>
            </a:r>
            <a:r>
              <a:rPr lang="en-US" sz="2200" dirty="0" smtClean="0"/>
              <a:t> and it was at the crossroads of many sea and overland trade routes.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562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centuries, the city’s location made it Europe’s </a:t>
            </a:r>
            <a:r>
              <a:rPr lang="en-US" sz="2200" b="1" dirty="0" smtClean="0"/>
              <a:t>busiest marketplace</a:t>
            </a:r>
            <a:r>
              <a:rPr lang="en-US" sz="2200" dirty="0" smtClean="0"/>
              <a:t>.   </a:t>
            </a:r>
            <a:endParaRPr lang="en-US" sz="2200" dirty="0"/>
          </a:p>
        </p:txBody>
      </p:sp>
      <p:pic>
        <p:nvPicPr>
          <p:cNvPr id="8" name="Picture 7" descr="Map of constantin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371600"/>
            <a:ext cx="3505200" cy="2206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2192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Germanic invaders pummeled the Western Roman Empire, and the Roman Emperor </a:t>
            </a:r>
            <a:r>
              <a:rPr lang="en-US" sz="2200" b="1" dirty="0" smtClean="0"/>
              <a:t>Constantine</a:t>
            </a:r>
            <a:r>
              <a:rPr lang="en-US" sz="2200" dirty="0" smtClean="0"/>
              <a:t> and his successors shifted the capital of Rome to </a:t>
            </a:r>
            <a:r>
              <a:rPr lang="en-US" sz="2200" b="1" dirty="0" smtClean="0"/>
              <a:t>Constantinople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194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Constantinople was located on the </a:t>
            </a:r>
            <a:r>
              <a:rPr lang="en-US" sz="2200" b="1" dirty="0" smtClean="0"/>
              <a:t>Bosporus Strait</a:t>
            </a:r>
            <a:r>
              <a:rPr lang="en-US" sz="2200" dirty="0" smtClean="0"/>
              <a:t>.  This provided an excellent harbor and guarded the city on 3 sides by water.  </a:t>
            </a:r>
            <a:endParaRPr lang="en-US" sz="2200" dirty="0"/>
          </a:p>
        </p:txBody>
      </p:sp>
      <p:pic>
        <p:nvPicPr>
          <p:cNvPr id="9" name="Picture 8" descr="Istanbul Turkey (modern da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yssaMartin\Documents\Alyssa's Documents\Teaching Materials\World History\Unit 2 Emerging Civilizations\Miscellaneous\2.06 Byzantine Empire, Russia, Eastern Europe\Byzantine Empi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267025" cy="547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Reign of Justinian I</a:t>
            </a:r>
            <a:endParaRPr lang="en-US" dirty="0"/>
          </a:p>
        </p:txBody>
      </p:sp>
      <p:pic>
        <p:nvPicPr>
          <p:cNvPr id="3" name="Picture 4" descr="Justin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245895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990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Byzantine Empire reached its peak under the emperor </a:t>
            </a:r>
            <a:r>
              <a:rPr lang="en-US" sz="2200" b="1" dirty="0" smtClean="0"/>
              <a:t>Justinian</a:t>
            </a:r>
            <a:r>
              <a:rPr lang="en-US" sz="2200" dirty="0" smtClean="0"/>
              <a:t>, who ruled from 527 to 565.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Justinian was a very good Emperor with many accomplishments: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667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#1 </a:t>
            </a:r>
            <a:r>
              <a:rPr lang="en-US" sz="2200" dirty="0" smtClean="0"/>
              <a:t>He recovered Roman lands that had been lost to invaders including North Africa, Italy, and Spain.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5052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#2 </a:t>
            </a:r>
            <a:r>
              <a:rPr lang="en-US" sz="2200" dirty="0" smtClean="0"/>
              <a:t>He rebuilt Constantinople after it was destroyed by Fire.  The most beautiful building was the church called the </a:t>
            </a:r>
            <a:r>
              <a:rPr lang="en-US" sz="2200" b="1" dirty="0" err="1" smtClean="0"/>
              <a:t>Hagia</a:t>
            </a:r>
            <a:r>
              <a:rPr lang="en-US" sz="2200" b="1" dirty="0" smtClean="0"/>
              <a:t> Sophia </a:t>
            </a:r>
            <a:r>
              <a:rPr lang="en-US" sz="2200" dirty="0" smtClean="0"/>
              <a:t>meaning “Holy Wisdom.”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611231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#3 </a:t>
            </a:r>
            <a:r>
              <a:rPr lang="en-US" sz="2200" dirty="0" smtClean="0"/>
              <a:t>He reformed the law and called it </a:t>
            </a:r>
            <a:r>
              <a:rPr lang="en-US" sz="2200" b="1" dirty="0" smtClean="0"/>
              <a:t>Justinian’s Code</a:t>
            </a:r>
            <a:r>
              <a:rPr lang="en-US" sz="2200" dirty="0" smtClean="0"/>
              <a:t>.  This was one of the largest bodies of civil laws!</a:t>
            </a:r>
          </a:p>
          <a:p>
            <a:endParaRPr lang="en-US" sz="800" dirty="0" smtClean="0"/>
          </a:p>
          <a:p>
            <a:r>
              <a:rPr lang="en-US" sz="2200" dirty="0" smtClean="0"/>
              <a:t>Later, European Kings and Queens would base their laws on Justinian’s Code and it is still used in international law today!</a:t>
            </a:r>
            <a:endParaRPr lang="en-US" sz="2200" dirty="0"/>
          </a:p>
        </p:txBody>
      </p:sp>
      <p:pic>
        <p:nvPicPr>
          <p:cNvPr id="14" name="Picture 4" descr="h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338" y="3657600"/>
            <a:ext cx="3099661" cy="1828800"/>
          </a:xfrm>
          <a:prstGeom prst="rect">
            <a:avLst/>
          </a:prstGeom>
          <a:noFill/>
        </p:spPr>
      </p:pic>
      <p:pic>
        <p:nvPicPr>
          <p:cNvPr id="16" name="Picture 4" descr="hagiasoph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941" y="5105400"/>
            <a:ext cx="1904059" cy="1752600"/>
          </a:xfrm>
          <a:prstGeom prst="rect">
            <a:avLst/>
          </a:prstGeom>
          <a:noFill/>
        </p:spPr>
      </p:pic>
      <p:pic>
        <p:nvPicPr>
          <p:cNvPr id="15" name="Picture 4" descr="h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33962"/>
            <a:ext cx="2718799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Justinian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Justinian used his</a:t>
            </a:r>
            <a:r>
              <a:rPr lang="en-US" sz="2200" b="1" dirty="0" smtClean="0"/>
              <a:t> Code </a:t>
            </a:r>
            <a:r>
              <a:rPr lang="en-US" sz="2200" dirty="0" smtClean="0"/>
              <a:t>to unify the empire under his control.  He ruled as an </a:t>
            </a:r>
            <a:r>
              <a:rPr lang="en-US" sz="2200" b="1" dirty="0" smtClean="0"/>
              <a:t>autocrat</a:t>
            </a:r>
            <a:r>
              <a:rPr lang="en-US" sz="2200" dirty="0" smtClean="0"/>
              <a:t>, or sole ruler with complete authority.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Byzantine Emperor not only had power over the empire, but also power over the church.  He was considered Christ’s </a:t>
            </a:r>
            <a:r>
              <a:rPr lang="en-US" sz="2200" b="1" dirty="0" smtClean="0"/>
              <a:t>co-ruler </a:t>
            </a:r>
            <a:r>
              <a:rPr lang="en-US" sz="2200" dirty="0" smtClean="0"/>
              <a:t>on Earth.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Emperor is equal to all men in the nature of his body, but in the authority of his rank he is similar to God, who rules all.”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Byzantine Empire flourished under a strong central government – trade and industry flourished!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They also had one of the strongest military forces in the world – Greek fire was their most feared weapon!</a:t>
            </a:r>
            <a:endParaRPr lang="en-US" sz="2200" dirty="0"/>
          </a:p>
        </p:txBody>
      </p:sp>
      <p:pic>
        <p:nvPicPr>
          <p:cNvPr id="8" name="Picture 4" descr="Justinian mosa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Christianity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Since early Christian times, differences had emerged over Church leadership.  Although the Byzantine Emperor was not a priest, he controlled church affairs and appointed the patriarch, or highest church official.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2400" y="2438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During the Middle Ages, a dispute over the use of </a:t>
            </a:r>
            <a:r>
              <a:rPr lang="en-US" sz="2200" b="1" dirty="0" smtClean="0"/>
              <a:t>icons</a:t>
            </a:r>
            <a:r>
              <a:rPr lang="en-US" sz="2200" dirty="0" smtClean="0"/>
              <a:t>, or holy images, led to a split in Christianity.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the 700s, a Byzantine Emperor outlawed the use of icons, this led to violent battles.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572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a result of this controversy, in 1054 the eastern and western Christian church divided into two separate branches known as the </a:t>
            </a:r>
            <a:r>
              <a:rPr lang="en-US" sz="2200" b="1" dirty="0" smtClean="0"/>
              <a:t>Great Schism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638800"/>
            <a:ext cx="6324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Byzantine/Eastern  = </a:t>
            </a:r>
            <a:r>
              <a:rPr lang="en-US" sz="2200" b="1" dirty="0" smtClean="0"/>
              <a:t>Eastern Orthodox Church </a:t>
            </a:r>
            <a:r>
              <a:rPr lang="en-US" sz="2200" dirty="0" smtClean="0"/>
              <a:t>(Greek)</a:t>
            </a:r>
          </a:p>
          <a:p>
            <a:endParaRPr lang="en-US" sz="800" dirty="0" smtClean="0"/>
          </a:p>
          <a:p>
            <a:r>
              <a:rPr lang="en-US" sz="2200" dirty="0" smtClean="0"/>
              <a:t>Western Branch = </a:t>
            </a:r>
            <a:r>
              <a:rPr lang="en-US" sz="2200" b="1" dirty="0" smtClean="0"/>
              <a:t>Roman Catholic Church</a:t>
            </a:r>
            <a:r>
              <a:rPr lang="en-US" b="1" dirty="0" smtClean="0"/>
              <a:t> </a:t>
            </a:r>
          </a:p>
          <a:p>
            <a:endParaRPr lang="en-US" dirty="0" smtClean="0"/>
          </a:p>
        </p:txBody>
      </p:sp>
      <p:pic>
        <p:nvPicPr>
          <p:cNvPr id="9" name="Picture 8" descr="Christina 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514600"/>
            <a:ext cx="2325111" cy="1884564"/>
          </a:xfrm>
          <a:prstGeom prst="rect">
            <a:avLst/>
          </a:prstGeom>
        </p:spPr>
      </p:pic>
      <p:pic>
        <p:nvPicPr>
          <p:cNvPr id="10" name="Picture 9" descr="The Great Sch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2062225" cy="253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Sch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204787"/>
            <a:ext cx="5238750" cy="64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Byzantine Empire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the time of the Great Schism, the Byzantine Empire was in decline.  Struggles over succession to the throne, court intrigues, and constant wars weakened the empire.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Beginning in the 1090s, the Byzantine Empire fought the Islamic </a:t>
            </a:r>
            <a:r>
              <a:rPr lang="en-US" sz="2200" b="1" dirty="0" smtClean="0"/>
              <a:t>Seljuk Turks </a:t>
            </a:r>
            <a:r>
              <a:rPr lang="en-US" sz="2200" dirty="0" smtClean="0"/>
              <a:t>during the Crusades (wars between Christians and Muslims).  </a:t>
            </a:r>
          </a:p>
          <a:p>
            <a:endParaRPr lang="en-US" sz="800" dirty="0" smtClean="0"/>
          </a:p>
          <a:p>
            <a:r>
              <a:rPr lang="en-US" sz="2200" dirty="0" smtClean="0"/>
              <a:t>In 1204, Constantinople was plundered…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472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1453, Ottoman forces took the city of Constantinople under their ruler </a:t>
            </a:r>
            <a:r>
              <a:rPr lang="en-US" sz="2200" b="1" dirty="0" err="1" smtClean="0"/>
              <a:t>Mehmet</a:t>
            </a:r>
            <a:r>
              <a:rPr lang="en-US" sz="2200" b="1" dirty="0" smtClean="0"/>
              <a:t> II</a:t>
            </a:r>
            <a:r>
              <a:rPr lang="en-US" sz="2200" dirty="0" smtClean="0"/>
              <a:t>.  They renamed the city </a:t>
            </a:r>
            <a:r>
              <a:rPr lang="en-US" sz="2200" b="1" dirty="0" smtClean="0"/>
              <a:t>Istanbul</a:t>
            </a:r>
            <a:r>
              <a:rPr lang="en-US" sz="2200" dirty="0" smtClean="0"/>
              <a:t> and it became the capital of the </a:t>
            </a:r>
            <a:r>
              <a:rPr lang="en-US" sz="2200" b="1" dirty="0" smtClean="0"/>
              <a:t>Ottoman Empire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7" name="Picture 6" descr="Constantinople in 1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209800"/>
            <a:ext cx="2838450" cy="432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Postcard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Imagine it </a:t>
            </a:r>
            <a:r>
              <a:rPr lang="en-US" sz="2200" smtClean="0"/>
              <a:t>is</a:t>
            </a:r>
            <a:r>
              <a:rPr lang="en-US" sz="2200" smtClean="0"/>
              <a:t> 550 and </a:t>
            </a:r>
            <a:r>
              <a:rPr lang="en-US" sz="2200" dirty="0" smtClean="0"/>
              <a:t>you are visiting Constantinople.  You are writing a postcard to your family in ______________(you choose a location).  Your postcard should describe the following:</a:t>
            </a:r>
          </a:p>
          <a:p>
            <a:r>
              <a:rPr lang="en-US" sz="2200" dirty="0" smtClean="0"/>
              <a:t>	1.  The Geography of Constantinople</a:t>
            </a:r>
          </a:p>
          <a:p>
            <a:r>
              <a:rPr lang="en-US" sz="2200" dirty="0" smtClean="0"/>
              <a:t>	2.  The Government of Constantinople (Emperor Justinian)</a:t>
            </a:r>
          </a:p>
          <a:p>
            <a:r>
              <a:rPr lang="en-US" sz="2200" dirty="0" smtClean="0"/>
              <a:t>	3.  The religion of Constantinople (and the Great Schism)</a:t>
            </a:r>
          </a:p>
          <a:p>
            <a:r>
              <a:rPr lang="en-US" sz="2200" dirty="0" smtClean="0"/>
              <a:t>	4.  Daily Life in Constantinople</a:t>
            </a:r>
          </a:p>
          <a:p>
            <a:endParaRPr lang="en-US" sz="2200" dirty="0" smtClean="0"/>
          </a:p>
          <a:p>
            <a:r>
              <a:rPr lang="en-US" sz="2200" b="1" dirty="0" smtClean="0"/>
              <a:t>Decorate </a:t>
            </a:r>
            <a:r>
              <a:rPr lang="en-US" sz="2200" dirty="0" smtClean="0"/>
              <a:t>the front with pictures of Constantinople…maybe the </a:t>
            </a:r>
            <a:r>
              <a:rPr lang="en-US" sz="2200" dirty="0" err="1" smtClean="0"/>
              <a:t>Hagia</a:t>
            </a:r>
            <a:r>
              <a:rPr lang="en-US" sz="2200" dirty="0" smtClean="0"/>
              <a:t> Sophia or other features of the city.</a:t>
            </a:r>
            <a:endParaRPr lang="en-US" sz="2200" dirty="0"/>
          </a:p>
        </p:txBody>
      </p:sp>
      <p:pic>
        <p:nvPicPr>
          <p:cNvPr id="4" name="Picture 4" descr="h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029200"/>
            <a:ext cx="3099661" cy="1828800"/>
          </a:xfrm>
          <a:prstGeom prst="rect">
            <a:avLst/>
          </a:prstGeom>
          <a:noFill/>
        </p:spPr>
      </p:pic>
      <p:pic>
        <p:nvPicPr>
          <p:cNvPr id="5" name="Picture 4" descr="Istanbul Turkey (modern da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0292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662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Byzantine Empire</vt:lpstr>
      <vt:lpstr>Constantine and Constantinople</vt:lpstr>
      <vt:lpstr>Slide 3</vt:lpstr>
      <vt:lpstr>The Reign of Justinian I</vt:lpstr>
      <vt:lpstr>Reign of Justinian</vt:lpstr>
      <vt:lpstr>Byzantine Christianity</vt:lpstr>
      <vt:lpstr>Slide 7</vt:lpstr>
      <vt:lpstr>Fall of the Byzantine Empire</vt:lpstr>
      <vt:lpstr>Byzantine Postcard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AlyssaMartin</dc:creator>
  <cp:lastModifiedBy>Jessica Taylor</cp:lastModifiedBy>
  <cp:revision>25</cp:revision>
  <dcterms:created xsi:type="dcterms:W3CDTF">2012-09-27T11:09:34Z</dcterms:created>
  <dcterms:modified xsi:type="dcterms:W3CDTF">2012-09-27T16:46:31Z</dcterms:modified>
</cp:coreProperties>
</file>