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docProps/core.xml" ContentType="application/vnd.openxmlformats-package.core-properties+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s/slide3.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57" r:id="rId3"/>
    <p:sldId id="258" r:id="rId4"/>
    <p:sldId id="259" r:id="rId5"/>
    <p:sldId id="260" r:id="rId6"/>
    <p:sldId id="264" r:id="rId7"/>
    <p:sldId id="261" r:id="rId8"/>
    <p:sldId id="265"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84" d="100"/>
          <a:sy n="84" d="100"/>
        </p:scale>
        <p:origin x="-184"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11A037-F4E6-46F8-A9A8-520358D12020}" type="datetimeFigureOut">
              <a:rPr lang="en-US" smtClean="0"/>
              <a:pPr/>
              <a:t>8/28/14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E9C42-03F1-4625-B45E-45CEC62BEA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1A037-F4E6-46F8-A9A8-520358D12020}" type="datetimeFigureOut">
              <a:rPr lang="en-US" smtClean="0"/>
              <a:pPr/>
              <a:t>8/28/14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E9C42-03F1-4625-B45E-45CEC62BEA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1A037-F4E6-46F8-A9A8-520358D12020}" type="datetimeFigureOut">
              <a:rPr lang="en-US" smtClean="0"/>
              <a:pPr/>
              <a:t>8/28/14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E9C42-03F1-4625-B45E-45CEC62BEA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1A037-F4E6-46F8-A9A8-520358D12020}" type="datetimeFigureOut">
              <a:rPr lang="en-US" smtClean="0"/>
              <a:pPr/>
              <a:t>8/28/14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E9C42-03F1-4625-B45E-45CEC62BEA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11A037-F4E6-46F8-A9A8-520358D12020}" type="datetimeFigureOut">
              <a:rPr lang="en-US" smtClean="0"/>
              <a:pPr/>
              <a:t>8/28/14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E9C42-03F1-4625-B45E-45CEC62BEA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11A037-F4E6-46F8-A9A8-520358D12020}" type="datetimeFigureOut">
              <a:rPr lang="en-US" smtClean="0"/>
              <a:pPr/>
              <a:t>8/28/14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CE9C42-03F1-4625-B45E-45CEC62BEA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11A037-F4E6-46F8-A9A8-520358D12020}" type="datetimeFigureOut">
              <a:rPr lang="en-US" smtClean="0"/>
              <a:pPr/>
              <a:t>8/28/14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CE9C42-03F1-4625-B45E-45CEC62BEA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11A037-F4E6-46F8-A9A8-520358D12020}" type="datetimeFigureOut">
              <a:rPr lang="en-US" smtClean="0"/>
              <a:pPr/>
              <a:t>8/28/14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CE9C42-03F1-4625-B45E-45CEC62BEA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1A037-F4E6-46F8-A9A8-520358D12020}" type="datetimeFigureOut">
              <a:rPr lang="en-US" smtClean="0"/>
              <a:pPr/>
              <a:t>8/28/14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CE9C42-03F1-4625-B45E-45CEC62BEA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11A037-F4E6-46F8-A9A8-520358D12020}" type="datetimeFigureOut">
              <a:rPr lang="en-US" smtClean="0"/>
              <a:pPr/>
              <a:t>8/28/14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CE9C42-03F1-4625-B45E-45CEC62BEA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11A037-F4E6-46F8-A9A8-520358D12020}" type="datetimeFigureOut">
              <a:rPr lang="en-US" smtClean="0"/>
              <a:pPr/>
              <a:t>8/28/14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CE9C42-03F1-4625-B45E-45CEC62BEA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1A037-F4E6-46F8-A9A8-520358D12020}" type="datetimeFigureOut">
              <a:rPr lang="en-US" smtClean="0"/>
              <a:pPr/>
              <a:t>8/28/14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CE9C42-03F1-4625-B45E-45CEC62BEA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jpeg"/><Relationship Id="rId6"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hyperlink" Target="http://en.wikipedia.org/wiki/File:Gilbert_Stuart_Williamstown_Portrait_of_George_Washington.jpg" TargetMode="External"/><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Beginnings of Civilization</a:t>
            </a:r>
            <a:endParaRPr lang="en-US" dirty="0"/>
          </a:p>
        </p:txBody>
      </p:sp>
      <p:pic>
        <p:nvPicPr>
          <p:cNvPr id="5" name="Picture 4" descr="Ancient City of Ur.jpg"/>
          <p:cNvPicPr>
            <a:picLocks noChangeAspect="1"/>
          </p:cNvPicPr>
          <p:nvPr/>
        </p:nvPicPr>
        <p:blipFill>
          <a:blip r:embed="rId2" cstate="print"/>
          <a:stretch>
            <a:fillRect/>
          </a:stretch>
        </p:blipFill>
        <p:spPr>
          <a:xfrm>
            <a:off x="1371600" y="1295400"/>
            <a:ext cx="6461522" cy="51054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Recap!</a:t>
            </a:r>
            <a:endParaRPr lang="en-US" dirty="0"/>
          </a:p>
        </p:txBody>
      </p:sp>
      <p:sp>
        <p:nvSpPr>
          <p:cNvPr id="3" name="TextBox 2"/>
          <p:cNvSpPr txBox="1"/>
          <p:nvPr/>
        </p:nvSpPr>
        <p:spPr>
          <a:xfrm>
            <a:off x="533400" y="1371600"/>
            <a:ext cx="8229600" cy="769441"/>
          </a:xfrm>
          <a:prstGeom prst="rect">
            <a:avLst/>
          </a:prstGeom>
          <a:noFill/>
        </p:spPr>
        <p:txBody>
          <a:bodyPr wrap="square" rtlCol="0">
            <a:spAutoFit/>
          </a:bodyPr>
          <a:lstStyle/>
          <a:p>
            <a:r>
              <a:rPr lang="en-US" sz="2200" b="1" dirty="0" smtClean="0"/>
              <a:t>Prehistory</a:t>
            </a:r>
            <a:r>
              <a:rPr lang="en-US" sz="2200" dirty="0" smtClean="0"/>
              <a:t> is divided into two categories, the Paleolithic Period and Neolithic Period.  </a:t>
            </a:r>
            <a:endParaRPr lang="en-US" sz="2200" dirty="0"/>
          </a:p>
        </p:txBody>
      </p:sp>
      <p:sp>
        <p:nvSpPr>
          <p:cNvPr id="4" name="TextBox 3"/>
          <p:cNvSpPr txBox="1"/>
          <p:nvPr/>
        </p:nvSpPr>
        <p:spPr>
          <a:xfrm>
            <a:off x="4038600" y="2286000"/>
            <a:ext cx="4724400" cy="1107996"/>
          </a:xfrm>
          <a:prstGeom prst="rect">
            <a:avLst/>
          </a:prstGeom>
          <a:noFill/>
        </p:spPr>
        <p:txBody>
          <a:bodyPr wrap="square" rtlCol="0">
            <a:spAutoFit/>
          </a:bodyPr>
          <a:lstStyle/>
          <a:p>
            <a:r>
              <a:rPr lang="en-US" sz="2200" dirty="0" smtClean="0"/>
              <a:t>During the </a:t>
            </a:r>
            <a:r>
              <a:rPr lang="en-US" sz="2200" b="1" dirty="0" smtClean="0"/>
              <a:t>Paleolithic period</a:t>
            </a:r>
            <a:r>
              <a:rPr lang="en-US" sz="2200" dirty="0" smtClean="0"/>
              <a:t>, people were nomadic hunters and gatherers who developed stone tools.  </a:t>
            </a:r>
            <a:endParaRPr lang="en-US" sz="2200" dirty="0"/>
          </a:p>
        </p:txBody>
      </p:sp>
      <p:sp>
        <p:nvSpPr>
          <p:cNvPr id="5" name="TextBox 4"/>
          <p:cNvSpPr txBox="1"/>
          <p:nvPr/>
        </p:nvSpPr>
        <p:spPr>
          <a:xfrm>
            <a:off x="533400" y="4419600"/>
            <a:ext cx="3886200" cy="1107996"/>
          </a:xfrm>
          <a:prstGeom prst="rect">
            <a:avLst/>
          </a:prstGeom>
          <a:noFill/>
        </p:spPr>
        <p:txBody>
          <a:bodyPr wrap="square" rtlCol="0">
            <a:spAutoFit/>
          </a:bodyPr>
          <a:lstStyle/>
          <a:p>
            <a:r>
              <a:rPr lang="en-US" sz="2200" dirty="0" smtClean="0"/>
              <a:t>However, during the </a:t>
            </a:r>
            <a:r>
              <a:rPr lang="en-US" sz="2200" b="1" dirty="0" smtClean="0"/>
              <a:t>Neolithic period</a:t>
            </a:r>
            <a:r>
              <a:rPr lang="en-US" sz="2200" dirty="0" smtClean="0"/>
              <a:t>, people learned how to farm and domesticate animals.  </a:t>
            </a:r>
            <a:endParaRPr lang="en-US" sz="2200" dirty="0"/>
          </a:p>
        </p:txBody>
      </p:sp>
      <p:sp>
        <p:nvSpPr>
          <p:cNvPr id="6" name="TextBox 5"/>
          <p:cNvSpPr txBox="1"/>
          <p:nvPr/>
        </p:nvSpPr>
        <p:spPr>
          <a:xfrm>
            <a:off x="304800" y="5867400"/>
            <a:ext cx="8458200" cy="769441"/>
          </a:xfrm>
          <a:prstGeom prst="rect">
            <a:avLst/>
          </a:prstGeom>
          <a:noFill/>
        </p:spPr>
        <p:txBody>
          <a:bodyPr wrap="square" rtlCol="0">
            <a:spAutoFit/>
          </a:bodyPr>
          <a:lstStyle/>
          <a:p>
            <a:r>
              <a:rPr lang="en-US" sz="2200" dirty="0" smtClean="0"/>
              <a:t>These changes became known as the </a:t>
            </a:r>
            <a:r>
              <a:rPr lang="en-US" sz="2200" b="1" dirty="0" smtClean="0"/>
              <a:t>Neolithic revolution </a:t>
            </a:r>
            <a:r>
              <a:rPr lang="en-US" sz="2200" dirty="0" smtClean="0"/>
              <a:t>and led to the development of </a:t>
            </a:r>
            <a:r>
              <a:rPr lang="en-US" sz="2200" b="1" dirty="0" smtClean="0"/>
              <a:t>civilizations.</a:t>
            </a:r>
            <a:endParaRPr lang="en-US" sz="2200" b="1" dirty="0"/>
          </a:p>
        </p:txBody>
      </p:sp>
      <p:pic>
        <p:nvPicPr>
          <p:cNvPr id="7" name="Picture 6" descr="Cave Painting from Namibia.jpg"/>
          <p:cNvPicPr>
            <a:picLocks noChangeAspect="1"/>
          </p:cNvPicPr>
          <p:nvPr/>
        </p:nvPicPr>
        <p:blipFill>
          <a:blip r:embed="rId2" cstate="print"/>
          <a:stretch>
            <a:fillRect/>
          </a:stretch>
        </p:blipFill>
        <p:spPr>
          <a:xfrm>
            <a:off x="685800" y="2209800"/>
            <a:ext cx="2971800" cy="1981200"/>
          </a:xfrm>
          <a:prstGeom prst="rect">
            <a:avLst/>
          </a:prstGeom>
        </p:spPr>
      </p:pic>
      <p:pic>
        <p:nvPicPr>
          <p:cNvPr id="8" name="Picture 7" descr="Barley Field near Kiriath Gat.jpg"/>
          <p:cNvPicPr>
            <a:picLocks noChangeAspect="1"/>
          </p:cNvPicPr>
          <p:nvPr/>
        </p:nvPicPr>
        <p:blipFill>
          <a:blip r:embed="rId3" cstate="print"/>
          <a:stretch>
            <a:fillRect/>
          </a:stretch>
        </p:blipFill>
        <p:spPr>
          <a:xfrm>
            <a:off x="4572000" y="3962400"/>
            <a:ext cx="2486025" cy="1866053"/>
          </a:xfrm>
          <a:prstGeom prst="rect">
            <a:avLst/>
          </a:prstGeom>
        </p:spPr>
      </p:pic>
      <p:pic>
        <p:nvPicPr>
          <p:cNvPr id="9" name="Picture 8" descr="Neolithic Goats.jpg"/>
          <p:cNvPicPr>
            <a:picLocks noChangeAspect="1"/>
          </p:cNvPicPr>
          <p:nvPr/>
        </p:nvPicPr>
        <p:blipFill>
          <a:blip r:embed="rId4" cstate="print"/>
          <a:stretch>
            <a:fillRect/>
          </a:stretch>
        </p:blipFill>
        <p:spPr>
          <a:xfrm>
            <a:off x="6400800" y="3505200"/>
            <a:ext cx="2436394" cy="182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ppt_x</p:attrName>
                                        </p:attrNameLst>
                                      </p:cBhvr>
                                      <p:tavLst>
                                        <p:tav tm="0">
                                          <p:val>
                                            <p:strVal val="#ppt_x-.2"/>
                                          </p:val>
                                        </p:tav>
                                        <p:tav tm="100000">
                                          <p:val>
                                            <p:strVal val="#ppt_x"/>
                                          </p:val>
                                        </p:tav>
                                      </p:tavLst>
                                    </p:anim>
                                    <p:anim calcmode="lin" valueType="num">
                                      <p:cBhvr>
                                        <p:cTn id="2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ppt_x</p:attrName>
                                        </p:attrNameLst>
                                      </p:cBhvr>
                                      <p:tavLst>
                                        <p:tav tm="0">
                                          <p:val>
                                            <p:strVal val="#ppt_x-.2"/>
                                          </p:val>
                                        </p:tav>
                                        <p:tav tm="100000">
                                          <p:val>
                                            <p:strVal val="#ppt_x"/>
                                          </p:val>
                                        </p:tav>
                                      </p:tavLst>
                                    </p:anim>
                                    <p:anim calcmode="lin" valueType="num">
                                      <p:cBhvr>
                                        <p:cTn id="3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ppt_x</p:attrName>
                                        </p:attrNameLst>
                                      </p:cBhvr>
                                      <p:tavLst>
                                        <p:tav tm="0">
                                          <p:val>
                                            <p:strVal val="#ppt_x-.2"/>
                                          </p:val>
                                        </p:tav>
                                        <p:tav tm="100000">
                                          <p:val>
                                            <p:strVal val="#ppt_x"/>
                                          </p:val>
                                        </p:tav>
                                      </p:tavLst>
                                    </p:anim>
                                    <p:anim calcmode="lin" valueType="num">
                                      <p:cBhvr>
                                        <p:cTn id="4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1" dur="1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ppt_x"/>
                                          </p:val>
                                        </p:tav>
                                        <p:tav tm="100000">
                                          <p:val>
                                            <p:strVal val="#ppt_x"/>
                                          </p:val>
                                        </p:tav>
                                      </p:tavLst>
                                    </p:anim>
                                    <p:anim calcmode="lin" valueType="num">
                                      <p:cBhvr additive="base">
                                        <p:cTn id="4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Civilizations</a:t>
            </a:r>
            <a:endParaRPr lang="en-US" dirty="0"/>
          </a:p>
        </p:txBody>
      </p:sp>
      <p:sp>
        <p:nvSpPr>
          <p:cNvPr id="3" name="TextBox 2"/>
          <p:cNvSpPr txBox="1"/>
          <p:nvPr/>
        </p:nvSpPr>
        <p:spPr>
          <a:xfrm>
            <a:off x="3429000" y="2133600"/>
            <a:ext cx="5410200" cy="430887"/>
          </a:xfrm>
          <a:prstGeom prst="rect">
            <a:avLst/>
          </a:prstGeom>
          <a:noFill/>
        </p:spPr>
        <p:txBody>
          <a:bodyPr wrap="square" rtlCol="0">
            <a:spAutoFit/>
          </a:bodyPr>
          <a:lstStyle/>
          <a:p>
            <a:r>
              <a:rPr lang="en-US" sz="2200" dirty="0" smtClean="0"/>
              <a:t>First civilizations were all located on </a:t>
            </a:r>
            <a:r>
              <a:rPr lang="en-US" sz="2200" b="1" dirty="0" smtClean="0"/>
              <a:t>rivers</a:t>
            </a:r>
            <a:r>
              <a:rPr lang="en-US" sz="2200" dirty="0" smtClean="0"/>
              <a:t>.</a:t>
            </a:r>
            <a:endParaRPr lang="en-US" sz="2200" dirty="0"/>
          </a:p>
        </p:txBody>
      </p:sp>
      <p:sp>
        <p:nvSpPr>
          <p:cNvPr id="4" name="TextBox 3"/>
          <p:cNvSpPr txBox="1"/>
          <p:nvPr/>
        </p:nvSpPr>
        <p:spPr>
          <a:xfrm>
            <a:off x="3429000" y="2590800"/>
            <a:ext cx="4572000" cy="1107996"/>
          </a:xfrm>
          <a:prstGeom prst="rect">
            <a:avLst/>
          </a:prstGeom>
          <a:noFill/>
        </p:spPr>
        <p:txBody>
          <a:bodyPr wrap="square" rtlCol="0">
            <a:spAutoFit/>
          </a:bodyPr>
          <a:lstStyle/>
          <a:p>
            <a:r>
              <a:rPr lang="en-US" sz="2200" dirty="0" smtClean="0"/>
              <a:t>Rivers provided regular water supply, transportation, food, and fertile land for farming.</a:t>
            </a:r>
            <a:endParaRPr lang="en-US" sz="2200" dirty="0"/>
          </a:p>
        </p:txBody>
      </p:sp>
      <p:sp>
        <p:nvSpPr>
          <p:cNvPr id="5" name="TextBox 4"/>
          <p:cNvSpPr txBox="1"/>
          <p:nvPr/>
        </p:nvSpPr>
        <p:spPr>
          <a:xfrm>
            <a:off x="228600" y="4343400"/>
            <a:ext cx="4876800" cy="2123658"/>
          </a:xfrm>
          <a:prstGeom prst="rect">
            <a:avLst/>
          </a:prstGeom>
          <a:noFill/>
        </p:spPr>
        <p:txBody>
          <a:bodyPr wrap="square" rtlCol="0">
            <a:spAutoFit/>
          </a:bodyPr>
          <a:lstStyle/>
          <a:p>
            <a:r>
              <a:rPr lang="en-US" sz="2200" dirty="0" smtClean="0"/>
              <a:t>Rich conditions allowed farmers to produce a surplus of food. </a:t>
            </a:r>
          </a:p>
          <a:p>
            <a:endParaRPr lang="en-US" sz="1100" dirty="0"/>
          </a:p>
          <a:p>
            <a:r>
              <a:rPr lang="en-US" sz="2200" b="1" dirty="0" smtClean="0"/>
              <a:t>Surplus</a:t>
            </a:r>
            <a:r>
              <a:rPr lang="en-US" sz="2200" dirty="0" smtClean="0"/>
              <a:t> ~ more than necessary.</a:t>
            </a:r>
          </a:p>
          <a:p>
            <a:endParaRPr lang="en-US" sz="1100" dirty="0"/>
          </a:p>
          <a:p>
            <a:r>
              <a:rPr lang="en-US" sz="2200" dirty="0" smtClean="0"/>
              <a:t>This allowed for population growth and the start of cities.</a:t>
            </a:r>
            <a:endParaRPr lang="en-US" sz="2200" dirty="0"/>
          </a:p>
        </p:txBody>
      </p:sp>
      <p:pic>
        <p:nvPicPr>
          <p:cNvPr id="6" name="Picture 5" descr="Indus River Valley.jpg"/>
          <p:cNvPicPr>
            <a:picLocks noChangeAspect="1"/>
          </p:cNvPicPr>
          <p:nvPr/>
        </p:nvPicPr>
        <p:blipFill>
          <a:blip r:embed="rId2" cstate="print"/>
          <a:stretch>
            <a:fillRect/>
          </a:stretch>
        </p:blipFill>
        <p:spPr>
          <a:xfrm>
            <a:off x="381000" y="2286000"/>
            <a:ext cx="2933553" cy="1904999"/>
          </a:xfrm>
          <a:prstGeom prst="rect">
            <a:avLst/>
          </a:prstGeom>
        </p:spPr>
      </p:pic>
      <p:pic>
        <p:nvPicPr>
          <p:cNvPr id="7" name="Picture 6" descr="Incan Empire at machu picchu.jpg"/>
          <p:cNvPicPr>
            <a:picLocks noChangeAspect="1"/>
          </p:cNvPicPr>
          <p:nvPr/>
        </p:nvPicPr>
        <p:blipFill>
          <a:blip r:embed="rId3" cstate="print"/>
          <a:stretch>
            <a:fillRect/>
          </a:stretch>
        </p:blipFill>
        <p:spPr>
          <a:xfrm>
            <a:off x="5029200" y="3733800"/>
            <a:ext cx="3857625" cy="2895600"/>
          </a:xfrm>
          <a:prstGeom prst="rect">
            <a:avLst/>
          </a:prstGeom>
        </p:spPr>
      </p:pic>
      <p:sp>
        <p:nvSpPr>
          <p:cNvPr id="8" name="TextBox 7"/>
          <p:cNvSpPr txBox="1"/>
          <p:nvPr/>
        </p:nvSpPr>
        <p:spPr>
          <a:xfrm>
            <a:off x="304800" y="1524000"/>
            <a:ext cx="8610600" cy="430887"/>
          </a:xfrm>
          <a:prstGeom prst="rect">
            <a:avLst/>
          </a:prstGeom>
          <a:noFill/>
        </p:spPr>
        <p:txBody>
          <a:bodyPr wrap="square" rtlCol="0">
            <a:spAutoFit/>
          </a:bodyPr>
          <a:lstStyle/>
          <a:p>
            <a:r>
              <a:rPr lang="en-US" sz="2200" b="1" dirty="0" smtClean="0"/>
              <a:t>Civilization</a:t>
            </a:r>
            <a:r>
              <a:rPr lang="en-US" sz="2200" dirty="0" smtClean="0"/>
              <a:t> ~ a complex, highly organized social order.  </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ppt_x</p:attrName>
                                        </p:attrNameLst>
                                      </p:cBhvr>
                                      <p:tavLst>
                                        <p:tav tm="0">
                                          <p:val>
                                            <p:strVal val="#ppt_x-.2"/>
                                          </p:val>
                                        </p:tav>
                                        <p:tav tm="100000">
                                          <p:val>
                                            <p:strVal val="#ppt_x"/>
                                          </p:val>
                                        </p:tav>
                                      </p:tavLst>
                                    </p:anim>
                                    <p:anim calcmode="lin" valueType="num">
                                      <p:cBhvr>
                                        <p:cTn id="2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ppt_x</p:attrName>
                                        </p:attrNameLst>
                                      </p:cBhvr>
                                      <p:tavLst>
                                        <p:tav tm="0">
                                          <p:val>
                                            <p:strVal val="#ppt_x-.2"/>
                                          </p:val>
                                        </p:tav>
                                        <p:tav tm="100000">
                                          <p:val>
                                            <p:strVal val="#ppt_x"/>
                                          </p:val>
                                        </p:tav>
                                      </p:tavLst>
                                    </p:anim>
                                    <p:anim calcmode="lin" valueType="num">
                                      <p:cBhvr>
                                        <p:cTn id="39"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River Valley Civilizations</a:t>
            </a:r>
            <a:endParaRPr lang="en-US" dirty="0"/>
          </a:p>
        </p:txBody>
      </p:sp>
      <p:sp>
        <p:nvSpPr>
          <p:cNvPr id="3" name="TextBox 2"/>
          <p:cNvSpPr txBox="1"/>
          <p:nvPr/>
        </p:nvSpPr>
        <p:spPr>
          <a:xfrm>
            <a:off x="228600" y="1066800"/>
            <a:ext cx="8458200" cy="769441"/>
          </a:xfrm>
          <a:prstGeom prst="rect">
            <a:avLst/>
          </a:prstGeom>
          <a:noFill/>
        </p:spPr>
        <p:txBody>
          <a:bodyPr wrap="square" rtlCol="0">
            <a:spAutoFit/>
          </a:bodyPr>
          <a:lstStyle/>
          <a:p>
            <a:r>
              <a:rPr lang="en-US" sz="2200" dirty="0" smtClean="0"/>
              <a:t>The first civilizations began in the river valleys of Africa and Asia. The river valley civilizations are:</a:t>
            </a:r>
            <a:endParaRPr lang="en-US" sz="2200" dirty="0"/>
          </a:p>
        </p:txBody>
      </p:sp>
      <p:pic>
        <p:nvPicPr>
          <p:cNvPr id="4" name="Picture 3" descr="River Civilizations 2500 BC.gif"/>
          <p:cNvPicPr>
            <a:picLocks noChangeAspect="1"/>
          </p:cNvPicPr>
          <p:nvPr/>
        </p:nvPicPr>
        <p:blipFill>
          <a:blip r:embed="rId2" cstate="print"/>
          <a:stretch>
            <a:fillRect/>
          </a:stretch>
        </p:blipFill>
        <p:spPr>
          <a:xfrm>
            <a:off x="762000" y="3124200"/>
            <a:ext cx="7449207" cy="3733800"/>
          </a:xfrm>
          <a:prstGeom prst="rect">
            <a:avLst/>
          </a:prstGeom>
        </p:spPr>
      </p:pic>
      <p:sp>
        <p:nvSpPr>
          <p:cNvPr id="5" name="TextBox 4"/>
          <p:cNvSpPr txBox="1"/>
          <p:nvPr/>
        </p:nvSpPr>
        <p:spPr>
          <a:xfrm rot="10800000" flipV="1">
            <a:off x="1524000" y="1798023"/>
            <a:ext cx="3429000" cy="430887"/>
          </a:xfrm>
          <a:prstGeom prst="rect">
            <a:avLst/>
          </a:prstGeom>
          <a:noFill/>
        </p:spPr>
        <p:txBody>
          <a:bodyPr wrap="square" rtlCol="0">
            <a:spAutoFit/>
          </a:bodyPr>
          <a:lstStyle/>
          <a:p>
            <a:pPr marL="342900" indent="-342900"/>
            <a:r>
              <a:rPr lang="en-US" sz="2200" b="1" dirty="0" smtClean="0"/>
              <a:t>Tigris and Euphrates River</a:t>
            </a:r>
            <a:endParaRPr lang="en-US" sz="2200" b="1" dirty="0"/>
          </a:p>
        </p:txBody>
      </p:sp>
      <p:sp>
        <p:nvSpPr>
          <p:cNvPr id="6" name="TextBox 5"/>
          <p:cNvSpPr txBox="1"/>
          <p:nvPr/>
        </p:nvSpPr>
        <p:spPr>
          <a:xfrm>
            <a:off x="228600" y="2514600"/>
            <a:ext cx="1828800" cy="430887"/>
          </a:xfrm>
          <a:prstGeom prst="rect">
            <a:avLst/>
          </a:prstGeom>
          <a:noFill/>
        </p:spPr>
        <p:txBody>
          <a:bodyPr wrap="square" rtlCol="0">
            <a:spAutoFit/>
          </a:bodyPr>
          <a:lstStyle/>
          <a:p>
            <a:r>
              <a:rPr lang="en-US" sz="2200" b="1" dirty="0" smtClean="0"/>
              <a:t>Nile River</a:t>
            </a:r>
            <a:endParaRPr lang="en-US" sz="2200" b="1" dirty="0"/>
          </a:p>
        </p:txBody>
      </p:sp>
      <p:sp>
        <p:nvSpPr>
          <p:cNvPr id="7" name="TextBox 6"/>
          <p:cNvSpPr txBox="1"/>
          <p:nvPr/>
        </p:nvSpPr>
        <p:spPr>
          <a:xfrm>
            <a:off x="6934200" y="1752600"/>
            <a:ext cx="1828800" cy="430887"/>
          </a:xfrm>
          <a:prstGeom prst="rect">
            <a:avLst/>
          </a:prstGeom>
          <a:noFill/>
        </p:spPr>
        <p:txBody>
          <a:bodyPr wrap="square" rtlCol="0">
            <a:spAutoFit/>
          </a:bodyPr>
          <a:lstStyle/>
          <a:p>
            <a:r>
              <a:rPr lang="en-US" sz="2200" b="1" dirty="0" smtClean="0"/>
              <a:t>Yellow River</a:t>
            </a:r>
            <a:endParaRPr lang="en-US" sz="2200" b="1" dirty="0"/>
          </a:p>
        </p:txBody>
      </p:sp>
      <p:sp>
        <p:nvSpPr>
          <p:cNvPr id="8" name="TextBox 7"/>
          <p:cNvSpPr txBox="1"/>
          <p:nvPr/>
        </p:nvSpPr>
        <p:spPr>
          <a:xfrm>
            <a:off x="4953000" y="2286000"/>
            <a:ext cx="1981200" cy="430887"/>
          </a:xfrm>
          <a:prstGeom prst="rect">
            <a:avLst/>
          </a:prstGeom>
          <a:noFill/>
        </p:spPr>
        <p:txBody>
          <a:bodyPr wrap="square" rtlCol="0">
            <a:spAutoFit/>
          </a:bodyPr>
          <a:lstStyle/>
          <a:p>
            <a:r>
              <a:rPr lang="en-US" sz="2200" b="1" dirty="0" smtClean="0"/>
              <a:t>Indus River</a:t>
            </a:r>
            <a:endParaRPr lang="en-US" sz="2200" b="1" dirty="0"/>
          </a:p>
        </p:txBody>
      </p:sp>
      <p:cxnSp>
        <p:nvCxnSpPr>
          <p:cNvPr id="10" name="Straight Arrow Connector 9"/>
          <p:cNvCxnSpPr/>
          <p:nvPr/>
        </p:nvCxnSpPr>
        <p:spPr>
          <a:xfrm rot="16200000" flipH="1">
            <a:off x="38099" y="3771901"/>
            <a:ext cx="1752602" cy="152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1181099" y="2933700"/>
            <a:ext cx="2438403"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771898" y="3543302"/>
            <a:ext cx="2438403"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6743700" y="3086101"/>
            <a:ext cx="1981202" cy="7620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ppt_x</p:attrName>
                                        </p:attrNameLst>
                                      </p:cBhvr>
                                      <p:tavLst>
                                        <p:tav tm="0">
                                          <p:val>
                                            <p:strVal val="#ppt_x-.2"/>
                                          </p:val>
                                        </p:tav>
                                        <p:tav tm="100000">
                                          <p:val>
                                            <p:strVal val="#ppt_x"/>
                                          </p:val>
                                        </p:tav>
                                      </p:tavLst>
                                    </p:anim>
                                    <p:anim calcmode="lin" valueType="num">
                                      <p:cBhvr>
                                        <p:cTn id="3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3" dur="1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ppt_x</p:attrName>
                                        </p:attrNameLst>
                                      </p:cBhvr>
                                      <p:tavLst>
                                        <p:tav tm="0">
                                          <p:val>
                                            <p:strVal val="#ppt_x-.2"/>
                                          </p:val>
                                        </p:tav>
                                        <p:tav tm="100000">
                                          <p:val>
                                            <p:strVal val="#ppt_x"/>
                                          </p:val>
                                        </p:tav>
                                      </p:tavLst>
                                    </p:anim>
                                    <p:anim calcmode="lin" valueType="num">
                                      <p:cBhvr>
                                        <p:cTn id="4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5" dur="1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linds(horizontal)">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ppt_x</p:attrName>
                                        </p:attrNameLst>
                                      </p:cBhvr>
                                      <p:tavLst>
                                        <p:tav tm="0">
                                          <p:val>
                                            <p:strVal val="#ppt_x-.2"/>
                                          </p:val>
                                        </p:tav>
                                        <p:tav tm="100000">
                                          <p:val>
                                            <p:strVal val="#ppt_x"/>
                                          </p:val>
                                        </p:tav>
                                      </p:tavLst>
                                    </p:anim>
                                    <p:anim calcmode="lin" valueType="num">
                                      <p:cBhvr>
                                        <p:cTn id="5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57" dur="10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Civilizations</a:t>
            </a:r>
            <a:endParaRPr lang="en-US" dirty="0"/>
          </a:p>
        </p:txBody>
      </p:sp>
      <p:sp>
        <p:nvSpPr>
          <p:cNvPr id="3" name="TextBox 2"/>
          <p:cNvSpPr txBox="1"/>
          <p:nvPr/>
        </p:nvSpPr>
        <p:spPr>
          <a:xfrm>
            <a:off x="304800" y="1295400"/>
            <a:ext cx="8382000" cy="769441"/>
          </a:xfrm>
          <a:prstGeom prst="rect">
            <a:avLst/>
          </a:prstGeom>
          <a:noFill/>
        </p:spPr>
        <p:txBody>
          <a:bodyPr wrap="square" rtlCol="0">
            <a:spAutoFit/>
          </a:bodyPr>
          <a:lstStyle/>
          <a:p>
            <a:r>
              <a:rPr lang="en-US" sz="2200" dirty="0" smtClean="0"/>
              <a:t>Unlike the first civilizations in Asia and Africa, civilizations in the Americas began in the mountains.</a:t>
            </a:r>
            <a:endParaRPr lang="en-US" sz="2200" dirty="0"/>
          </a:p>
        </p:txBody>
      </p:sp>
      <p:pic>
        <p:nvPicPr>
          <p:cNvPr id="4" name="Picture 3" descr="Inca Empire.gif"/>
          <p:cNvPicPr>
            <a:picLocks noChangeAspect="1"/>
          </p:cNvPicPr>
          <p:nvPr/>
        </p:nvPicPr>
        <p:blipFill>
          <a:blip r:embed="rId2" cstate="print"/>
          <a:stretch>
            <a:fillRect/>
          </a:stretch>
        </p:blipFill>
        <p:spPr>
          <a:xfrm>
            <a:off x="381000" y="2133600"/>
            <a:ext cx="2819400" cy="4408714"/>
          </a:xfrm>
          <a:prstGeom prst="rect">
            <a:avLst/>
          </a:prstGeom>
        </p:spPr>
      </p:pic>
      <p:sp>
        <p:nvSpPr>
          <p:cNvPr id="5" name="TextBox 4"/>
          <p:cNvSpPr txBox="1"/>
          <p:nvPr/>
        </p:nvSpPr>
        <p:spPr>
          <a:xfrm>
            <a:off x="3505200" y="2286000"/>
            <a:ext cx="4953000" cy="1107996"/>
          </a:xfrm>
          <a:prstGeom prst="rect">
            <a:avLst/>
          </a:prstGeom>
          <a:noFill/>
        </p:spPr>
        <p:txBody>
          <a:bodyPr wrap="square" rtlCol="0">
            <a:spAutoFit/>
          </a:bodyPr>
          <a:lstStyle/>
          <a:p>
            <a:r>
              <a:rPr lang="en-US" sz="2200" dirty="0" smtClean="0"/>
              <a:t>These civilizations learned how to farm on the mountains and fill in swamps with land for farming.</a:t>
            </a:r>
            <a:endParaRPr lang="en-US" sz="2200" dirty="0"/>
          </a:p>
        </p:txBody>
      </p:sp>
      <p:sp>
        <p:nvSpPr>
          <p:cNvPr id="6" name="TextBox 5"/>
          <p:cNvSpPr txBox="1"/>
          <p:nvPr/>
        </p:nvSpPr>
        <p:spPr>
          <a:xfrm>
            <a:off x="3505200" y="3581400"/>
            <a:ext cx="4876800" cy="769441"/>
          </a:xfrm>
          <a:prstGeom prst="rect">
            <a:avLst/>
          </a:prstGeom>
          <a:noFill/>
        </p:spPr>
        <p:txBody>
          <a:bodyPr wrap="square" rtlCol="0">
            <a:spAutoFit/>
          </a:bodyPr>
          <a:lstStyle/>
          <a:p>
            <a:r>
              <a:rPr lang="en-US" sz="2200" smtClean="0"/>
              <a:t>They </a:t>
            </a:r>
            <a:r>
              <a:rPr lang="en-US" sz="2200" dirty="0" smtClean="0"/>
              <a:t>created great cities and civilizations like the Inca at Machu Picchu.</a:t>
            </a:r>
            <a:endParaRPr lang="en-US" sz="2200" dirty="0"/>
          </a:p>
        </p:txBody>
      </p:sp>
      <p:pic>
        <p:nvPicPr>
          <p:cNvPr id="7" name="Picture 6" descr="Incan Ruins.jpg"/>
          <p:cNvPicPr>
            <a:picLocks noChangeAspect="1"/>
          </p:cNvPicPr>
          <p:nvPr/>
        </p:nvPicPr>
        <p:blipFill>
          <a:blip r:embed="rId3" cstate="print"/>
          <a:stretch>
            <a:fillRect/>
          </a:stretch>
        </p:blipFill>
        <p:spPr>
          <a:xfrm>
            <a:off x="3581400" y="4495800"/>
            <a:ext cx="2971800" cy="2230684"/>
          </a:xfrm>
          <a:prstGeom prst="rect">
            <a:avLst/>
          </a:prstGeom>
        </p:spPr>
      </p:pic>
      <p:pic>
        <p:nvPicPr>
          <p:cNvPr id="8" name="Picture 7" descr="Incan Ruins at Cuzco.jpg"/>
          <p:cNvPicPr>
            <a:picLocks noChangeAspect="1"/>
          </p:cNvPicPr>
          <p:nvPr/>
        </p:nvPicPr>
        <p:blipFill>
          <a:blip r:embed="rId4" cstate="print"/>
          <a:stretch>
            <a:fillRect/>
          </a:stretch>
        </p:blipFill>
        <p:spPr>
          <a:xfrm>
            <a:off x="6019800" y="4890240"/>
            <a:ext cx="2719941" cy="1967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2"/>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ppt_x</p:attrName>
                                        </p:attrNameLst>
                                      </p:cBhvr>
                                      <p:tavLst>
                                        <p:tav tm="0">
                                          <p:val>
                                            <p:strVal val="#ppt_x-.2"/>
                                          </p:val>
                                        </p:tav>
                                        <p:tav tm="100000">
                                          <p:val>
                                            <p:strVal val="#ppt_x"/>
                                          </p:val>
                                        </p:tav>
                                      </p:tavLst>
                                    </p:anim>
                                    <p:anim calcmode="lin" valueType="num">
                                      <p:cBhvr>
                                        <p:cTn id="4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81000" y="838200"/>
            <a:ext cx="3733800" cy="523220"/>
          </a:xfrm>
          <a:prstGeom prst="rect">
            <a:avLst/>
          </a:prstGeom>
          <a:noFill/>
        </p:spPr>
        <p:txBody>
          <a:bodyPr wrap="square" rtlCol="0">
            <a:spAutoFit/>
          </a:bodyPr>
          <a:lstStyle/>
          <a:p>
            <a:r>
              <a:rPr lang="en-US" sz="2800" b="1" dirty="0" smtClean="0"/>
              <a:t>#1 Stable Food Supply</a:t>
            </a:r>
            <a:endParaRPr lang="en-US" sz="2800" dirty="0"/>
          </a:p>
        </p:txBody>
      </p:sp>
      <p:sp>
        <p:nvSpPr>
          <p:cNvPr id="6" name="TextBox 5"/>
          <p:cNvSpPr txBox="1"/>
          <p:nvPr/>
        </p:nvSpPr>
        <p:spPr>
          <a:xfrm>
            <a:off x="304800" y="1447800"/>
            <a:ext cx="5638800" cy="1107996"/>
          </a:xfrm>
          <a:prstGeom prst="rect">
            <a:avLst/>
          </a:prstGeom>
          <a:noFill/>
        </p:spPr>
        <p:txBody>
          <a:bodyPr wrap="square" rtlCol="0">
            <a:spAutoFit/>
          </a:bodyPr>
          <a:lstStyle/>
          <a:p>
            <a:r>
              <a:rPr lang="en-US" sz="2200" dirty="0" smtClean="0"/>
              <a:t>Civilizations need a stable food supply.  A complex society can only survive if there is enough food for everyone.</a:t>
            </a:r>
            <a:endParaRPr lang="en-US" sz="2200" dirty="0"/>
          </a:p>
        </p:txBody>
      </p:sp>
      <p:sp>
        <p:nvSpPr>
          <p:cNvPr id="9" name="TextBox 8"/>
          <p:cNvSpPr txBox="1"/>
          <p:nvPr/>
        </p:nvSpPr>
        <p:spPr>
          <a:xfrm>
            <a:off x="5715000" y="2743200"/>
            <a:ext cx="3048000" cy="523220"/>
          </a:xfrm>
          <a:prstGeom prst="rect">
            <a:avLst/>
          </a:prstGeom>
          <a:noFill/>
        </p:spPr>
        <p:txBody>
          <a:bodyPr wrap="square" rtlCol="0">
            <a:spAutoFit/>
          </a:bodyPr>
          <a:lstStyle/>
          <a:p>
            <a:r>
              <a:rPr lang="en-US" sz="2800" b="1" dirty="0" smtClean="0"/>
              <a:t>#2 Social Structure</a:t>
            </a:r>
            <a:endParaRPr lang="en-US" sz="2800" dirty="0"/>
          </a:p>
        </p:txBody>
      </p:sp>
      <p:sp>
        <p:nvSpPr>
          <p:cNvPr id="10" name="TextBox 9"/>
          <p:cNvSpPr txBox="1"/>
          <p:nvPr/>
        </p:nvSpPr>
        <p:spPr>
          <a:xfrm>
            <a:off x="3124200" y="3200400"/>
            <a:ext cx="5791200" cy="430887"/>
          </a:xfrm>
          <a:prstGeom prst="rect">
            <a:avLst/>
          </a:prstGeom>
          <a:noFill/>
        </p:spPr>
        <p:txBody>
          <a:bodyPr wrap="square" rtlCol="0">
            <a:spAutoFit/>
          </a:bodyPr>
          <a:lstStyle/>
          <a:p>
            <a:r>
              <a:rPr lang="en-US" sz="2200" dirty="0" smtClean="0"/>
              <a:t>Civilizations rank people by their job, income, etc</a:t>
            </a:r>
            <a:r>
              <a:rPr lang="en-US" dirty="0" smtClean="0"/>
              <a:t>.</a:t>
            </a:r>
            <a:endParaRPr lang="en-US" dirty="0"/>
          </a:p>
        </p:txBody>
      </p:sp>
      <p:sp>
        <p:nvSpPr>
          <p:cNvPr id="13" name="TextBox 12"/>
          <p:cNvSpPr txBox="1"/>
          <p:nvPr/>
        </p:nvSpPr>
        <p:spPr>
          <a:xfrm>
            <a:off x="1752600" y="3733800"/>
            <a:ext cx="7086600" cy="769441"/>
          </a:xfrm>
          <a:prstGeom prst="rect">
            <a:avLst/>
          </a:prstGeom>
          <a:noFill/>
        </p:spPr>
        <p:txBody>
          <a:bodyPr wrap="square" rtlCol="0">
            <a:spAutoFit/>
          </a:bodyPr>
          <a:lstStyle/>
          <a:p>
            <a:r>
              <a:rPr lang="en-US" sz="2200" dirty="0" smtClean="0"/>
              <a:t>Some civilizations use a caste system where you are born into a social class and will never leave that class.</a:t>
            </a:r>
            <a:endParaRPr lang="en-US" sz="2200" dirty="0"/>
          </a:p>
        </p:txBody>
      </p:sp>
      <p:pic>
        <p:nvPicPr>
          <p:cNvPr id="15" name="Picture 4" descr="063006biltmore"/>
          <p:cNvPicPr>
            <a:picLocks noChangeAspect="1" noChangeArrowheads="1"/>
          </p:cNvPicPr>
          <p:nvPr/>
        </p:nvPicPr>
        <p:blipFill>
          <a:blip r:embed="rId2" cstate="print"/>
          <a:srcRect/>
          <a:stretch>
            <a:fillRect/>
          </a:stretch>
        </p:blipFill>
        <p:spPr bwMode="auto">
          <a:xfrm>
            <a:off x="1600200" y="4572000"/>
            <a:ext cx="3048000" cy="2286000"/>
          </a:xfrm>
          <a:prstGeom prst="rect">
            <a:avLst/>
          </a:prstGeom>
          <a:noFill/>
        </p:spPr>
      </p:pic>
      <p:pic>
        <p:nvPicPr>
          <p:cNvPr id="14" name="Picture 13" descr="Riis Three Street Arabs.jpg"/>
          <p:cNvPicPr>
            <a:picLocks noChangeAspect="1"/>
          </p:cNvPicPr>
          <p:nvPr/>
        </p:nvPicPr>
        <p:blipFill>
          <a:blip r:embed="rId3" cstate="print"/>
          <a:stretch>
            <a:fillRect/>
          </a:stretch>
        </p:blipFill>
        <p:spPr>
          <a:xfrm>
            <a:off x="4343400" y="4757737"/>
            <a:ext cx="2465526" cy="2100263"/>
          </a:xfrm>
          <a:prstGeom prst="rect">
            <a:avLst/>
          </a:prstGeom>
        </p:spPr>
      </p:pic>
      <p:pic>
        <p:nvPicPr>
          <p:cNvPr id="16" name="Picture 4"/>
          <p:cNvPicPr>
            <a:picLocks noChangeAspect="1" noChangeArrowheads="1"/>
          </p:cNvPicPr>
          <p:nvPr/>
        </p:nvPicPr>
        <p:blipFill>
          <a:blip r:embed="rId4" cstate="print"/>
          <a:srcRect/>
          <a:stretch>
            <a:fillRect/>
          </a:stretch>
        </p:blipFill>
        <p:spPr bwMode="auto">
          <a:xfrm>
            <a:off x="228600" y="4343400"/>
            <a:ext cx="1476548" cy="2057400"/>
          </a:xfrm>
          <a:prstGeom prst="rect">
            <a:avLst/>
          </a:prstGeom>
          <a:noFill/>
          <a:ln w="9525">
            <a:noFill/>
            <a:miter lim="800000"/>
            <a:headEnd/>
            <a:tailEnd/>
          </a:ln>
          <a:effectLst/>
        </p:spPr>
      </p:pic>
      <p:pic>
        <p:nvPicPr>
          <p:cNvPr id="17" name="Picture 4" descr="mexican workers"/>
          <p:cNvPicPr>
            <a:picLocks noChangeAspect="1" noChangeArrowheads="1"/>
          </p:cNvPicPr>
          <p:nvPr/>
        </p:nvPicPr>
        <p:blipFill>
          <a:blip r:embed="rId5" cstate="print"/>
          <a:srcRect/>
          <a:stretch>
            <a:fillRect/>
          </a:stretch>
        </p:blipFill>
        <p:spPr bwMode="auto">
          <a:xfrm>
            <a:off x="6629400" y="4572000"/>
            <a:ext cx="2362200" cy="1879022"/>
          </a:xfrm>
          <a:prstGeom prst="rect">
            <a:avLst/>
          </a:prstGeom>
          <a:noFill/>
        </p:spPr>
      </p:pic>
      <p:pic>
        <p:nvPicPr>
          <p:cNvPr id="18" name="Picture 17" descr="Barley Field near Kiriath Gat.jpg"/>
          <p:cNvPicPr>
            <a:picLocks noChangeAspect="1"/>
          </p:cNvPicPr>
          <p:nvPr/>
        </p:nvPicPr>
        <p:blipFill>
          <a:blip r:embed="rId6" cstate="print"/>
          <a:stretch>
            <a:fillRect/>
          </a:stretch>
        </p:blipFill>
        <p:spPr>
          <a:xfrm>
            <a:off x="5867400" y="838200"/>
            <a:ext cx="2436395" cy="1828800"/>
          </a:xfrm>
          <a:prstGeom prst="rect">
            <a:avLst/>
          </a:prstGeom>
        </p:spPr>
      </p:pic>
      <p:sp>
        <p:nvSpPr>
          <p:cNvPr id="21" name="TextBox 20"/>
          <p:cNvSpPr txBox="1"/>
          <p:nvPr/>
        </p:nvSpPr>
        <p:spPr>
          <a:xfrm>
            <a:off x="381000" y="152400"/>
            <a:ext cx="8229600" cy="707886"/>
          </a:xfrm>
          <a:prstGeom prst="rect">
            <a:avLst/>
          </a:prstGeom>
          <a:noFill/>
        </p:spPr>
        <p:txBody>
          <a:bodyPr wrap="square" rtlCol="0">
            <a:spAutoFit/>
          </a:bodyPr>
          <a:lstStyle/>
          <a:p>
            <a:pPr algn="ctr"/>
            <a:r>
              <a:rPr lang="en-US" sz="4000" b="1" dirty="0" smtClean="0"/>
              <a:t>7 Basic Features of Civilization</a:t>
            </a: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ppt_x</p:attrName>
                                        </p:attrNameLst>
                                      </p:cBhvr>
                                      <p:tavLst>
                                        <p:tav tm="0">
                                          <p:val>
                                            <p:strVal val="#ppt_x-.2"/>
                                          </p:val>
                                        </p:tav>
                                        <p:tav tm="100000">
                                          <p:val>
                                            <p:strVal val="#ppt_x"/>
                                          </p:val>
                                        </p:tav>
                                      </p:tavLst>
                                    </p:anim>
                                    <p:anim calcmode="lin" valueType="num">
                                      <p:cBhvr>
                                        <p:cTn id="3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1000" fill="hold"/>
                                        <p:tgtEl>
                                          <p:spTgt spid="15"/>
                                        </p:tgtEl>
                                        <p:attrNameLst>
                                          <p:attrName>ppt_x</p:attrName>
                                        </p:attrNameLst>
                                      </p:cBhvr>
                                      <p:tavLst>
                                        <p:tav tm="0">
                                          <p:val>
                                            <p:strVal val="#ppt_x-.2"/>
                                          </p:val>
                                        </p:tav>
                                        <p:tav tm="100000">
                                          <p:val>
                                            <p:strVal val="#ppt_x"/>
                                          </p:val>
                                        </p:tav>
                                      </p:tavLst>
                                    </p:anim>
                                    <p:anim calcmode="lin" valueType="num">
                                      <p:cBhvr>
                                        <p:cTn id="45"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46" dur="10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1000" fill="hold"/>
                                        <p:tgtEl>
                                          <p:spTgt spid="14"/>
                                        </p:tgtEl>
                                        <p:attrNameLst>
                                          <p:attrName>ppt_x</p:attrName>
                                        </p:attrNameLst>
                                      </p:cBhvr>
                                      <p:tavLst>
                                        <p:tav tm="0">
                                          <p:val>
                                            <p:strVal val="#ppt_x-.2"/>
                                          </p:val>
                                        </p:tav>
                                        <p:tav tm="100000">
                                          <p:val>
                                            <p:strVal val="#ppt_x"/>
                                          </p:val>
                                        </p:tav>
                                      </p:tavLst>
                                    </p:anim>
                                    <p:anim calcmode="lin" valueType="num">
                                      <p:cBhvr>
                                        <p:cTn id="52"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1000" fill="hold"/>
                                        <p:tgtEl>
                                          <p:spTgt spid="17"/>
                                        </p:tgtEl>
                                        <p:attrNameLst>
                                          <p:attrName>ppt_x</p:attrName>
                                        </p:attrNameLst>
                                      </p:cBhvr>
                                      <p:tavLst>
                                        <p:tav tm="0">
                                          <p:val>
                                            <p:strVal val="#ppt_x-.2"/>
                                          </p:val>
                                        </p:tav>
                                        <p:tav tm="100000">
                                          <p:val>
                                            <p:strVal val="#ppt_x"/>
                                          </p:val>
                                        </p:tav>
                                      </p:tavLst>
                                    </p:anim>
                                    <p:anim calcmode="lin" valueType="num">
                                      <p:cBhvr>
                                        <p:cTn id="59"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6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3"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304800" y="228600"/>
            <a:ext cx="3429000" cy="523220"/>
          </a:xfrm>
          <a:prstGeom prst="rect">
            <a:avLst/>
          </a:prstGeom>
          <a:noFill/>
        </p:spPr>
        <p:txBody>
          <a:bodyPr wrap="square" rtlCol="0">
            <a:spAutoFit/>
          </a:bodyPr>
          <a:lstStyle/>
          <a:p>
            <a:pPr algn="ctr"/>
            <a:r>
              <a:rPr lang="en-US" sz="2800" b="1" dirty="0" smtClean="0"/>
              <a:t>#3 Government </a:t>
            </a:r>
            <a:endParaRPr lang="en-US" sz="2800" dirty="0"/>
          </a:p>
        </p:txBody>
      </p:sp>
      <p:pic>
        <p:nvPicPr>
          <p:cNvPr id="10" name="Picture 9" descr="Caesar Augustus.jpg"/>
          <p:cNvPicPr>
            <a:picLocks noChangeAspect="1"/>
          </p:cNvPicPr>
          <p:nvPr/>
        </p:nvPicPr>
        <p:blipFill>
          <a:blip r:embed="rId2" cstate="print"/>
          <a:stretch>
            <a:fillRect/>
          </a:stretch>
        </p:blipFill>
        <p:spPr>
          <a:xfrm>
            <a:off x="4495800" y="533400"/>
            <a:ext cx="1350151" cy="1752600"/>
          </a:xfrm>
          <a:prstGeom prst="rect">
            <a:avLst/>
          </a:prstGeom>
        </p:spPr>
      </p:pic>
      <p:sp>
        <p:nvSpPr>
          <p:cNvPr id="11" name="TextBox 10"/>
          <p:cNvSpPr txBox="1"/>
          <p:nvPr/>
        </p:nvSpPr>
        <p:spPr>
          <a:xfrm>
            <a:off x="304800" y="762000"/>
            <a:ext cx="4191000" cy="1446550"/>
          </a:xfrm>
          <a:prstGeom prst="rect">
            <a:avLst/>
          </a:prstGeom>
          <a:noFill/>
        </p:spPr>
        <p:txBody>
          <a:bodyPr wrap="square" rtlCol="0">
            <a:spAutoFit/>
          </a:bodyPr>
          <a:lstStyle/>
          <a:p>
            <a:r>
              <a:rPr lang="en-US" sz="2200" dirty="0" smtClean="0"/>
              <a:t>Civilizations have rulers, such as a King or President and usually other “branches,” such as parliament or congress</a:t>
            </a:r>
            <a:endParaRPr lang="en-US" sz="2200" dirty="0"/>
          </a:p>
        </p:txBody>
      </p:sp>
      <p:sp>
        <p:nvSpPr>
          <p:cNvPr id="12" name="TextBox 11"/>
          <p:cNvSpPr txBox="1"/>
          <p:nvPr/>
        </p:nvSpPr>
        <p:spPr>
          <a:xfrm>
            <a:off x="381000" y="2590800"/>
            <a:ext cx="8458200" cy="769441"/>
          </a:xfrm>
          <a:prstGeom prst="rect">
            <a:avLst/>
          </a:prstGeom>
          <a:noFill/>
        </p:spPr>
        <p:txBody>
          <a:bodyPr wrap="square" rtlCol="0">
            <a:spAutoFit/>
          </a:bodyPr>
          <a:lstStyle/>
          <a:p>
            <a:r>
              <a:rPr lang="en-US" sz="2200" dirty="0" smtClean="0"/>
              <a:t>Governments establish and enforce laws, build an army, provide free schools, and maintain safety for their citizens.</a:t>
            </a:r>
            <a:endParaRPr lang="en-US" sz="2200" dirty="0"/>
          </a:p>
        </p:txBody>
      </p:sp>
      <p:pic>
        <p:nvPicPr>
          <p:cNvPr id="13" name="Picture 12" descr="Louis XIV.jpg"/>
          <p:cNvPicPr>
            <a:picLocks noChangeAspect="1"/>
          </p:cNvPicPr>
          <p:nvPr/>
        </p:nvPicPr>
        <p:blipFill>
          <a:blip r:embed="rId3" cstate="print"/>
          <a:stretch>
            <a:fillRect/>
          </a:stretch>
        </p:blipFill>
        <p:spPr>
          <a:xfrm>
            <a:off x="5867400" y="304800"/>
            <a:ext cx="1456831" cy="2209800"/>
          </a:xfrm>
          <a:prstGeom prst="rect">
            <a:avLst/>
          </a:prstGeom>
        </p:spPr>
      </p:pic>
      <p:pic>
        <p:nvPicPr>
          <p:cNvPr id="14" name="Picture 4" descr="270px-Gilbert_Stuart_Williamstown_Portrait_of_George_Washington">
            <a:hlinkClick r:id="rId4" tooltip="George Washington"/>
          </p:cNvPr>
          <p:cNvPicPr>
            <a:picLocks noChangeAspect="1" noChangeArrowheads="1"/>
          </p:cNvPicPr>
          <p:nvPr/>
        </p:nvPicPr>
        <p:blipFill>
          <a:blip r:embed="rId5" cstate="print"/>
          <a:srcRect/>
          <a:stretch>
            <a:fillRect/>
          </a:stretch>
        </p:blipFill>
        <p:spPr>
          <a:xfrm>
            <a:off x="7315200" y="457200"/>
            <a:ext cx="1524000" cy="1825688"/>
          </a:xfrm>
          <a:prstGeom prst="rect">
            <a:avLst/>
          </a:prstGeom>
        </p:spPr>
      </p:pic>
      <p:sp>
        <p:nvSpPr>
          <p:cNvPr id="15" name="TextBox 14"/>
          <p:cNvSpPr txBox="1"/>
          <p:nvPr/>
        </p:nvSpPr>
        <p:spPr>
          <a:xfrm>
            <a:off x="6629400" y="4114800"/>
            <a:ext cx="1981200" cy="523220"/>
          </a:xfrm>
          <a:prstGeom prst="rect">
            <a:avLst/>
          </a:prstGeom>
          <a:noFill/>
        </p:spPr>
        <p:txBody>
          <a:bodyPr wrap="square" rtlCol="0">
            <a:spAutoFit/>
          </a:bodyPr>
          <a:lstStyle/>
          <a:p>
            <a:r>
              <a:rPr lang="en-US" sz="2800" b="1" dirty="0" smtClean="0"/>
              <a:t>#4 Religion</a:t>
            </a:r>
            <a:endParaRPr lang="en-US" sz="2800" dirty="0"/>
          </a:p>
        </p:txBody>
      </p:sp>
      <p:sp>
        <p:nvSpPr>
          <p:cNvPr id="16" name="TextBox 15"/>
          <p:cNvSpPr txBox="1"/>
          <p:nvPr/>
        </p:nvSpPr>
        <p:spPr>
          <a:xfrm>
            <a:off x="457200" y="5334000"/>
            <a:ext cx="8153400" cy="769441"/>
          </a:xfrm>
          <a:prstGeom prst="rect">
            <a:avLst/>
          </a:prstGeom>
          <a:noFill/>
        </p:spPr>
        <p:txBody>
          <a:bodyPr wrap="square" rtlCol="0">
            <a:spAutoFit/>
          </a:bodyPr>
          <a:lstStyle/>
          <a:p>
            <a:r>
              <a:rPr lang="en-US" sz="2200" dirty="0" smtClean="0"/>
              <a:t>Civilizations have a system of religious beliefs that usually include rituals and worships of the gods.</a:t>
            </a:r>
            <a:endParaRPr lang="en-US" sz="2200" dirty="0"/>
          </a:p>
        </p:txBody>
      </p:sp>
      <p:sp>
        <p:nvSpPr>
          <p:cNvPr id="17" name="TextBox 16"/>
          <p:cNvSpPr txBox="1"/>
          <p:nvPr/>
        </p:nvSpPr>
        <p:spPr>
          <a:xfrm>
            <a:off x="228600" y="6172200"/>
            <a:ext cx="4267200" cy="430887"/>
          </a:xfrm>
          <a:prstGeom prst="rect">
            <a:avLst/>
          </a:prstGeom>
          <a:noFill/>
        </p:spPr>
        <p:txBody>
          <a:bodyPr wrap="square" rtlCol="0">
            <a:spAutoFit/>
          </a:bodyPr>
          <a:lstStyle/>
          <a:p>
            <a:r>
              <a:rPr lang="en-US" sz="2200" b="1" dirty="0" smtClean="0"/>
              <a:t>Monotheistic</a:t>
            </a:r>
            <a:r>
              <a:rPr lang="en-US" sz="2200" dirty="0" smtClean="0"/>
              <a:t> ~ worship ONE god</a:t>
            </a:r>
            <a:endParaRPr lang="en-US" sz="2200" dirty="0"/>
          </a:p>
        </p:txBody>
      </p:sp>
      <p:sp>
        <p:nvSpPr>
          <p:cNvPr id="18" name="TextBox 17"/>
          <p:cNvSpPr txBox="1"/>
          <p:nvPr/>
        </p:nvSpPr>
        <p:spPr>
          <a:xfrm>
            <a:off x="4648200" y="6172200"/>
            <a:ext cx="4267200" cy="430887"/>
          </a:xfrm>
          <a:prstGeom prst="rect">
            <a:avLst/>
          </a:prstGeom>
          <a:noFill/>
        </p:spPr>
        <p:txBody>
          <a:bodyPr wrap="square" rtlCol="0">
            <a:spAutoFit/>
          </a:bodyPr>
          <a:lstStyle/>
          <a:p>
            <a:r>
              <a:rPr lang="en-US" sz="2200" b="1" dirty="0" smtClean="0"/>
              <a:t>Polytheistic</a:t>
            </a:r>
            <a:r>
              <a:rPr lang="en-US" sz="2200" dirty="0" smtClean="0"/>
              <a:t> ~ worship many gods</a:t>
            </a:r>
            <a:endParaRPr lang="en-US" sz="2200" dirty="0"/>
          </a:p>
        </p:txBody>
      </p:sp>
      <p:pic>
        <p:nvPicPr>
          <p:cNvPr id="19" name="Picture 18" descr="Anubis and Mummy.jpg"/>
          <p:cNvPicPr>
            <a:picLocks noChangeAspect="1"/>
          </p:cNvPicPr>
          <p:nvPr/>
        </p:nvPicPr>
        <p:blipFill>
          <a:blip r:embed="rId6" cstate="print"/>
          <a:stretch>
            <a:fillRect/>
          </a:stretch>
        </p:blipFill>
        <p:spPr>
          <a:xfrm>
            <a:off x="4648200" y="4038600"/>
            <a:ext cx="1714500" cy="1143000"/>
          </a:xfrm>
          <a:prstGeom prst="rect">
            <a:avLst/>
          </a:prstGeom>
        </p:spPr>
      </p:pic>
      <p:pic>
        <p:nvPicPr>
          <p:cNvPr id="20" name="Picture 19" descr="Knossos Snake Goddess.jpg"/>
          <p:cNvPicPr>
            <a:picLocks noChangeAspect="1"/>
          </p:cNvPicPr>
          <p:nvPr/>
        </p:nvPicPr>
        <p:blipFill>
          <a:blip r:embed="rId7" cstate="print"/>
          <a:stretch>
            <a:fillRect/>
          </a:stretch>
        </p:blipFill>
        <p:spPr>
          <a:xfrm>
            <a:off x="2819400" y="3886200"/>
            <a:ext cx="1963399" cy="1478609"/>
          </a:xfrm>
          <a:prstGeom prst="rect">
            <a:avLst/>
          </a:prstGeom>
        </p:spPr>
      </p:pic>
      <p:pic>
        <p:nvPicPr>
          <p:cNvPr id="21" name="Picture 20" descr="Quetzlcoatl.jpg"/>
          <p:cNvPicPr>
            <a:picLocks noChangeAspect="1"/>
          </p:cNvPicPr>
          <p:nvPr/>
        </p:nvPicPr>
        <p:blipFill>
          <a:blip r:embed="rId8" cstate="print"/>
          <a:stretch>
            <a:fillRect/>
          </a:stretch>
        </p:blipFill>
        <p:spPr>
          <a:xfrm>
            <a:off x="1143000" y="3810000"/>
            <a:ext cx="1843797" cy="16525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1+#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0-#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0-#ppt_w/2"/>
                                          </p:val>
                                        </p:tav>
                                        <p:tav tm="100000">
                                          <p:val>
                                            <p:strVal val="#ppt_x"/>
                                          </p:val>
                                        </p:tav>
                                      </p:tavLst>
                                    </p:anim>
                                    <p:anim calcmode="lin" valueType="num">
                                      <p:cBhvr additive="base">
                                        <p:cTn id="6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1+#ppt_w/2"/>
                                          </p:val>
                                        </p:tav>
                                        <p:tav tm="100000">
                                          <p:val>
                                            <p:strVal val="#ppt_x"/>
                                          </p:val>
                                        </p:tav>
                                      </p:tavLst>
                                    </p:anim>
                                    <p:anim calcmode="lin" valueType="num">
                                      <p:cBhvr additive="base">
                                        <p:cTn id="8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04800" y="457200"/>
            <a:ext cx="3962400" cy="954107"/>
          </a:xfrm>
          <a:prstGeom prst="rect">
            <a:avLst/>
          </a:prstGeom>
          <a:noFill/>
        </p:spPr>
        <p:txBody>
          <a:bodyPr wrap="square" rtlCol="0">
            <a:spAutoFit/>
          </a:bodyPr>
          <a:lstStyle/>
          <a:p>
            <a:r>
              <a:rPr lang="en-US" sz="2800" b="1" dirty="0" smtClean="0"/>
              <a:t>#5 Highly Developed Culture</a:t>
            </a:r>
            <a:endParaRPr lang="en-US" sz="2800" b="1" dirty="0"/>
          </a:p>
        </p:txBody>
      </p:sp>
      <p:sp>
        <p:nvSpPr>
          <p:cNvPr id="5" name="TextBox 4"/>
          <p:cNvSpPr txBox="1"/>
          <p:nvPr/>
        </p:nvSpPr>
        <p:spPr>
          <a:xfrm>
            <a:off x="228600" y="1371600"/>
            <a:ext cx="4191000" cy="1446550"/>
          </a:xfrm>
          <a:prstGeom prst="rect">
            <a:avLst/>
          </a:prstGeom>
          <a:noFill/>
        </p:spPr>
        <p:txBody>
          <a:bodyPr wrap="square" rtlCol="0">
            <a:spAutoFit/>
          </a:bodyPr>
          <a:lstStyle/>
          <a:p>
            <a:r>
              <a:rPr lang="en-US" sz="2200" dirty="0" smtClean="0"/>
              <a:t>Civilizations develop art, music, and literature to express the talents, beliefs, and values of their people.</a:t>
            </a:r>
            <a:endParaRPr lang="en-US" sz="2200" dirty="0"/>
          </a:p>
        </p:txBody>
      </p:sp>
      <p:pic>
        <p:nvPicPr>
          <p:cNvPr id="7" name="Picture 6" descr="Knossos Lily Prince Fresco.jpg"/>
          <p:cNvPicPr>
            <a:picLocks noChangeAspect="1"/>
          </p:cNvPicPr>
          <p:nvPr/>
        </p:nvPicPr>
        <p:blipFill>
          <a:blip r:embed="rId2" cstate="print"/>
          <a:stretch>
            <a:fillRect/>
          </a:stretch>
        </p:blipFill>
        <p:spPr>
          <a:xfrm>
            <a:off x="7315200" y="152400"/>
            <a:ext cx="1612900" cy="2410423"/>
          </a:xfrm>
          <a:prstGeom prst="rect">
            <a:avLst/>
          </a:prstGeom>
        </p:spPr>
      </p:pic>
      <p:pic>
        <p:nvPicPr>
          <p:cNvPr id="8" name="Picture 7" descr="Gupta Fresco depicting Siddhartha Gautama.jpg"/>
          <p:cNvPicPr>
            <a:picLocks noChangeAspect="1"/>
          </p:cNvPicPr>
          <p:nvPr/>
        </p:nvPicPr>
        <p:blipFill>
          <a:blip r:embed="rId3" cstate="print"/>
          <a:stretch>
            <a:fillRect/>
          </a:stretch>
        </p:blipFill>
        <p:spPr>
          <a:xfrm>
            <a:off x="4495800" y="228600"/>
            <a:ext cx="2801200" cy="1860550"/>
          </a:xfrm>
          <a:prstGeom prst="rect">
            <a:avLst/>
          </a:prstGeom>
        </p:spPr>
      </p:pic>
      <p:pic>
        <p:nvPicPr>
          <p:cNvPr id="9" name="Picture 8" descr="Roman Forum Excavation.jpg"/>
          <p:cNvPicPr>
            <a:picLocks noChangeAspect="1"/>
          </p:cNvPicPr>
          <p:nvPr/>
        </p:nvPicPr>
        <p:blipFill>
          <a:blip r:embed="rId4" cstate="print"/>
          <a:stretch>
            <a:fillRect/>
          </a:stretch>
        </p:blipFill>
        <p:spPr>
          <a:xfrm>
            <a:off x="6019800" y="1828800"/>
            <a:ext cx="2081212" cy="1515945"/>
          </a:xfrm>
          <a:prstGeom prst="rect">
            <a:avLst/>
          </a:prstGeom>
        </p:spPr>
      </p:pic>
      <p:sp>
        <p:nvSpPr>
          <p:cNvPr id="10" name="TextBox 9"/>
          <p:cNvSpPr txBox="1"/>
          <p:nvPr/>
        </p:nvSpPr>
        <p:spPr>
          <a:xfrm>
            <a:off x="0" y="2743200"/>
            <a:ext cx="5867400" cy="523220"/>
          </a:xfrm>
          <a:prstGeom prst="rect">
            <a:avLst/>
          </a:prstGeom>
          <a:noFill/>
        </p:spPr>
        <p:txBody>
          <a:bodyPr wrap="square" rtlCol="0">
            <a:spAutoFit/>
          </a:bodyPr>
          <a:lstStyle/>
          <a:p>
            <a:r>
              <a:rPr lang="en-US" sz="2800" b="1" dirty="0" smtClean="0"/>
              <a:t>#6 Technology/Specialization of Labor</a:t>
            </a:r>
            <a:endParaRPr lang="en-US" sz="2800" b="1" dirty="0"/>
          </a:p>
        </p:txBody>
      </p:sp>
      <p:sp>
        <p:nvSpPr>
          <p:cNvPr id="11" name="TextBox 10"/>
          <p:cNvSpPr txBox="1"/>
          <p:nvPr/>
        </p:nvSpPr>
        <p:spPr>
          <a:xfrm>
            <a:off x="304800" y="3124200"/>
            <a:ext cx="5181600" cy="1107996"/>
          </a:xfrm>
          <a:prstGeom prst="rect">
            <a:avLst/>
          </a:prstGeom>
          <a:noFill/>
        </p:spPr>
        <p:txBody>
          <a:bodyPr wrap="square" rtlCol="0">
            <a:spAutoFit/>
          </a:bodyPr>
          <a:lstStyle/>
          <a:p>
            <a:r>
              <a:rPr lang="en-US" sz="2200" dirty="0" smtClean="0"/>
              <a:t>Civilizations make advances in technology that benefit the people such as bridges, schools, sewers, etc.</a:t>
            </a:r>
            <a:endParaRPr lang="en-US" sz="2200" dirty="0"/>
          </a:p>
        </p:txBody>
      </p:sp>
      <p:sp>
        <p:nvSpPr>
          <p:cNvPr id="12" name="TextBox 11"/>
          <p:cNvSpPr txBox="1"/>
          <p:nvPr/>
        </p:nvSpPr>
        <p:spPr>
          <a:xfrm>
            <a:off x="5486400" y="3962400"/>
            <a:ext cx="3352800" cy="523220"/>
          </a:xfrm>
          <a:prstGeom prst="rect">
            <a:avLst/>
          </a:prstGeom>
          <a:noFill/>
        </p:spPr>
        <p:txBody>
          <a:bodyPr wrap="square" rtlCol="0">
            <a:spAutoFit/>
          </a:bodyPr>
          <a:lstStyle/>
          <a:p>
            <a:r>
              <a:rPr lang="en-US" sz="2800" b="1" dirty="0" smtClean="0"/>
              <a:t>#7 Written language</a:t>
            </a:r>
            <a:endParaRPr lang="en-US" sz="2800" b="1" dirty="0"/>
          </a:p>
        </p:txBody>
      </p:sp>
      <p:sp>
        <p:nvSpPr>
          <p:cNvPr id="13" name="TextBox 12"/>
          <p:cNvSpPr txBox="1"/>
          <p:nvPr/>
        </p:nvSpPr>
        <p:spPr>
          <a:xfrm>
            <a:off x="5334000" y="4495800"/>
            <a:ext cx="3505200" cy="1107996"/>
          </a:xfrm>
          <a:prstGeom prst="rect">
            <a:avLst/>
          </a:prstGeom>
          <a:noFill/>
        </p:spPr>
        <p:txBody>
          <a:bodyPr wrap="square" rtlCol="0">
            <a:spAutoFit/>
          </a:bodyPr>
          <a:lstStyle/>
          <a:p>
            <a:r>
              <a:rPr lang="en-US" sz="2200" dirty="0" smtClean="0"/>
              <a:t>Civilizations develop a system of writing to record important information</a:t>
            </a:r>
            <a:endParaRPr lang="en-US" sz="2200" dirty="0"/>
          </a:p>
        </p:txBody>
      </p:sp>
      <p:pic>
        <p:nvPicPr>
          <p:cNvPr id="17" name="Picture 16" descr="Kilwa Calligraphy.jpg"/>
          <p:cNvPicPr>
            <a:picLocks noChangeAspect="1"/>
          </p:cNvPicPr>
          <p:nvPr/>
        </p:nvPicPr>
        <p:blipFill>
          <a:blip r:embed="rId5" cstate="print"/>
          <a:stretch>
            <a:fillRect/>
          </a:stretch>
        </p:blipFill>
        <p:spPr>
          <a:xfrm>
            <a:off x="152400" y="5334000"/>
            <a:ext cx="2057400" cy="1371600"/>
          </a:xfrm>
          <a:prstGeom prst="rect">
            <a:avLst/>
          </a:prstGeom>
        </p:spPr>
      </p:pic>
      <p:pic>
        <p:nvPicPr>
          <p:cNvPr id="14" name="Picture 13" descr="Cuneiform.jpg"/>
          <p:cNvPicPr>
            <a:picLocks noChangeAspect="1"/>
          </p:cNvPicPr>
          <p:nvPr/>
        </p:nvPicPr>
        <p:blipFill>
          <a:blip r:embed="rId6" cstate="print"/>
          <a:stretch>
            <a:fillRect/>
          </a:stretch>
        </p:blipFill>
        <p:spPr>
          <a:xfrm>
            <a:off x="1371600" y="4191000"/>
            <a:ext cx="2362200" cy="1720615"/>
          </a:xfrm>
          <a:prstGeom prst="rect">
            <a:avLst/>
          </a:prstGeom>
        </p:spPr>
      </p:pic>
      <p:pic>
        <p:nvPicPr>
          <p:cNvPr id="16" name="Picture 15" descr="Yanshi Pictograph.jpg"/>
          <p:cNvPicPr>
            <a:picLocks noChangeAspect="1"/>
          </p:cNvPicPr>
          <p:nvPr/>
        </p:nvPicPr>
        <p:blipFill>
          <a:blip r:embed="rId7" cstate="print"/>
          <a:stretch>
            <a:fillRect/>
          </a:stretch>
        </p:blipFill>
        <p:spPr>
          <a:xfrm>
            <a:off x="2178113" y="5181600"/>
            <a:ext cx="2673000" cy="167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ppt_x</p:attrName>
                                        </p:attrNameLst>
                                      </p:cBhvr>
                                      <p:tavLst>
                                        <p:tav tm="0">
                                          <p:val>
                                            <p:strVal val="#ppt_x-.2"/>
                                          </p:val>
                                        </p:tav>
                                        <p:tav tm="100000">
                                          <p:val>
                                            <p:strVal val="#ppt_x"/>
                                          </p:val>
                                        </p:tav>
                                      </p:tavLst>
                                    </p:anim>
                                    <p:anim calcmode="lin" valueType="num">
                                      <p:cBhvr>
                                        <p:cTn id="1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ppt_x</p:attrName>
                                        </p:attrNameLst>
                                      </p:cBhvr>
                                      <p:tavLst>
                                        <p:tav tm="0">
                                          <p:val>
                                            <p:strVal val="#ppt_x-.2"/>
                                          </p:val>
                                        </p:tav>
                                        <p:tav tm="100000">
                                          <p:val>
                                            <p:strVal val="#ppt_x"/>
                                          </p:val>
                                        </p:tav>
                                      </p:tavLst>
                                    </p:anim>
                                    <p:anim calcmode="lin" valueType="num">
                                      <p:cBhvr>
                                        <p:cTn id="21"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ppt_x</p:attrName>
                                        </p:attrNameLst>
                                      </p:cBhvr>
                                      <p:tavLst>
                                        <p:tav tm="0">
                                          <p:val>
                                            <p:strVal val="#ppt_x-.2"/>
                                          </p:val>
                                        </p:tav>
                                        <p:tav tm="100000">
                                          <p:val>
                                            <p:strVal val="#ppt_x"/>
                                          </p:val>
                                        </p:tav>
                                      </p:tavLst>
                                    </p:anim>
                                    <p:anim calcmode="lin" valueType="num">
                                      <p:cBhvr>
                                        <p:cTn id="2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0-#ppt_w/2"/>
                                          </p:val>
                                        </p:tav>
                                        <p:tav tm="100000">
                                          <p:val>
                                            <p:strVal val="#ppt_x"/>
                                          </p:val>
                                        </p:tav>
                                      </p:tavLst>
                                    </p:anim>
                                    <p:anim calcmode="lin" valueType="num">
                                      <p:cBhvr additive="base">
                                        <p:cTn id="4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1+#ppt_w/2"/>
                                          </p:val>
                                        </p:tav>
                                        <p:tav tm="100000">
                                          <p:val>
                                            <p:strVal val="#ppt_x"/>
                                          </p:val>
                                        </p:tav>
                                      </p:tavLst>
                                    </p:anim>
                                    <p:anim calcmode="lin" valueType="num">
                                      <p:cBhvr additive="base">
                                        <p:cTn id="4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1000" fill="hold"/>
                                        <p:tgtEl>
                                          <p:spTgt spid="17"/>
                                        </p:tgtEl>
                                        <p:attrNameLst>
                                          <p:attrName>ppt_x</p:attrName>
                                        </p:attrNameLst>
                                      </p:cBhvr>
                                      <p:tavLst>
                                        <p:tav tm="0">
                                          <p:val>
                                            <p:strVal val="#ppt_x-.2"/>
                                          </p:val>
                                        </p:tav>
                                        <p:tav tm="100000">
                                          <p:val>
                                            <p:strVal val="#ppt_x"/>
                                          </p:val>
                                        </p:tav>
                                      </p:tavLst>
                                    </p:anim>
                                    <p:anim calcmode="lin" valueType="num">
                                      <p:cBhvr>
                                        <p:cTn id="59"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60" dur="10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9" presetClass="entr" presetSubtype="0" fill="hold" nodeType="click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1000" fill="hold"/>
                                        <p:tgtEl>
                                          <p:spTgt spid="14"/>
                                        </p:tgtEl>
                                        <p:attrNameLst>
                                          <p:attrName>ppt_x</p:attrName>
                                        </p:attrNameLst>
                                      </p:cBhvr>
                                      <p:tavLst>
                                        <p:tav tm="0">
                                          <p:val>
                                            <p:strVal val="#ppt_x-.2"/>
                                          </p:val>
                                        </p:tav>
                                        <p:tav tm="100000">
                                          <p:val>
                                            <p:strVal val="#ppt_x"/>
                                          </p:val>
                                        </p:tav>
                                      </p:tavLst>
                                    </p:anim>
                                    <p:anim calcmode="lin" valueType="num">
                                      <p:cBhvr>
                                        <p:cTn id="66"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67" dur="10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9" presetClass="entr" presetSubtype="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ppt_x</p:attrName>
                                        </p:attrNameLst>
                                      </p:cBhvr>
                                      <p:tavLst>
                                        <p:tav tm="0">
                                          <p:val>
                                            <p:strVal val="#ppt_x-.2"/>
                                          </p:val>
                                        </p:tav>
                                        <p:tav tm="100000">
                                          <p:val>
                                            <p:strVal val="#ppt_x"/>
                                          </p:val>
                                        </p:tav>
                                      </p:tavLst>
                                    </p:anim>
                                    <p:anim calcmode="lin" valueType="num">
                                      <p:cBhvr>
                                        <p:cTn id="7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7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 Ancient Sumer a Civilization?</a:t>
            </a:r>
            <a:endParaRPr lang="en-US" dirty="0"/>
          </a:p>
        </p:txBody>
      </p:sp>
      <p:sp>
        <p:nvSpPr>
          <p:cNvPr id="4" name="TextBox 3"/>
          <p:cNvSpPr txBox="1"/>
          <p:nvPr/>
        </p:nvSpPr>
        <p:spPr>
          <a:xfrm>
            <a:off x="304800" y="1447800"/>
            <a:ext cx="8610600" cy="769441"/>
          </a:xfrm>
          <a:prstGeom prst="rect">
            <a:avLst/>
          </a:prstGeom>
          <a:noFill/>
        </p:spPr>
        <p:txBody>
          <a:bodyPr wrap="square" rtlCol="0">
            <a:spAutoFit/>
          </a:bodyPr>
          <a:lstStyle/>
          <a:p>
            <a:r>
              <a:rPr lang="en-US" sz="2200" dirty="0" smtClean="0"/>
              <a:t>Today we are going to examine ancient Sumer and evaluate whether Sumer had the characteristics of a civilization.  </a:t>
            </a:r>
            <a:endParaRPr lang="en-US" sz="2200" dirty="0"/>
          </a:p>
        </p:txBody>
      </p:sp>
      <p:sp>
        <p:nvSpPr>
          <p:cNvPr id="5" name="TextBox 4"/>
          <p:cNvSpPr txBox="1"/>
          <p:nvPr/>
        </p:nvSpPr>
        <p:spPr>
          <a:xfrm>
            <a:off x="228600" y="2438400"/>
            <a:ext cx="8610600" cy="4216539"/>
          </a:xfrm>
          <a:prstGeom prst="rect">
            <a:avLst/>
          </a:prstGeom>
          <a:noFill/>
        </p:spPr>
        <p:txBody>
          <a:bodyPr wrap="square" rtlCol="0">
            <a:spAutoFit/>
          </a:bodyPr>
          <a:lstStyle/>
          <a:p>
            <a:r>
              <a:rPr lang="en-US" sz="2200" dirty="0" smtClean="0"/>
              <a:t>Follow these steps to analyze the artifacts from ancient Sumer:</a:t>
            </a:r>
          </a:p>
          <a:p>
            <a:endParaRPr lang="en-US" sz="2200" dirty="0" smtClean="0"/>
          </a:p>
          <a:p>
            <a:pPr marL="342900" indent="-342900">
              <a:buAutoNum type="arabicPeriod"/>
            </a:pPr>
            <a:r>
              <a:rPr lang="en-US" sz="2200" dirty="0" smtClean="0"/>
              <a:t>Roll the dice to determine which characteristic of civilization you will read about.  If you have already read this section roll again.</a:t>
            </a:r>
          </a:p>
          <a:p>
            <a:pPr marL="342900" indent="-342900">
              <a:buAutoNum type="arabicPeriod"/>
            </a:pPr>
            <a:r>
              <a:rPr lang="en-US" sz="2200" dirty="0" smtClean="0"/>
              <a:t>Read the corresponding section in your reading “Was Ancient Sumer a Civilization?”</a:t>
            </a:r>
          </a:p>
          <a:p>
            <a:pPr marL="342900" indent="-342900">
              <a:buAutoNum type="arabicPeriod"/>
            </a:pPr>
            <a:r>
              <a:rPr lang="en-US" sz="2200" dirty="0" smtClean="0"/>
              <a:t>Carefully examine the artifacts posted around the room and  read the archeologist's notes.  Find as many artifacts as possible that are examples of the characteristic of civilization you just read about.</a:t>
            </a:r>
          </a:p>
          <a:p>
            <a:pPr marL="342900" indent="-342900">
              <a:buAutoNum type="arabicPeriod"/>
            </a:pPr>
            <a:r>
              <a:rPr lang="en-US" sz="2200" dirty="0" smtClean="0"/>
              <a:t>For each artifact you choose, make a simple sketch and complete  about how it relates to that characteristic of civilization.</a:t>
            </a:r>
          </a:p>
          <a:p>
            <a:pPr marL="342900" indent="-342900">
              <a:buAutoNum type="arabicPeriod"/>
            </a:pPr>
            <a:r>
              <a:rPr lang="en-US" sz="2200" dirty="0" smtClean="0"/>
              <a:t>Repeat steps 1-4 for each characteristic of civilization</a:t>
            </a:r>
            <a:r>
              <a:rPr lang="en-US" sz="2600" dirty="0" smtClean="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566</Words>
  <Application>Microsoft Macintosh PowerPoint</Application>
  <PresentationFormat>On-screen Show (4:3)</PresentationFormat>
  <Paragraphs>53</Paragraphs>
  <Slides>9</Slides>
  <Notes>0</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Office Theme</vt:lpstr>
      <vt:lpstr>Beginnings of Civilization</vt:lpstr>
      <vt:lpstr>Quick Recap!</vt:lpstr>
      <vt:lpstr>The First Civilizations</vt:lpstr>
      <vt:lpstr>River Valley Civilizations</vt:lpstr>
      <vt:lpstr>Other Civilizations</vt:lpstr>
      <vt:lpstr>Slide 6</vt:lpstr>
      <vt:lpstr>Slide 7</vt:lpstr>
      <vt:lpstr>Slide 8</vt:lpstr>
      <vt:lpstr>Was Ancient Sumer a Civilization?</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Beginnings of Civilization</dc:title>
  <dc:creator>AlyssaMartin</dc:creator>
  <cp:lastModifiedBy>Jessica Taylor</cp:lastModifiedBy>
  <cp:revision>19</cp:revision>
  <dcterms:created xsi:type="dcterms:W3CDTF">2014-08-28T11:24:31Z</dcterms:created>
  <dcterms:modified xsi:type="dcterms:W3CDTF">2014-08-28T12:18:19Z</dcterms:modified>
</cp:coreProperties>
</file>