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5" r:id="rId2"/>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3" d="100"/>
          <a:sy n="83" d="100"/>
        </p:scale>
        <p:origin x="-96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FC2B2E-A2F0-CB48-B6E9-2E5F7585CB32}" type="datetimeFigureOut">
              <a:rPr lang="en-US" smtClean="0"/>
              <a:pPr/>
              <a:t>5/18/15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028C5-47D1-1B48-BC43-3694EE4A50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C2B2E-A2F0-CB48-B6E9-2E5F7585CB32}" type="datetimeFigureOut">
              <a:rPr lang="en-US" smtClean="0"/>
              <a:pPr/>
              <a:t>5/18/15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028C5-47D1-1B48-BC43-3694EE4A5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C2B2E-A2F0-CB48-B6E9-2E5F7585CB32}" type="datetimeFigureOut">
              <a:rPr lang="en-US" smtClean="0"/>
              <a:pPr/>
              <a:t>5/18/15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028C5-47D1-1B48-BC43-3694EE4A5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C2B2E-A2F0-CB48-B6E9-2E5F7585CB32}" type="datetimeFigureOut">
              <a:rPr lang="en-US" smtClean="0"/>
              <a:pPr/>
              <a:t>5/18/15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028C5-47D1-1B48-BC43-3694EE4A5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FC2B2E-A2F0-CB48-B6E9-2E5F7585CB32}" type="datetimeFigureOut">
              <a:rPr lang="en-US" smtClean="0"/>
              <a:pPr/>
              <a:t>5/18/15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028C5-47D1-1B48-BC43-3694EE4A50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FC2B2E-A2F0-CB48-B6E9-2E5F7585CB32}" type="datetimeFigureOut">
              <a:rPr lang="en-US" smtClean="0"/>
              <a:pPr/>
              <a:t>5/18/15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028C5-47D1-1B48-BC43-3694EE4A50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FC2B2E-A2F0-CB48-B6E9-2E5F7585CB32}" type="datetimeFigureOut">
              <a:rPr lang="en-US" smtClean="0"/>
              <a:pPr/>
              <a:t>5/18/15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E028C5-47D1-1B48-BC43-3694EE4A50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FC2B2E-A2F0-CB48-B6E9-2E5F7585CB32}" type="datetimeFigureOut">
              <a:rPr lang="en-US" smtClean="0"/>
              <a:pPr/>
              <a:t>5/18/15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E028C5-47D1-1B48-BC43-3694EE4A5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C2B2E-A2F0-CB48-B6E9-2E5F7585CB32}" type="datetimeFigureOut">
              <a:rPr lang="en-US" smtClean="0"/>
              <a:pPr/>
              <a:t>5/18/15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E028C5-47D1-1B48-BC43-3694EE4A5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C2B2E-A2F0-CB48-B6E9-2E5F7585CB32}" type="datetimeFigureOut">
              <a:rPr lang="en-US" smtClean="0"/>
              <a:pPr/>
              <a:t>5/18/15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028C5-47D1-1B48-BC43-3694EE4A5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C2B2E-A2F0-CB48-B6E9-2E5F7585CB32}" type="datetimeFigureOut">
              <a:rPr lang="en-US" smtClean="0"/>
              <a:pPr/>
              <a:t>5/18/15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028C5-47D1-1B48-BC43-3694EE4A5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C2B2E-A2F0-CB48-B6E9-2E5F7585CB32}" type="datetimeFigureOut">
              <a:rPr lang="en-US" smtClean="0"/>
              <a:pPr/>
              <a:t>5/18/15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028C5-47D1-1B48-BC43-3694EE4A50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Review</a:t>
            </a:r>
            <a:endParaRPr lang="en-US" dirty="0"/>
          </a:p>
        </p:txBody>
      </p:sp>
      <p:sp>
        <p:nvSpPr>
          <p:cNvPr id="5" name="Content Placeholder 4"/>
          <p:cNvSpPr>
            <a:spLocks noGrp="1"/>
          </p:cNvSpPr>
          <p:nvPr>
            <p:ph idx="1"/>
          </p:nvPr>
        </p:nvSpPr>
        <p:spPr/>
        <p:txBody>
          <a:bodyPr>
            <a:normAutofit lnSpcReduction="10000"/>
          </a:bodyPr>
          <a:lstStyle/>
          <a:p>
            <a:r>
              <a:rPr lang="en-US" dirty="0" smtClean="0"/>
              <a:t>What did the Berlin </a:t>
            </a:r>
            <a:r>
              <a:rPr lang="en-US" smtClean="0"/>
              <a:t>Wall divide?</a:t>
            </a:r>
          </a:p>
          <a:p>
            <a:r>
              <a:rPr lang="en-US" dirty="0" smtClean="0"/>
              <a:t>Who Led Cuba’s Communist revolution?</a:t>
            </a:r>
          </a:p>
          <a:p>
            <a:r>
              <a:rPr lang="en-US" dirty="0" smtClean="0"/>
              <a:t>What was the result? </a:t>
            </a:r>
          </a:p>
          <a:p>
            <a:r>
              <a:rPr lang="en-US" dirty="0" smtClean="0"/>
              <a:t>What was the Bay of Pigs Invasion? </a:t>
            </a:r>
          </a:p>
          <a:p>
            <a:r>
              <a:rPr lang="en-US" dirty="0" smtClean="0"/>
              <a:t>What was the result? </a:t>
            </a:r>
          </a:p>
          <a:p>
            <a:endParaRPr lang="en-US" dirty="0" smtClean="0"/>
          </a:p>
          <a:p>
            <a:r>
              <a:rPr lang="en-US" dirty="0" smtClean="0"/>
              <a:t>Explain the Cuban Missile Crisis in your own words.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The American global Presence</a:t>
            </a:r>
            <a:endParaRPr lang="en-US" dirty="0"/>
          </a:p>
        </p:txBody>
      </p:sp>
      <p:sp>
        <p:nvSpPr>
          <p:cNvPr id="8" name="Content Placeholder 7"/>
          <p:cNvSpPr>
            <a:spLocks noGrp="1"/>
          </p:cNvSpPr>
          <p:nvPr>
            <p:ph idx="1"/>
          </p:nvPr>
        </p:nvSpPr>
        <p:spPr/>
        <p:txBody>
          <a:bodyPr>
            <a:normAutofit lnSpcReduction="10000"/>
          </a:bodyPr>
          <a:lstStyle/>
          <a:p>
            <a:r>
              <a:rPr lang="en-US" dirty="0" smtClean="0"/>
              <a:t>Unlike the Soviets, The Americans established army, navy, and air forces bases around the globe. By the end of the Cold war, the Soviets faced military nightmare of encirclement by an enemy.</a:t>
            </a:r>
          </a:p>
          <a:p>
            <a:r>
              <a:rPr lang="en-US" dirty="0" smtClean="0"/>
              <a:t>American army camps, naval stations, and air bases spread across Europe, Asia, North American, and the Pacific islands, while American fleets patrolled the world’s oceans.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419"/>
            <a:ext cx="7772400" cy="1470025"/>
          </a:xfrm>
        </p:spPr>
        <p:txBody>
          <a:bodyPr/>
          <a:lstStyle/>
          <a:p>
            <a:r>
              <a:rPr lang="en-US" dirty="0" smtClean="0"/>
              <a:t>The Cold War:</a:t>
            </a:r>
            <a:br>
              <a:rPr lang="en-US" dirty="0" smtClean="0"/>
            </a:br>
            <a:r>
              <a:rPr lang="en-US" dirty="0" smtClean="0"/>
              <a:t>A Dangerous Arms Race</a:t>
            </a:r>
            <a:endParaRPr lang="en-US" dirty="0"/>
          </a:p>
        </p:txBody>
      </p:sp>
      <p:pic>
        <p:nvPicPr>
          <p:cNvPr id="4" name="Picture 3"/>
          <p:cNvPicPr>
            <a:picLocks noChangeAspect="1"/>
          </p:cNvPicPr>
          <p:nvPr/>
        </p:nvPicPr>
        <p:blipFill>
          <a:blip r:embed="rId2"/>
          <a:stretch>
            <a:fillRect/>
          </a:stretch>
        </p:blipFill>
        <p:spPr>
          <a:xfrm>
            <a:off x="1837121" y="2231547"/>
            <a:ext cx="5518351" cy="408824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Arms Race</a:t>
            </a:r>
            <a:endParaRPr lang="en-US" dirty="0"/>
          </a:p>
        </p:txBody>
      </p:sp>
      <p:sp>
        <p:nvSpPr>
          <p:cNvPr id="3" name="Content Placeholder 2"/>
          <p:cNvSpPr>
            <a:spLocks noGrp="1"/>
          </p:cNvSpPr>
          <p:nvPr>
            <p:ph idx="1"/>
          </p:nvPr>
        </p:nvSpPr>
        <p:spPr>
          <a:xfrm>
            <a:off x="457200" y="1600200"/>
            <a:ext cx="8229600" cy="2221787"/>
          </a:xfrm>
        </p:spPr>
        <p:txBody>
          <a:bodyPr>
            <a:normAutofit fontScale="77500" lnSpcReduction="20000"/>
          </a:bodyPr>
          <a:lstStyle/>
          <a:p>
            <a:r>
              <a:rPr lang="en-US" dirty="0" smtClean="0"/>
              <a:t>One of the most terrifying aspects of the cold war was the </a:t>
            </a:r>
            <a:r>
              <a:rPr lang="en-US" b="1" dirty="0" smtClean="0"/>
              <a:t>arms race</a:t>
            </a:r>
            <a:r>
              <a:rPr lang="en-US" dirty="0" smtClean="0"/>
              <a:t>. </a:t>
            </a:r>
          </a:p>
          <a:p>
            <a:r>
              <a:rPr lang="en-US" dirty="0" smtClean="0"/>
              <a:t>At first the U.S. was the only nuclear power, but by 1949, the Soviet Union has also developed nuclear weapons. </a:t>
            </a:r>
          </a:p>
          <a:p>
            <a:r>
              <a:rPr lang="en-US" dirty="0" smtClean="0"/>
              <a:t>By 1953, Each superpower had developed the </a:t>
            </a:r>
            <a:r>
              <a:rPr lang="en-US" b="1" dirty="0" smtClean="0"/>
              <a:t>hydrogen bomb</a:t>
            </a:r>
            <a:r>
              <a:rPr lang="en-US" dirty="0" smtClean="0"/>
              <a:t>, much more destructive than the Atomic bomb. </a:t>
            </a:r>
            <a:endParaRPr lang="en-US" dirty="0"/>
          </a:p>
        </p:txBody>
      </p:sp>
      <p:pic>
        <p:nvPicPr>
          <p:cNvPr id="4" name="Picture 3"/>
          <p:cNvPicPr>
            <a:picLocks noChangeAspect="1"/>
          </p:cNvPicPr>
          <p:nvPr/>
        </p:nvPicPr>
        <p:blipFill>
          <a:blip r:embed="rId2"/>
          <a:stretch>
            <a:fillRect/>
          </a:stretch>
        </p:blipFill>
        <p:spPr>
          <a:xfrm>
            <a:off x="2626222" y="3821987"/>
            <a:ext cx="3804246" cy="281835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threat of Nuclear War</a:t>
            </a:r>
            <a:endParaRPr lang="en-US" dirty="0"/>
          </a:p>
        </p:txBody>
      </p:sp>
      <p:sp>
        <p:nvSpPr>
          <p:cNvPr id="3" name="Content Placeholder 2"/>
          <p:cNvSpPr>
            <a:spLocks noGrp="1"/>
          </p:cNvSpPr>
          <p:nvPr>
            <p:ph idx="1"/>
          </p:nvPr>
        </p:nvSpPr>
        <p:spPr>
          <a:xfrm>
            <a:off x="457200" y="1600200"/>
            <a:ext cx="5066497" cy="4847861"/>
          </a:xfrm>
        </p:spPr>
        <p:txBody>
          <a:bodyPr>
            <a:normAutofit fontScale="85000" lnSpcReduction="10000"/>
          </a:bodyPr>
          <a:lstStyle/>
          <a:p>
            <a:r>
              <a:rPr lang="en-US" dirty="0" smtClean="0"/>
              <a:t>Critics argued that a nuclear war would destroy both sides. </a:t>
            </a:r>
          </a:p>
          <a:p>
            <a:r>
              <a:rPr lang="en-US" dirty="0" smtClean="0"/>
              <a:t>Yet, each super power wanted to deter the other from launching its nuclear weapons, so each side engaged in a race to match the other’s new weapons. The result was a </a:t>
            </a:r>
            <a:r>
              <a:rPr lang="en-US" b="1" dirty="0" smtClean="0"/>
              <a:t>“balance of terror.”</a:t>
            </a:r>
          </a:p>
          <a:p>
            <a:r>
              <a:rPr lang="en-US" dirty="0" smtClean="0"/>
              <a:t>The world’s people lived in constant fear of Nuclear doom.</a:t>
            </a:r>
            <a:endParaRPr lang="en-US" dirty="0"/>
          </a:p>
        </p:txBody>
      </p:sp>
      <p:pic>
        <p:nvPicPr>
          <p:cNvPr id="4" name="Picture 3"/>
          <p:cNvPicPr>
            <a:picLocks noChangeAspect="1"/>
          </p:cNvPicPr>
          <p:nvPr/>
        </p:nvPicPr>
        <p:blipFill>
          <a:blip r:embed="rId2"/>
          <a:stretch>
            <a:fillRect/>
          </a:stretch>
        </p:blipFill>
        <p:spPr>
          <a:xfrm>
            <a:off x="5523697" y="1935651"/>
            <a:ext cx="3491574" cy="326582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Disarmament Talks</a:t>
            </a:r>
            <a:endParaRPr lang="en-US" dirty="0"/>
          </a:p>
        </p:txBody>
      </p:sp>
      <p:sp>
        <p:nvSpPr>
          <p:cNvPr id="3" name="Content Placeholder 2"/>
          <p:cNvSpPr>
            <a:spLocks noGrp="1"/>
          </p:cNvSpPr>
          <p:nvPr>
            <p:ph idx="1"/>
          </p:nvPr>
        </p:nvSpPr>
        <p:spPr>
          <a:xfrm>
            <a:off x="457200" y="1600201"/>
            <a:ext cx="8074940" cy="4182096"/>
          </a:xfrm>
        </p:spPr>
        <p:txBody>
          <a:bodyPr>
            <a:normAutofit/>
          </a:bodyPr>
          <a:lstStyle/>
          <a:p>
            <a:r>
              <a:rPr lang="en-US" sz="2800" dirty="0" smtClean="0"/>
              <a:t>To reduce the threat of nuclear war, both sides met to discuss disarmament. Their mutual distrust slowed progress.</a:t>
            </a:r>
          </a:p>
          <a:p>
            <a:r>
              <a:rPr lang="en-US" sz="2800" dirty="0" smtClean="0"/>
              <a:t>IN 1969 The U.S. and Soviet Union began </a:t>
            </a:r>
            <a:r>
              <a:rPr lang="en-US" sz="2800" b="1" dirty="0" smtClean="0"/>
              <a:t>Strategic Arms Limitation Talks </a:t>
            </a:r>
            <a:r>
              <a:rPr lang="en-US" sz="2800" dirty="0" smtClean="0"/>
              <a:t>(SALT) to limit the number of nuclear weapons held by each side. In 1972 and 1979 both sides signed agreements setting these limits. </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ABMs</a:t>
            </a:r>
            <a:endParaRPr lang="en-US" dirty="0"/>
          </a:p>
        </p:txBody>
      </p:sp>
      <p:sp>
        <p:nvSpPr>
          <p:cNvPr id="3" name="Content Placeholder 2"/>
          <p:cNvSpPr>
            <a:spLocks noGrp="1"/>
          </p:cNvSpPr>
          <p:nvPr>
            <p:ph idx="1"/>
          </p:nvPr>
        </p:nvSpPr>
        <p:spPr/>
        <p:txBody>
          <a:bodyPr/>
          <a:lstStyle/>
          <a:p>
            <a:r>
              <a:rPr lang="en-US" dirty="0" smtClean="0"/>
              <a:t>One agreement of the limitations talks was limiting Anti-ballistic missiles (ABMs).</a:t>
            </a:r>
          </a:p>
          <a:p>
            <a:pPr lvl="1"/>
            <a:r>
              <a:rPr lang="en-US" b="1" dirty="0" smtClean="0"/>
              <a:t>Anti-ballistic missiles-</a:t>
            </a:r>
            <a:r>
              <a:rPr lang="en-US" dirty="0" smtClean="0"/>
              <a:t>missiles that could shoot down other missiles from hostile countries. </a:t>
            </a:r>
          </a:p>
          <a:p>
            <a:pPr lvl="1"/>
            <a:r>
              <a:rPr lang="en-US" dirty="0" smtClean="0"/>
              <a:t>The theory was that ABMs were dangerous to the balance of terror because by giving one side some protection against the other, it might encourage the protected side to attack.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Détente</a:t>
            </a:r>
            <a:endParaRPr lang="en-US" dirty="0"/>
          </a:p>
        </p:txBody>
      </p:sp>
      <p:sp>
        <p:nvSpPr>
          <p:cNvPr id="3" name="Content Placeholder 2"/>
          <p:cNvSpPr>
            <a:spLocks noGrp="1"/>
          </p:cNvSpPr>
          <p:nvPr>
            <p:ph idx="1"/>
          </p:nvPr>
        </p:nvSpPr>
        <p:spPr/>
        <p:txBody>
          <a:bodyPr/>
          <a:lstStyle/>
          <a:p>
            <a:r>
              <a:rPr lang="en-US" dirty="0" smtClean="0"/>
              <a:t>These disarmament talks led to an era of </a:t>
            </a:r>
            <a:r>
              <a:rPr lang="en-US" b="1" dirty="0" smtClean="0"/>
              <a:t>détente</a:t>
            </a:r>
            <a:r>
              <a:rPr lang="en-US" dirty="0" smtClean="0"/>
              <a:t> – or relaxation of tensions during the 1970’s. </a:t>
            </a:r>
          </a:p>
          <a:p>
            <a:r>
              <a:rPr lang="en-US" dirty="0" smtClean="0"/>
              <a:t>The American strategy under détente was to restrain the Soviet Union though diplomatic agreements rather than by military means. </a:t>
            </a:r>
          </a:p>
          <a:p>
            <a:r>
              <a:rPr lang="en-US" dirty="0" smtClean="0"/>
              <a:t>Détente ended in 1979 when the Soviet Union invaded Afghanistan.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Cold War goes Global</a:t>
            </a:r>
            <a:endParaRPr lang="en-US" dirty="0"/>
          </a:p>
        </p:txBody>
      </p:sp>
      <p:sp>
        <p:nvSpPr>
          <p:cNvPr id="3" name="Content Placeholder 2"/>
          <p:cNvSpPr>
            <a:spLocks noGrp="1"/>
          </p:cNvSpPr>
          <p:nvPr>
            <p:ph idx="1"/>
          </p:nvPr>
        </p:nvSpPr>
        <p:spPr/>
        <p:txBody>
          <a:bodyPr>
            <a:normAutofit/>
          </a:bodyPr>
          <a:lstStyle/>
          <a:p>
            <a:r>
              <a:rPr lang="en-US" dirty="0" smtClean="0"/>
              <a:t>By the late 1960’s Britain, France, and China had developed their own nuclear weapons. </a:t>
            </a:r>
          </a:p>
          <a:p>
            <a:r>
              <a:rPr lang="en-US" dirty="0" smtClean="0"/>
              <a:t>To keep the Arms race from spreading any further, in 1968 many nations signed the Nuclear Non-Proliferation Treaty (NPT).</a:t>
            </a:r>
          </a:p>
          <a:p>
            <a:pPr lvl="1"/>
            <a:r>
              <a:rPr lang="en-US" b="1" dirty="0" smtClean="0"/>
              <a:t>Nuclear Non-Proliferation Treaty </a:t>
            </a:r>
            <a:r>
              <a:rPr lang="en-US" dirty="0" smtClean="0"/>
              <a:t>(NPT) -Nations agreed not to develop nuclear weapons or to stop the proliferation, or spread of nuclear weapons.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Alliances Form </a:t>
            </a:r>
            <a:endParaRPr lang="en-US" dirty="0"/>
          </a:p>
        </p:txBody>
      </p:sp>
      <p:sp>
        <p:nvSpPr>
          <p:cNvPr id="3" name="Content Placeholder 2"/>
          <p:cNvSpPr>
            <a:spLocks noGrp="1"/>
          </p:cNvSpPr>
          <p:nvPr>
            <p:ph sz="half" idx="2"/>
          </p:nvPr>
        </p:nvSpPr>
        <p:spPr>
          <a:xfrm>
            <a:off x="248171" y="1417638"/>
            <a:ext cx="4396854" cy="5311937"/>
          </a:xfrm>
        </p:spPr>
        <p:txBody>
          <a:bodyPr>
            <a:normAutofit/>
          </a:bodyPr>
          <a:lstStyle/>
          <a:p>
            <a:r>
              <a:rPr lang="en-US" dirty="0" smtClean="0"/>
              <a:t>In addition to NATO, the U.S. and its Allies formed: </a:t>
            </a:r>
          </a:p>
          <a:p>
            <a:pPr lvl="1"/>
            <a:r>
              <a:rPr lang="en-US" dirty="0" smtClean="0"/>
              <a:t>Southeast-Asia Treaty Organization (SEATO) including: U.S., Britain, France, Australia, Pakistan, Thailand, New Zealand, and the Philippines</a:t>
            </a:r>
          </a:p>
          <a:p>
            <a:pPr lvl="1"/>
            <a:r>
              <a:rPr lang="en-US" dirty="0" smtClean="0"/>
              <a:t>Central Treaty Organization (CENTO) Britain, Turkey, Iran, Pakistan. </a:t>
            </a:r>
          </a:p>
          <a:p>
            <a:pPr lvl="1"/>
            <a:r>
              <a:rPr lang="en-US" dirty="0" smtClean="0"/>
              <a:t>The U.S. also formed military Alliances with individual nations like Japan and South Korea. </a:t>
            </a:r>
            <a:endParaRPr lang="en-US" dirty="0"/>
          </a:p>
        </p:txBody>
      </p:sp>
      <p:sp>
        <p:nvSpPr>
          <p:cNvPr id="6" name="Content Placeholder 5"/>
          <p:cNvSpPr>
            <a:spLocks noGrp="1"/>
          </p:cNvSpPr>
          <p:nvPr>
            <p:ph sz="quarter" idx="4"/>
          </p:nvPr>
        </p:nvSpPr>
        <p:spPr>
          <a:xfrm>
            <a:off x="4645025" y="1417638"/>
            <a:ext cx="4041775" cy="3951288"/>
          </a:xfrm>
        </p:spPr>
        <p:txBody>
          <a:bodyPr/>
          <a:lstStyle/>
          <a:p>
            <a:r>
              <a:rPr lang="en-US" dirty="0" smtClean="0"/>
              <a:t>In addition to the Warsaw pact, The Soviet Union formed: </a:t>
            </a:r>
          </a:p>
          <a:p>
            <a:pPr lvl="1"/>
            <a:r>
              <a:rPr lang="en-US" dirty="0" smtClean="0"/>
              <a:t>Alliances with the governments in Africa and Asia. </a:t>
            </a:r>
          </a:p>
          <a:p>
            <a:pPr lvl="1"/>
            <a:r>
              <a:rPr lang="en-US" dirty="0" smtClean="0"/>
              <a:t>An alliance with communist China from 1949-1960</a:t>
            </a:r>
          </a:p>
          <a:p>
            <a:pPr lvl="1"/>
            <a:r>
              <a:rPr lang="en-US" dirty="0" smtClean="0"/>
              <a:t>The Soviet Union and its Allies were known as the Soviet Bloc.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353</TotalTime>
  <Words>626</Words>
  <Application>Microsoft Macintosh PowerPoint</Application>
  <PresentationFormat>On-screen Show (4:3)</PresentationFormat>
  <Paragraphs>44</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Review</vt:lpstr>
      <vt:lpstr>The Cold War: A Dangerous Arms Race</vt:lpstr>
      <vt:lpstr>Arms Race</vt:lpstr>
      <vt:lpstr>The threat of Nuclear War</vt:lpstr>
      <vt:lpstr>Disarmament Talks</vt:lpstr>
      <vt:lpstr>ABMs</vt:lpstr>
      <vt:lpstr>Détente</vt:lpstr>
      <vt:lpstr>The Cold War goes Global</vt:lpstr>
      <vt:lpstr>Alliances Form </vt:lpstr>
      <vt:lpstr>The American global Presence</vt:lpstr>
    </vt:vector>
  </TitlesOfParts>
  <Company>North Carolina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Cold War: A Dangerous Arms Race</dc:title>
  <dc:creator>Jessica Taylor</dc:creator>
  <cp:lastModifiedBy>Jessica Taylor</cp:lastModifiedBy>
  <cp:revision>2</cp:revision>
  <dcterms:created xsi:type="dcterms:W3CDTF">2015-05-18T11:31:27Z</dcterms:created>
  <dcterms:modified xsi:type="dcterms:W3CDTF">2015-05-18T16:31:15Z</dcterms:modified>
</cp:coreProperties>
</file>