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24" autoAdjust="0"/>
    <p:restoredTop sz="94660"/>
  </p:normalViewPr>
  <p:slideViewPr>
    <p:cSldViewPr>
      <p:cViewPr varScale="1">
        <p:scale>
          <a:sx n="70" d="100"/>
          <a:sy n="70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12FB-EEBF-41DC-892D-6A5EF56C1AD1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937F-BF47-45FA-864E-6BD0CA551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12FB-EEBF-41DC-892D-6A5EF56C1AD1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937F-BF47-45FA-864E-6BD0CA551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12FB-EEBF-41DC-892D-6A5EF56C1AD1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937F-BF47-45FA-864E-6BD0CA551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12FB-EEBF-41DC-892D-6A5EF56C1AD1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937F-BF47-45FA-864E-6BD0CA551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12FB-EEBF-41DC-892D-6A5EF56C1AD1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937F-BF47-45FA-864E-6BD0CA551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12FB-EEBF-41DC-892D-6A5EF56C1AD1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937F-BF47-45FA-864E-6BD0CA551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12FB-EEBF-41DC-892D-6A5EF56C1AD1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937F-BF47-45FA-864E-6BD0CA551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12FB-EEBF-41DC-892D-6A5EF56C1AD1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937F-BF47-45FA-864E-6BD0CA551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12FB-EEBF-41DC-892D-6A5EF56C1AD1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937F-BF47-45FA-864E-6BD0CA551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12FB-EEBF-41DC-892D-6A5EF56C1AD1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937F-BF47-45FA-864E-6BD0CA551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12FB-EEBF-41DC-892D-6A5EF56C1AD1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937F-BF47-45FA-864E-6BD0CA551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212FB-EEBF-41DC-892D-6A5EF56C1AD1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F937F-BF47-45FA-864E-6BD0CA551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Americans with Disabilities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Physical disabilities: chronic health impairments, mental retardation, mental illness, and visual, hearing, or speech impairments </a:t>
            </a:r>
          </a:p>
          <a:p>
            <a:r>
              <a:rPr lang="en-US" dirty="0" smtClean="0"/>
              <a:t>Prejudice and Discrimination </a:t>
            </a:r>
          </a:p>
          <a:p>
            <a:pPr lvl="1"/>
            <a:r>
              <a:rPr lang="en-US" dirty="0" smtClean="0"/>
              <a:t>Problem is the stereotypical belief that their disabilities make them incapable of doing productive work </a:t>
            </a:r>
          </a:p>
          <a:p>
            <a:pPr lvl="1"/>
            <a:r>
              <a:rPr lang="en-US" dirty="0" smtClean="0"/>
              <a:t>People with disabilities have difficulty finding meaningful employment and receive lower-than-average wages </a:t>
            </a:r>
          </a:p>
          <a:p>
            <a:pPr lvl="1"/>
            <a:r>
              <a:rPr lang="en-US" dirty="0" smtClean="0"/>
              <a:t>Many receive some form of government assistance but still struggle to make ends meet </a:t>
            </a:r>
          </a:p>
          <a:p>
            <a:pPr lvl="1"/>
            <a:r>
              <a:rPr lang="en-US" dirty="0" smtClean="0"/>
              <a:t>Education for All Handicapped Children Act of 1975 </a:t>
            </a:r>
          </a:p>
          <a:p>
            <a:pPr lvl="2"/>
            <a:r>
              <a:rPr lang="en-US" dirty="0" smtClean="0"/>
              <a:t>Guaranteed children with disabilities public education geared toward their needs and abilities </a:t>
            </a:r>
          </a:p>
          <a:p>
            <a:pPr lvl="1"/>
            <a:r>
              <a:rPr lang="en-US" dirty="0" smtClean="0"/>
              <a:t>Fair Housing Amendments Act </a:t>
            </a:r>
          </a:p>
          <a:p>
            <a:pPr lvl="2"/>
            <a:r>
              <a:rPr lang="en-US" dirty="0" smtClean="0"/>
              <a:t>Protection from discrimination in housing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American Disabilities Act (ADA)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Address 4 main areas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Employment </a:t>
            </a:r>
          </a:p>
          <a:p>
            <a:pPr marL="1371600" lvl="2" indent="-457200"/>
            <a:r>
              <a:rPr lang="en-US" dirty="0" smtClean="0"/>
              <a:t>Illegal to discriminate against people with disabilities in hiring, promotion, and pay </a:t>
            </a:r>
          </a:p>
          <a:p>
            <a:pPr marL="1371600" lvl="2" indent="-457200"/>
            <a:r>
              <a:rPr lang="en-US" dirty="0" smtClean="0"/>
              <a:t>Requires companies to provide job training and aids </a:t>
            </a:r>
          </a:p>
          <a:p>
            <a:pPr marL="1371600" lvl="2" indent="-457200"/>
            <a:r>
              <a:rPr lang="en-US" dirty="0" smtClean="0"/>
              <a:t>Companies do not have to comply if they can show that doing so would cause undue economic hardship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Public Services</a:t>
            </a:r>
          </a:p>
          <a:p>
            <a:pPr marL="1371600" lvl="2" indent="-457200"/>
            <a:r>
              <a:rPr lang="en-US" dirty="0" smtClean="0"/>
              <a:t>Illegal to deny benefit of public services, including transportation </a:t>
            </a:r>
          </a:p>
          <a:p>
            <a:pPr marL="1371600" lvl="2" indent="-457200"/>
            <a:r>
              <a:rPr lang="en-US" dirty="0" smtClean="0"/>
              <a:t>All new public buses and trains must be made accessible to citizens with disabilities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Public Accommodations </a:t>
            </a:r>
          </a:p>
          <a:p>
            <a:pPr marL="1371600" lvl="2" indent="-457200"/>
            <a:r>
              <a:rPr lang="en-US" dirty="0" smtClean="0"/>
              <a:t>Public places must make their facilities accessible to people with disabilities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Telecommunications </a:t>
            </a:r>
          </a:p>
          <a:p>
            <a:pPr marL="1371600" lvl="2" indent="-457200"/>
            <a:r>
              <a:rPr lang="en-US" dirty="0" smtClean="0"/>
              <a:t>Telephone companies must provide telecommunications-relay services (TRS) </a:t>
            </a:r>
          </a:p>
          <a:p>
            <a:pPr marL="1828800" lvl="3" indent="-457200"/>
            <a:r>
              <a:rPr lang="en-US" dirty="0" smtClean="0"/>
              <a:t>allows communication between regular telephones and text telephones used by hearing and speech impaired </a:t>
            </a:r>
          </a:p>
          <a:p>
            <a:pPr marL="1371600" lvl="2" indent="-457200"/>
            <a:r>
              <a:rPr lang="en-US" dirty="0" smtClean="0"/>
              <a:t>Services must be available 24/7</a:t>
            </a:r>
          </a:p>
          <a:p>
            <a:r>
              <a:rPr lang="en-US" dirty="0" smtClean="0"/>
              <a:t>Main goal is to increase employment opportunities </a:t>
            </a:r>
          </a:p>
          <a:p>
            <a:r>
              <a:rPr lang="en-US" dirty="0" smtClean="0"/>
              <a:t>Employment rates have risen but only slightly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Write 3 contrasting descriptions of typical elderly people’s lives </a:t>
            </a:r>
          </a:p>
          <a:p>
            <a:pPr lvl="1"/>
            <a:r>
              <a:rPr lang="en-US" dirty="0" smtClean="0"/>
              <a:t>One person who is among the old-old and living in poverty </a:t>
            </a:r>
          </a:p>
          <a:p>
            <a:pPr lvl="1"/>
            <a:r>
              <a:rPr lang="en-US" dirty="0" smtClean="0"/>
              <a:t>One elderly person who has just reached retirement age and has saved enough to live comfortable for 20 years </a:t>
            </a:r>
          </a:p>
          <a:p>
            <a:pPr lvl="1"/>
            <a:r>
              <a:rPr lang="en-US" dirty="0" smtClean="0"/>
              <a:t>One elderly person who is dependent upon Social Security and Medicare </a:t>
            </a:r>
          </a:p>
          <a:p>
            <a:r>
              <a:rPr lang="en-US" dirty="0" smtClean="0"/>
              <a:t>Write 1-2 paragraphs about each person. </a:t>
            </a:r>
          </a:p>
          <a:p>
            <a:r>
              <a:rPr lang="en-US" dirty="0" smtClean="0"/>
              <a:t>Describe realistic lifestyles, but still </a:t>
            </a:r>
            <a:r>
              <a:rPr lang="en-US" smtClean="0"/>
              <a:t>be creative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b="1" u="sng" dirty="0" smtClean="0"/>
              <a:t>Ageism</a:t>
            </a:r>
            <a:r>
              <a:rPr lang="en-US" dirty="0" smtClean="0"/>
              <a:t>: belief that one age category is by nature superior to another age category </a:t>
            </a:r>
          </a:p>
          <a:p>
            <a:r>
              <a:rPr lang="en-US" dirty="0" smtClean="0"/>
              <a:t>At the heart of age-based role loss </a:t>
            </a:r>
          </a:p>
          <a:p>
            <a:r>
              <a:rPr lang="en-US" dirty="0" smtClean="0"/>
              <a:t>It is often directed toward elderly people in industrial societies </a:t>
            </a:r>
          </a:p>
          <a:p>
            <a:r>
              <a:rPr lang="en-US" dirty="0" smtClean="0"/>
              <a:t>Can be seen in stereotypes used to portray elderly citizens </a:t>
            </a:r>
          </a:p>
          <a:p>
            <a:pPr lvl="1"/>
            <a:r>
              <a:rPr lang="en-US" dirty="0" smtClean="0"/>
              <a:t>Often shown as unproductive, cranky, and physically or mentally impaired </a:t>
            </a:r>
          </a:p>
          <a:p>
            <a:pPr lvl="1"/>
            <a:r>
              <a:rPr lang="en-US" dirty="0" smtClean="0"/>
              <a:t>In reality majority of people 65 and over are self-sufficient, active members of society </a:t>
            </a:r>
          </a:p>
          <a:p>
            <a:pPr lvl="1"/>
            <a:r>
              <a:rPr lang="en-US" dirty="0" smtClean="0"/>
              <a:t>Media reinforces stereotypes </a:t>
            </a:r>
          </a:p>
          <a:p>
            <a:pPr lvl="2"/>
            <a:r>
              <a:rPr lang="en-US" dirty="0" smtClean="0"/>
              <a:t>News coverage often focuses on the negative aspects of aging </a:t>
            </a:r>
          </a:p>
          <a:p>
            <a:pPr lvl="2"/>
            <a:r>
              <a:rPr lang="en-US" dirty="0" smtClean="0"/>
              <a:t>Commercials use elderly for only certain products </a:t>
            </a:r>
          </a:p>
          <a:p>
            <a:r>
              <a:rPr lang="en-US" dirty="0" smtClean="0"/>
              <a:t>Efforts are being made to change the image of people 65 and older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Aging World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world’s population is aging </a:t>
            </a:r>
          </a:p>
          <a:p>
            <a:r>
              <a:rPr lang="en-US" dirty="0" smtClean="0"/>
              <a:t>By the year 2050 it is predicted that 1 in every 5 Americans will be elderly </a:t>
            </a:r>
          </a:p>
          <a:p>
            <a:r>
              <a:rPr lang="en-US" b="1" u="sng" dirty="0" smtClean="0"/>
              <a:t>Graying America</a:t>
            </a:r>
            <a:r>
              <a:rPr lang="en-US" dirty="0" smtClean="0"/>
              <a:t>: Phenomenon of growing % of elderly Americans as part of the total US population </a:t>
            </a:r>
          </a:p>
          <a:p>
            <a:pPr lvl="1"/>
            <a:r>
              <a:rPr lang="en-US" dirty="0" smtClean="0"/>
              <a:t>Primary reasons</a:t>
            </a:r>
          </a:p>
          <a:p>
            <a:pPr lvl="2"/>
            <a:r>
              <a:rPr lang="en-US" dirty="0" smtClean="0"/>
              <a:t>Advances in health care and better living conditions </a:t>
            </a:r>
          </a:p>
          <a:p>
            <a:pPr lvl="2"/>
            <a:r>
              <a:rPr lang="en-US" dirty="0" smtClean="0"/>
              <a:t>Variations in birthrates </a:t>
            </a:r>
          </a:p>
          <a:p>
            <a:pPr lvl="3"/>
            <a:r>
              <a:rPr lang="en-US" b="1" dirty="0" smtClean="0"/>
              <a:t>Baby Boom Generation</a:t>
            </a:r>
            <a:r>
              <a:rPr lang="en-US" dirty="0" smtClean="0"/>
              <a:t>: Children born from 1946-1964</a:t>
            </a:r>
          </a:p>
          <a:p>
            <a:pPr lvl="4"/>
            <a:r>
              <a:rPr lang="en-US" dirty="0" smtClean="0"/>
              <a:t>Huge boom which has since declined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Politics of Aging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Changing age structure thrust elderly people into the center of politics </a:t>
            </a:r>
          </a:p>
          <a:p>
            <a:r>
              <a:rPr lang="en-US" dirty="0" smtClean="0"/>
              <a:t>The image of elderly has changed them from underprivileged to a powerful and effective voting bloc </a:t>
            </a:r>
          </a:p>
          <a:p>
            <a:r>
              <a:rPr lang="en-US" dirty="0" smtClean="0"/>
              <a:t>Few politicians are willing to run the risk of ignoring the needs of older Americans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Groups for the Elderly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American Association of Retired Persons (AARP) </a:t>
            </a:r>
          </a:p>
          <a:p>
            <a:pPr lvl="1"/>
            <a:r>
              <a:rPr lang="en-US" dirty="0" smtClean="0"/>
              <a:t>Largest special interest group </a:t>
            </a:r>
          </a:p>
          <a:p>
            <a:pPr lvl="1"/>
            <a:r>
              <a:rPr lang="en-US" dirty="0" smtClean="0"/>
              <a:t>Political Lobbying effort </a:t>
            </a:r>
          </a:p>
          <a:p>
            <a:pPr lvl="1"/>
            <a:r>
              <a:rPr lang="en-US" dirty="0" smtClean="0"/>
              <a:t>Provides services: financial advice, healthcare insurance plans, travel discounts, and prescription-drug discounts </a:t>
            </a:r>
          </a:p>
          <a:p>
            <a:r>
              <a:rPr lang="en-US" dirty="0" smtClean="0"/>
              <a:t>National Council of Senior Citizens</a:t>
            </a:r>
          </a:p>
          <a:p>
            <a:r>
              <a:rPr lang="en-US" dirty="0" smtClean="0"/>
              <a:t>National Council on Aging </a:t>
            </a:r>
          </a:p>
          <a:p>
            <a:r>
              <a:rPr lang="en-US" dirty="0" smtClean="0"/>
              <a:t>Gray Panthers </a:t>
            </a:r>
          </a:p>
          <a:p>
            <a:r>
              <a:rPr lang="en-US" dirty="0" smtClean="0"/>
              <a:t>Social Security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Major issue of concern </a:t>
            </a:r>
          </a:p>
          <a:p>
            <a:r>
              <a:rPr lang="en-US" dirty="0" smtClean="0"/>
              <a:t>Many fear the system is not up to the task of caring for future generations of elderly people </a:t>
            </a:r>
          </a:p>
          <a:p>
            <a:r>
              <a:rPr lang="en-US" dirty="0" smtClean="0"/>
              <a:t>Funded by payroll or income taxes on workers, employers, and the self-employed </a:t>
            </a:r>
          </a:p>
          <a:p>
            <a:pPr lvl="1"/>
            <a:r>
              <a:rPr lang="en-US" dirty="0" smtClean="0"/>
              <a:t>Current payroll taxes fund the benefits paid to current retirees </a:t>
            </a:r>
          </a:p>
          <a:p>
            <a:pPr lvl="1"/>
            <a:r>
              <a:rPr lang="en-US" dirty="0" smtClean="0"/>
              <a:t>There are now fewer workers available to support growing number of retirees (baby boomers) </a:t>
            </a:r>
          </a:p>
          <a:p>
            <a:r>
              <a:rPr lang="en-US" b="1" u="sng" dirty="0" smtClean="0"/>
              <a:t>Dependency Ration</a:t>
            </a:r>
            <a:r>
              <a:rPr lang="en-US" dirty="0" smtClean="0"/>
              <a:t>: number of workers for each person receiving Social Security benefits </a:t>
            </a:r>
          </a:p>
          <a:p>
            <a:pPr lvl="1"/>
            <a:r>
              <a:rPr lang="en-US" dirty="0" smtClean="0"/>
              <a:t>Decreases drastically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Security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Ways to ensure future of Social Security </a:t>
            </a:r>
          </a:p>
          <a:p>
            <a:pPr lvl="1"/>
            <a:r>
              <a:rPr lang="en-US" dirty="0" smtClean="0"/>
              <a:t>Some people have suggested raising the retirement age, cutting benefits, or increasing Social Security payroll taxes </a:t>
            </a:r>
          </a:p>
          <a:p>
            <a:pPr lvl="1"/>
            <a:r>
              <a:rPr lang="en-US" dirty="0" smtClean="0"/>
              <a:t>Some pointed out that including state and local government workers have raised contributions markedly </a:t>
            </a:r>
          </a:p>
          <a:p>
            <a:pPr lvl="1"/>
            <a:r>
              <a:rPr lang="en-US" dirty="0" smtClean="0"/>
              <a:t>Some have suggested that individuals or Social Security administrators should have the freedom to invest funds in the stock market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Old-Old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Fastest growth in elderly population is among the old-old (85 and over) </a:t>
            </a:r>
          </a:p>
          <a:p>
            <a:r>
              <a:rPr lang="en-US" dirty="0" smtClean="0"/>
              <a:t>Number of people receiving Social Security benefits is increasing and so is the length of time people receive those benefits </a:t>
            </a:r>
          </a:p>
          <a:p>
            <a:r>
              <a:rPr lang="en-US" dirty="0" smtClean="0"/>
              <a:t>Most likely to be in poorest health which places an added strain on government transfer payments programs </a:t>
            </a:r>
          </a:p>
          <a:p>
            <a:pPr lvl="1"/>
            <a:r>
              <a:rPr lang="en-US" b="1" u="sng" dirty="0" smtClean="0"/>
              <a:t>Medicare</a:t>
            </a:r>
            <a:r>
              <a:rPr lang="en-US" dirty="0" smtClean="0"/>
              <a:t>: Government-sponsored health-insurance plan for elderly Americans and Americans with disabilities </a:t>
            </a:r>
          </a:p>
          <a:p>
            <a:pPr lvl="1"/>
            <a:r>
              <a:rPr lang="en-US" b="1" u="sng" dirty="0" smtClean="0"/>
              <a:t>Medicaid</a:t>
            </a:r>
            <a:r>
              <a:rPr lang="en-US" dirty="0" smtClean="0"/>
              <a:t>: State and federally funded health-insurance program for low-income individuals </a:t>
            </a:r>
          </a:p>
          <a:p>
            <a:pPr lvl="1"/>
            <a:r>
              <a:rPr lang="en-US" dirty="0" smtClean="0"/>
              <a:t>They are the sole sources of health insurance for close to ¼ of the elderly population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Inequality in the United States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Some people argue that government transfer payments have made older Americans financially secure at the expense of younger generations </a:t>
            </a:r>
          </a:p>
          <a:p>
            <a:r>
              <a:rPr lang="en-US" dirty="0" smtClean="0"/>
              <a:t>Figures in 2003 </a:t>
            </a:r>
          </a:p>
          <a:p>
            <a:pPr lvl="1"/>
            <a:r>
              <a:rPr lang="en-US" dirty="0" smtClean="0"/>
              <a:t>22 % of elderly African Americans live in poverty </a:t>
            </a:r>
          </a:p>
          <a:p>
            <a:pPr lvl="1"/>
            <a:r>
              <a:rPr lang="en-US" dirty="0" smtClean="0"/>
              <a:t>19 % of elderly Hispanics live in poverty </a:t>
            </a:r>
          </a:p>
          <a:p>
            <a:pPr lvl="1"/>
            <a:r>
              <a:rPr lang="en-US" dirty="0" smtClean="0"/>
              <a:t>8% of elderly white Americans live in poverty </a:t>
            </a:r>
          </a:p>
          <a:p>
            <a:pPr lvl="1"/>
            <a:r>
              <a:rPr lang="en-US" dirty="0" smtClean="0"/>
              <a:t>12% of elderly women are poor compared to 7% of elderly men </a:t>
            </a:r>
          </a:p>
          <a:p>
            <a:r>
              <a:rPr lang="en-US" dirty="0" smtClean="0"/>
              <a:t>Poverty level is higher among the old-old </a:t>
            </a:r>
          </a:p>
          <a:p>
            <a:r>
              <a:rPr lang="en-US" dirty="0" smtClean="0"/>
              <a:t>Even if they don’t live in poverty, many of them are living in conditions near poverty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887</Words>
  <Application>Microsoft Office PowerPoint</Application>
  <PresentationFormat>On-screen Show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Age </vt:lpstr>
      <vt:lpstr>Ageism</vt:lpstr>
      <vt:lpstr>The Aging World </vt:lpstr>
      <vt:lpstr>The Politics of Aging </vt:lpstr>
      <vt:lpstr>Political Groups for the Elderly </vt:lpstr>
      <vt:lpstr>Social Security</vt:lpstr>
      <vt:lpstr>Social Security </vt:lpstr>
      <vt:lpstr>Old-Old </vt:lpstr>
      <vt:lpstr>Age Inequality in the United States </vt:lpstr>
      <vt:lpstr>Americans with Disabilities </vt:lpstr>
      <vt:lpstr>The American Disabilities Act (ADA) </vt:lpstr>
      <vt:lpstr>Activity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</dc:title>
  <dc:creator>Shavonne</dc:creator>
  <cp:lastModifiedBy>shairston</cp:lastModifiedBy>
  <cp:revision>10</cp:revision>
  <dcterms:created xsi:type="dcterms:W3CDTF">2012-12-11T15:19:46Z</dcterms:created>
  <dcterms:modified xsi:type="dcterms:W3CDTF">2013-05-08T12:44:28Z</dcterms:modified>
</cp:coreProperties>
</file>