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63" r:id="rId5"/>
    <p:sldId id="259" r:id="rId6"/>
    <p:sldId id="262" r:id="rId7"/>
    <p:sldId id="264" r:id="rId8"/>
    <p:sldId id="265" r:id="rId9"/>
    <p:sldId id="268" r:id="rId10"/>
    <p:sldId id="266" r:id="rId11"/>
    <p:sldId id="267" r:id="rId12"/>
    <p:sldId id="269" r:id="rId13"/>
    <p:sldId id="270" r:id="rId14"/>
    <p:sldId id="271" r:id="rId15"/>
    <p:sldId id="273" r:id="rId16"/>
    <p:sldId id="272" r:id="rId17"/>
    <p:sldId id="274" r:id="rId18"/>
    <p:sldId id="275" r:id="rId19"/>
    <p:sldId id="276" r:id="rId20"/>
    <p:sldId id="277" r:id="rId21"/>
    <p:sldId id="278" r:id="rId22"/>
    <p:sldId id="279" r:id="rId23"/>
    <p:sldId id="281" r:id="rId24"/>
    <p:sldId id="280" r:id="rId25"/>
    <p:sldId id="282" r:id="rId26"/>
    <p:sldId id="283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398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8F9C3-CFC9-4CAD-BF9C-DA3DECA3A6B7}" type="datetimeFigureOut">
              <a:rPr lang="en-US" smtClean="0"/>
              <a:pPr/>
              <a:t>5/22/2014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90464-1CE2-4505-A7CE-E1991B38F46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8F9C3-CFC9-4CAD-BF9C-DA3DECA3A6B7}" type="datetimeFigureOut">
              <a:rPr lang="en-US" smtClean="0"/>
              <a:pPr/>
              <a:t>5/22/2014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90464-1CE2-4505-A7CE-E1991B38F4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8F9C3-CFC9-4CAD-BF9C-DA3DECA3A6B7}" type="datetimeFigureOut">
              <a:rPr lang="en-US" smtClean="0"/>
              <a:pPr/>
              <a:t>5/22/2014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90464-1CE2-4505-A7CE-E1991B38F4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8F9C3-CFC9-4CAD-BF9C-DA3DECA3A6B7}" type="datetimeFigureOut">
              <a:rPr lang="en-US" smtClean="0"/>
              <a:pPr/>
              <a:t>5/22/2014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90464-1CE2-4505-A7CE-E1991B38F4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8F9C3-CFC9-4CAD-BF9C-DA3DECA3A6B7}" type="datetimeFigureOut">
              <a:rPr lang="en-US" smtClean="0"/>
              <a:pPr/>
              <a:t>5/22/2014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90464-1CE2-4505-A7CE-E1991B38F4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8F9C3-CFC9-4CAD-BF9C-DA3DECA3A6B7}" type="datetimeFigureOut">
              <a:rPr lang="en-US" smtClean="0"/>
              <a:pPr/>
              <a:t>5/22/2014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90464-1CE2-4505-A7CE-E1991B38F4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8F9C3-CFC9-4CAD-BF9C-DA3DECA3A6B7}" type="datetimeFigureOut">
              <a:rPr lang="en-US" smtClean="0"/>
              <a:pPr/>
              <a:t>5/22/2014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90464-1CE2-4505-A7CE-E1991B38F4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8F9C3-CFC9-4CAD-BF9C-DA3DECA3A6B7}" type="datetimeFigureOut">
              <a:rPr lang="en-US" smtClean="0"/>
              <a:pPr/>
              <a:t>5/22/2014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90464-1CE2-4505-A7CE-E1991B38F4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8F9C3-CFC9-4CAD-BF9C-DA3DECA3A6B7}" type="datetimeFigureOut">
              <a:rPr lang="en-US" smtClean="0"/>
              <a:pPr/>
              <a:t>5/22/2014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90464-1CE2-4505-A7CE-E1991B38F4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8F9C3-CFC9-4CAD-BF9C-DA3DECA3A6B7}" type="datetimeFigureOut">
              <a:rPr lang="en-US" smtClean="0"/>
              <a:pPr/>
              <a:t>5/22/2014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90464-1CE2-4505-A7CE-E1991B38F46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14B8F9C3-CFC9-4CAD-BF9C-DA3DECA3A6B7}" type="datetimeFigureOut">
              <a:rPr lang="en-US" smtClean="0"/>
              <a:pPr/>
              <a:t>5/22/2014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E2290464-1CE2-4505-A7CE-E1991B38F4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4B8F9C3-CFC9-4CAD-BF9C-DA3DECA3A6B7}" type="datetimeFigureOut">
              <a:rPr lang="en-US" smtClean="0"/>
              <a:pPr/>
              <a:t>5/22/2014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E2290464-1CE2-4505-A7CE-E1991B38F46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Adult in Society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World of Work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Think About This…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“What I expect from my future career: ______” </a:t>
            </a:r>
          </a:p>
          <a:p>
            <a:endParaRPr lang="en-US" dirty="0"/>
          </a:p>
          <a:p>
            <a:r>
              <a:rPr lang="en-US" dirty="0" smtClean="0"/>
              <a:t>List several things you hope to obtain or achieve in your future careers 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r>
              <a:rPr lang="en-US" dirty="0" smtClean="0"/>
              <a:t>The Labor Force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5334000"/>
          </a:xfrm>
        </p:spPr>
        <p:txBody>
          <a:bodyPr>
            <a:normAutofit fontScale="70000" lnSpcReduction="20000"/>
          </a:bodyPr>
          <a:lstStyle/>
          <a:p>
            <a:r>
              <a:rPr lang="en-US" b="1" u="sng" dirty="0" smtClean="0">
                <a:solidFill>
                  <a:srgbClr val="FF0000"/>
                </a:solidFill>
              </a:rPr>
              <a:t>Labor Force</a:t>
            </a:r>
            <a:r>
              <a:rPr lang="en-US" dirty="0" smtClean="0">
                <a:solidFill>
                  <a:srgbClr val="FF0000"/>
                </a:solidFill>
              </a:rPr>
              <a:t>: All individuals age 16 and older who are employed in paid positions or who are seeking paid employment </a:t>
            </a:r>
          </a:p>
          <a:p>
            <a:r>
              <a:rPr lang="en-US" dirty="0" smtClean="0"/>
              <a:t>Composition</a:t>
            </a:r>
          </a:p>
          <a:p>
            <a:pPr lvl="1"/>
            <a:r>
              <a:rPr lang="en-US" dirty="0" smtClean="0"/>
              <a:t>It is changing and one of the biggest changes involves the number of working women and the types of jobs they hold </a:t>
            </a:r>
          </a:p>
          <a:p>
            <a:pPr lvl="1"/>
            <a:r>
              <a:rPr lang="en-US" dirty="0" smtClean="0"/>
              <a:t>Women hold at least ½ of the professional jobs in the U.S. </a:t>
            </a:r>
          </a:p>
          <a:p>
            <a:pPr lvl="2"/>
            <a:r>
              <a:rPr lang="en-US" b="1" u="sng" dirty="0" smtClean="0">
                <a:solidFill>
                  <a:srgbClr val="FF0000"/>
                </a:solidFill>
              </a:rPr>
              <a:t>Profession</a:t>
            </a:r>
            <a:r>
              <a:rPr lang="en-US" dirty="0" smtClean="0">
                <a:solidFill>
                  <a:srgbClr val="FF0000"/>
                </a:solidFill>
              </a:rPr>
              <a:t>: High-status occupation that requires specialized skills obtained through formal education </a:t>
            </a:r>
          </a:p>
          <a:p>
            <a:pPr lvl="2"/>
            <a:r>
              <a:rPr lang="en-US" dirty="0" smtClean="0"/>
              <a:t>Ex: engineer, lawyer, teacher, dentist, etc. </a:t>
            </a:r>
          </a:p>
          <a:p>
            <a:pPr lvl="1"/>
            <a:r>
              <a:rPr lang="en-US" dirty="0" smtClean="0"/>
              <a:t>Another changing aspect is the rise of minority workers and American workers now have a higher level of education </a:t>
            </a:r>
          </a:p>
          <a:p>
            <a:r>
              <a:rPr lang="en-US" dirty="0" smtClean="0"/>
              <a:t>Unemployment </a:t>
            </a:r>
          </a:p>
          <a:p>
            <a:pPr lvl="1"/>
            <a:r>
              <a:rPr lang="en-US" b="1" u="sng" dirty="0" smtClean="0">
                <a:solidFill>
                  <a:srgbClr val="FF0000"/>
                </a:solidFill>
              </a:rPr>
              <a:t>Unemployment</a:t>
            </a:r>
            <a:r>
              <a:rPr lang="en-US" dirty="0" smtClean="0">
                <a:solidFill>
                  <a:srgbClr val="FF0000"/>
                </a:solidFill>
              </a:rPr>
              <a:t>: Situation that occurs when a person does not have a job but is actively seeking employment </a:t>
            </a:r>
          </a:p>
          <a:p>
            <a:pPr lvl="1"/>
            <a:r>
              <a:rPr lang="en-US" b="1" u="sng" dirty="0" smtClean="0">
                <a:solidFill>
                  <a:srgbClr val="FF0000"/>
                </a:solidFill>
              </a:rPr>
              <a:t>Unemployment Rate</a:t>
            </a:r>
            <a:r>
              <a:rPr lang="en-US" dirty="0" smtClean="0">
                <a:solidFill>
                  <a:srgbClr val="FF0000"/>
                </a:solidFill>
              </a:rPr>
              <a:t>: % of the civilian labor force that is unemployed but actively seeking employment</a:t>
            </a:r>
          </a:p>
          <a:p>
            <a:pPr lvl="2"/>
            <a:r>
              <a:rPr lang="en-US" dirty="0" smtClean="0"/>
              <a:t>Unemployment rate </a:t>
            </a:r>
            <a:r>
              <a:rPr lang="en-US" dirty="0" smtClean="0">
                <a:solidFill>
                  <a:srgbClr val="FF0000"/>
                </a:solidFill>
              </a:rPr>
              <a:t>varies according to such factors as age, gender, race, and cultural background </a:t>
            </a:r>
          </a:p>
          <a:p>
            <a:pPr lvl="1"/>
            <a:r>
              <a:rPr lang="en-US" dirty="0" smtClean="0"/>
              <a:t>It is nearly impossible to employ every adult member of society 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 smtClean="0"/>
              <a:t>The Labor Force 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8382000" cy="457199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dirty="0" smtClean="0"/>
              <a:t>Types of Occupations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152400" y="2057400"/>
            <a:ext cx="4344988" cy="4571999"/>
          </a:xfrm>
        </p:spPr>
        <p:txBody>
          <a:bodyPr>
            <a:normAutofit fontScale="85000" lnSpcReduction="10000"/>
          </a:bodyPr>
          <a:lstStyle/>
          <a:p>
            <a:pPr marL="571500" indent="-514350"/>
            <a:r>
              <a:rPr lang="en-US" dirty="0" smtClean="0"/>
              <a:t>Managerial and Professional Specialty </a:t>
            </a:r>
          </a:p>
          <a:p>
            <a:pPr marL="971550" lvl="1" indent="-514350"/>
            <a:r>
              <a:rPr lang="en-US" dirty="0" smtClean="0"/>
              <a:t>Ex: Business executive, managers, supervisors </a:t>
            </a:r>
          </a:p>
          <a:p>
            <a:pPr marL="571500" indent="-514350"/>
            <a:r>
              <a:rPr lang="en-US" dirty="0" smtClean="0"/>
              <a:t>Professional Specialty </a:t>
            </a:r>
          </a:p>
          <a:p>
            <a:pPr marL="971550" lvl="1" indent="-514350"/>
            <a:r>
              <a:rPr lang="en-US" dirty="0" smtClean="0"/>
              <a:t>Ex: Doctors, Lawyers, Accountants </a:t>
            </a:r>
          </a:p>
          <a:p>
            <a:pPr marL="571500" indent="-514350"/>
            <a:r>
              <a:rPr lang="en-US" dirty="0" smtClean="0"/>
              <a:t>Technical Occupations </a:t>
            </a:r>
          </a:p>
          <a:p>
            <a:pPr marL="971550" lvl="1" indent="-514350"/>
            <a:r>
              <a:rPr lang="en-US" dirty="0" smtClean="0"/>
              <a:t>Ex: Dental Hygienists, X-Ray Technicians, Medical Assistants, etc. </a:t>
            </a:r>
          </a:p>
          <a:p>
            <a:pPr marL="571500" indent="-514350"/>
            <a:r>
              <a:rPr lang="en-US" dirty="0" smtClean="0"/>
              <a:t>Sales Workers </a:t>
            </a:r>
          </a:p>
          <a:p>
            <a:pPr marL="971550" lvl="1" indent="-514350"/>
            <a:r>
              <a:rPr lang="en-US" dirty="0" smtClean="0"/>
              <a:t>Ex: Retail salesperson, Real-Estate Agent, Insurance Salesperson </a:t>
            </a:r>
          </a:p>
          <a:p>
            <a:pPr marL="571500" indent="-514350"/>
            <a:r>
              <a:rPr lang="en-US" dirty="0" smtClean="0"/>
              <a:t>Administrative Support Occupations </a:t>
            </a:r>
          </a:p>
          <a:p>
            <a:pPr marL="971550" lvl="1" indent="-514350"/>
            <a:r>
              <a:rPr lang="en-US" dirty="0" smtClean="0"/>
              <a:t>Ex: Bookkeeper, Office Clerk, Bank workers, etc. </a:t>
            </a:r>
          </a:p>
          <a:p>
            <a:endParaRPr lang="en-U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33600"/>
            <a:ext cx="4270375" cy="4495799"/>
          </a:xfrm>
        </p:spPr>
        <p:txBody>
          <a:bodyPr>
            <a:normAutofit fontScale="85000" lnSpcReduction="20000"/>
          </a:bodyPr>
          <a:lstStyle/>
          <a:p>
            <a:pPr marL="571500" indent="-514350"/>
            <a:r>
              <a:rPr lang="en-US" dirty="0" smtClean="0"/>
              <a:t>Service Occupations</a:t>
            </a:r>
          </a:p>
          <a:p>
            <a:pPr marL="971550" lvl="1" indent="-514350"/>
            <a:r>
              <a:rPr lang="en-US" dirty="0" smtClean="0"/>
              <a:t>Ex: Maid, Police Officer, Airline Attendant, etc. </a:t>
            </a:r>
          </a:p>
          <a:p>
            <a:pPr marL="571500" indent="-514350"/>
            <a:r>
              <a:rPr lang="en-US" dirty="0" smtClean="0"/>
              <a:t>Precisions Production, Craft, and Repair Workers </a:t>
            </a:r>
          </a:p>
          <a:p>
            <a:pPr marL="971550" lvl="1" indent="-514350"/>
            <a:r>
              <a:rPr lang="en-US" dirty="0" smtClean="0"/>
              <a:t>Ex: Carpenter, Plumber, Electrician, etc. </a:t>
            </a:r>
          </a:p>
          <a:p>
            <a:pPr marL="571500" indent="-514350"/>
            <a:r>
              <a:rPr lang="en-US" dirty="0" smtClean="0"/>
              <a:t>Operators, Fabricators, and Laborers </a:t>
            </a:r>
          </a:p>
          <a:p>
            <a:pPr marL="971550" lvl="1" indent="-514350"/>
            <a:r>
              <a:rPr lang="en-US" dirty="0" smtClean="0"/>
              <a:t>Ex: Packager, Welder, Warehouse Worker, etc. </a:t>
            </a:r>
          </a:p>
          <a:p>
            <a:pPr marL="571500" indent="-514350"/>
            <a:r>
              <a:rPr lang="en-US" dirty="0" smtClean="0"/>
              <a:t>Farming, Forestry, and Fishing</a:t>
            </a:r>
          </a:p>
          <a:p>
            <a:pPr marL="971550" lvl="1" indent="-514350"/>
            <a:r>
              <a:rPr lang="en-US" dirty="0" smtClean="0"/>
              <a:t>Farm Owner, Hunter, Trapper, etc. </a:t>
            </a:r>
          </a:p>
          <a:p>
            <a:pPr marL="571500" indent="-514350"/>
            <a:r>
              <a:rPr lang="en-US" dirty="0" smtClean="0"/>
              <a:t>Transportation and Material Moving </a:t>
            </a:r>
          </a:p>
          <a:p>
            <a:pPr marL="971550" lvl="1" indent="-514350"/>
            <a:r>
              <a:rPr lang="en-US" dirty="0" smtClean="0"/>
              <a:t>Ex: Truck Driver, Taxi Driver, Bus Driver, etc.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Job Satisfaction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Opinion polls and research indicate that vast majority of workers in the US, regardless of what they do, are satisfied with their jobs </a:t>
            </a:r>
          </a:p>
          <a:p>
            <a:pPr lvl="1"/>
            <a:r>
              <a:rPr lang="en-US" dirty="0" smtClean="0"/>
              <a:t>Level of satisfaction varies according to factors such as: income, age, control over their work, those who got to use their skills and talents, and those who received a lot of recognition and appreciation </a:t>
            </a:r>
          </a:p>
          <a:p>
            <a:pPr lvl="2"/>
            <a:r>
              <a:rPr lang="en-US" dirty="0" smtClean="0"/>
              <a:t>Ex: workers with higher incomes reported greater satisfaction than those with lower incomes </a:t>
            </a:r>
          </a:p>
          <a:p>
            <a:r>
              <a:rPr lang="en-US" dirty="0" smtClean="0"/>
              <a:t>One solution for dissatisfied workers is to look for new jobs</a:t>
            </a:r>
          </a:p>
          <a:p>
            <a:pPr lvl="1"/>
            <a:r>
              <a:rPr lang="en-US" dirty="0" smtClean="0"/>
              <a:t>Statistics indicate that the average worker will change careers from 5-6 times in a lifetime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Think About This…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 which current jobs did not exist 25 years ago that exist today. 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Which jobs do not currently exist but you think will exist 25 years from now? 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Later Years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Think About This…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Finish the following statements: </a:t>
            </a:r>
          </a:p>
          <a:p>
            <a:pPr>
              <a:buNone/>
            </a:pPr>
            <a:endParaRPr lang="en-US" dirty="0" smtClean="0"/>
          </a:p>
          <a:p>
            <a:pPr lvl="1"/>
            <a:r>
              <a:rPr lang="en-US" sz="4000" i="1" dirty="0" smtClean="0"/>
              <a:t>I look forward to being 65 years old because…</a:t>
            </a:r>
          </a:p>
          <a:p>
            <a:pPr lvl="1"/>
            <a:r>
              <a:rPr lang="en-US" sz="4000" i="1" dirty="0" smtClean="0"/>
              <a:t>I do not look forward to being 65 years old because…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Later Years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Improved health care has enabled more and more people around the world to live longer than every before. </a:t>
            </a:r>
          </a:p>
          <a:p>
            <a:pPr lvl="1"/>
            <a:r>
              <a:rPr lang="en-US" dirty="0" smtClean="0"/>
              <a:t>Remember “Graying of America”?</a:t>
            </a:r>
          </a:p>
          <a:p>
            <a:r>
              <a:rPr lang="en-US" b="1" u="sng" dirty="0" smtClean="0">
                <a:solidFill>
                  <a:srgbClr val="FF0000"/>
                </a:solidFill>
              </a:rPr>
              <a:t>Gerontology</a:t>
            </a:r>
            <a:r>
              <a:rPr lang="en-US" dirty="0" smtClean="0">
                <a:solidFill>
                  <a:srgbClr val="FF0000"/>
                </a:solidFill>
              </a:rPr>
              <a:t>: Scientific study of the processes and phenomena of aging </a:t>
            </a:r>
            <a:r>
              <a:rPr lang="en-US" dirty="0" smtClean="0"/>
              <a:t>	</a:t>
            </a:r>
          </a:p>
          <a:p>
            <a:r>
              <a:rPr lang="en-US" dirty="0" smtClean="0"/>
              <a:t>Sociologists are most interested in </a:t>
            </a:r>
            <a:r>
              <a:rPr lang="en-US" b="1" u="sng" dirty="0" smtClean="0">
                <a:solidFill>
                  <a:srgbClr val="FF0000"/>
                </a:solidFill>
              </a:rPr>
              <a:t>social gerontology</a:t>
            </a:r>
            <a:r>
              <a:rPr lang="en-US" dirty="0" smtClean="0">
                <a:solidFill>
                  <a:srgbClr val="FF0000"/>
                </a:solidFill>
              </a:rPr>
              <a:t> (study of nonphysical aspects of the aging process)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 Continues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Life at 65 is much different than life at 85 </a:t>
            </a:r>
          </a:p>
          <a:p>
            <a:r>
              <a:rPr lang="en-US" dirty="0" smtClean="0"/>
              <a:t>Gerontologists place individuals </a:t>
            </a:r>
            <a:r>
              <a:rPr lang="en-US" dirty="0" smtClean="0">
                <a:solidFill>
                  <a:srgbClr val="FF0000"/>
                </a:solidFill>
              </a:rPr>
              <a:t>65 and older </a:t>
            </a:r>
            <a:r>
              <a:rPr lang="en-US" dirty="0" smtClean="0"/>
              <a:t>into 3 groups 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Young-Old</a:t>
            </a:r>
            <a:r>
              <a:rPr lang="en-US" dirty="0" smtClean="0"/>
              <a:t> (ages 65-74) </a:t>
            </a:r>
          </a:p>
          <a:p>
            <a:pPr lvl="2"/>
            <a:r>
              <a:rPr lang="en-US" dirty="0" smtClean="0"/>
              <a:t>Main focus is adjustment to retirement 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Middle-Old</a:t>
            </a:r>
            <a:r>
              <a:rPr lang="en-US" dirty="0" smtClean="0"/>
              <a:t> (ages 75-84)</a:t>
            </a:r>
          </a:p>
          <a:p>
            <a:pPr lvl="2"/>
            <a:r>
              <a:rPr lang="en-US" dirty="0" smtClean="0"/>
              <a:t>Main focus is physical and mental decline and death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Old-Old</a:t>
            </a:r>
            <a:r>
              <a:rPr lang="en-US" dirty="0" smtClean="0"/>
              <a:t> (ages 85 and older)</a:t>
            </a:r>
          </a:p>
          <a:p>
            <a:pPr lvl="2"/>
            <a:r>
              <a:rPr lang="en-US" dirty="0" smtClean="0"/>
              <a:t>Same main focus as Middle-Old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Early and Middle Adulthood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Adjustment to Retirement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76400"/>
            <a:ext cx="8686800" cy="4876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In American society we tend to identify individuals by their jobs </a:t>
            </a:r>
          </a:p>
          <a:p>
            <a:r>
              <a:rPr lang="en-US" dirty="0" smtClean="0"/>
              <a:t>The loss of the work role is a great shock, but research indicates that work-role loss affects a much smaller number of retired people than is generally assumed </a:t>
            </a:r>
          </a:p>
          <a:p>
            <a:r>
              <a:rPr lang="en-US" dirty="0" smtClean="0"/>
              <a:t>Many elderly people consider retirement as one of the least stressful events in life </a:t>
            </a:r>
          </a:p>
          <a:p>
            <a:r>
              <a:rPr lang="en-US" dirty="0" smtClean="0"/>
              <a:t>Gerontologists feel that the level of adjustment to retirement reflects a person’s earlier attitudes and behaviors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Income, health, social networks, and identity affect adjustment to retirement </a:t>
            </a:r>
          </a:p>
          <a:p>
            <a:r>
              <a:rPr lang="en-US" dirty="0" smtClean="0"/>
              <a:t>Failure to adapt to retirement can have negative consequences 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Suicide rates are high among people over the age of 65, particularly among white men 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Physical and Mental Functioning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As an individual ages, body cells begin to die. </a:t>
            </a:r>
          </a:p>
          <a:p>
            <a:r>
              <a:rPr lang="en-US" dirty="0" smtClean="0"/>
              <a:t>As a result, elderly people do everything more slowly than they did when they were younger</a:t>
            </a:r>
          </a:p>
          <a:p>
            <a:r>
              <a:rPr lang="en-US" dirty="0" smtClean="0"/>
              <a:t>Although they tend to slow as they age, most people remain mentally alert </a:t>
            </a:r>
          </a:p>
          <a:p>
            <a:r>
              <a:rPr lang="en-US" dirty="0" smtClean="0"/>
              <a:t>For some people aging is accompanied by marked mental decline, or dementia. </a:t>
            </a:r>
          </a:p>
          <a:p>
            <a:r>
              <a:rPr lang="en-US" b="1" u="sng" dirty="0" smtClean="0">
                <a:solidFill>
                  <a:srgbClr val="FF0000"/>
                </a:solidFill>
              </a:rPr>
              <a:t>Alzheimer’s Disease</a:t>
            </a:r>
            <a:r>
              <a:rPr lang="en-US" dirty="0" smtClean="0">
                <a:solidFill>
                  <a:srgbClr val="FF0000"/>
                </a:solidFill>
              </a:rPr>
              <a:t>: An organic condition that results and the progressive deterioration of brain cells </a:t>
            </a:r>
          </a:p>
          <a:p>
            <a:pPr lvl="1"/>
            <a:r>
              <a:rPr lang="en-US" dirty="0" smtClean="0"/>
              <a:t>Most common form of dementia </a:t>
            </a:r>
          </a:p>
          <a:p>
            <a:pPr lvl="1"/>
            <a:r>
              <a:rPr lang="en-US" dirty="0" smtClean="0"/>
              <a:t>Progress is slow but steady, and usually lasting about 8-10 years from first symptoms to death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Dealing with Dependency and Death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8763000" cy="53340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Take on an increasing significance for middle-old and old-old </a:t>
            </a:r>
          </a:p>
          <a:p>
            <a:r>
              <a:rPr lang="en-US" b="1" u="sng" dirty="0" smtClean="0">
                <a:solidFill>
                  <a:srgbClr val="FF0000"/>
                </a:solidFill>
              </a:rPr>
              <a:t>Dependency</a:t>
            </a:r>
            <a:r>
              <a:rPr lang="en-US" dirty="0" smtClean="0">
                <a:solidFill>
                  <a:srgbClr val="FF0000"/>
                </a:solidFill>
              </a:rPr>
              <a:t>: Shift from being an independent adult to being dependent on others for physical or financial assistance </a:t>
            </a:r>
          </a:p>
          <a:p>
            <a:r>
              <a:rPr lang="en-US" dirty="0" smtClean="0"/>
              <a:t>Dependency changes an individual’s status in society and necessitates new role behaviors </a:t>
            </a:r>
          </a:p>
          <a:p>
            <a:pPr lvl="1"/>
            <a:r>
              <a:rPr lang="en-US" dirty="0" smtClean="0"/>
              <a:t>Often strains the parent-child relationship </a:t>
            </a:r>
          </a:p>
          <a:p>
            <a:r>
              <a:rPr lang="en-US" dirty="0" smtClean="0"/>
              <a:t>Elderly generally do not fear death </a:t>
            </a:r>
          </a:p>
          <a:p>
            <a:pPr lvl="1"/>
            <a:r>
              <a:rPr lang="en-US" dirty="0" smtClean="0"/>
              <a:t>Elderly people are at the end of their lives and see fewer prospects for the future so they have less to lose</a:t>
            </a:r>
          </a:p>
          <a:p>
            <a:pPr lvl="1"/>
            <a:r>
              <a:rPr lang="en-US" dirty="0" smtClean="0"/>
              <a:t>Having lived longer than they expected, many feel they are “living on borrowed time” </a:t>
            </a:r>
          </a:p>
          <a:p>
            <a:pPr lvl="1"/>
            <a:r>
              <a:rPr lang="en-US" dirty="0" smtClean="0"/>
              <a:t>Facing deaths of friends and family who are close to them in age helps prepare them for their own deaths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Imagine that you are 70-85 years old</a:t>
            </a:r>
          </a:p>
          <a:p>
            <a:r>
              <a:rPr lang="en-US" dirty="0" smtClean="0"/>
              <a:t>Write a poem expressing the opportunities, challenges, concerns, and joys of late adulthood </a:t>
            </a:r>
          </a:p>
          <a:p>
            <a:r>
              <a:rPr lang="en-US" dirty="0" smtClean="0"/>
              <a:t>Be creative! 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Opportunities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For many older Americans retirement is accompanied by a feeling of freedom allowing them to try new things:</a:t>
            </a:r>
          </a:p>
          <a:p>
            <a:pPr lvl="1"/>
            <a:r>
              <a:rPr lang="en-US" dirty="0" smtClean="0"/>
              <a:t>Travel</a:t>
            </a:r>
          </a:p>
          <a:p>
            <a:pPr lvl="1"/>
            <a:r>
              <a:rPr lang="en-US" dirty="0" smtClean="0"/>
              <a:t>Taking college classes </a:t>
            </a:r>
          </a:p>
          <a:p>
            <a:pPr lvl="1"/>
            <a:r>
              <a:rPr lang="en-US" dirty="0" smtClean="0"/>
              <a:t>Pursuing activities (crafts, golf, gardening, etc) </a:t>
            </a:r>
          </a:p>
          <a:p>
            <a:pPr lvl="1"/>
            <a:r>
              <a:rPr lang="en-US" dirty="0" smtClean="0"/>
              <a:t>Becoming active in politics </a:t>
            </a:r>
          </a:p>
          <a:p>
            <a:pPr lvl="1"/>
            <a:r>
              <a:rPr lang="en-US" dirty="0" smtClean="0"/>
              <a:t>Beginning a second career </a:t>
            </a:r>
          </a:p>
          <a:p>
            <a:pPr lvl="1"/>
            <a:r>
              <a:rPr lang="en-US" dirty="0" smtClean="0"/>
              <a:t>Volunteer work </a:t>
            </a:r>
          </a:p>
          <a:p>
            <a:r>
              <a:rPr lang="en-US" dirty="0" smtClean="0"/>
              <a:t>In order to enjoy this freedom one must plan ahead for retirement 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List the following headings </a:t>
            </a:r>
          </a:p>
          <a:p>
            <a:pPr lvl="1"/>
            <a:r>
              <a:rPr lang="en-US" dirty="0" smtClean="0"/>
              <a:t>17 to 39 </a:t>
            </a:r>
          </a:p>
          <a:p>
            <a:pPr lvl="1"/>
            <a:r>
              <a:rPr lang="en-US" dirty="0" smtClean="0"/>
              <a:t>40 to 59 </a:t>
            </a:r>
          </a:p>
          <a:p>
            <a:pPr lvl="1"/>
            <a:r>
              <a:rPr lang="en-US" dirty="0" smtClean="0"/>
              <a:t>60 to 74</a:t>
            </a:r>
          </a:p>
          <a:p>
            <a:pPr lvl="1"/>
            <a:r>
              <a:rPr lang="en-US" dirty="0" smtClean="0"/>
              <a:t>75+ </a:t>
            </a:r>
          </a:p>
          <a:p>
            <a:r>
              <a:rPr lang="en-US" dirty="0" smtClean="0"/>
              <a:t>List 5 goals that you hope to achieve during each age range and a brief statement as to how you plan to go about achieving each goal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classmates are sharing their plans, consider the following questions: </a:t>
            </a:r>
          </a:p>
          <a:p>
            <a:pPr lvl="1"/>
            <a:r>
              <a:rPr lang="en-US" dirty="0" smtClean="0"/>
              <a:t>Do the goals of men and women differ at various life stages and if so, how? </a:t>
            </a:r>
          </a:p>
          <a:p>
            <a:pPr lvl="1"/>
            <a:r>
              <a:rPr lang="en-US" dirty="0" smtClean="0"/>
              <a:t>Do most students in the class share the same goals? Why or why not? </a:t>
            </a:r>
          </a:p>
          <a:p>
            <a:pPr lvl="1"/>
            <a:r>
              <a:rPr lang="en-US" dirty="0" smtClean="0"/>
              <a:t>How do students’ goals for later adulthood differ from those of other stages </a:t>
            </a:r>
            <a:r>
              <a:rPr lang="en-US" smtClean="0"/>
              <a:t>of adulthood? 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Adult Male Development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>
                <a:solidFill>
                  <a:srgbClr val="FF0000"/>
                </a:solidFill>
              </a:rPr>
              <a:t>Life structure</a:t>
            </a:r>
            <a:r>
              <a:rPr lang="en-US" dirty="0" smtClean="0">
                <a:solidFill>
                  <a:srgbClr val="FF0000"/>
                </a:solidFill>
              </a:rPr>
              <a:t>: Combination of statuses, roles, activities, goals, values, beliefs, and life circumstances that characterize an individual</a:t>
            </a:r>
            <a:r>
              <a:rPr lang="en-US" dirty="0" smtClean="0"/>
              <a:t>. </a:t>
            </a:r>
          </a:p>
          <a:p>
            <a:r>
              <a:rPr lang="en-US" dirty="0" smtClean="0"/>
              <a:t>Daniel Levinson and his colleagues concluded that there are </a:t>
            </a:r>
            <a:r>
              <a:rPr lang="en-US" dirty="0" smtClean="0">
                <a:solidFill>
                  <a:srgbClr val="FF0000"/>
                </a:solidFill>
              </a:rPr>
              <a:t>3 basic eras of adulthood </a:t>
            </a:r>
            <a:r>
              <a:rPr lang="en-US" dirty="0" smtClean="0"/>
              <a:t>after studying life structure 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Early Adulthood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Middle Adulthood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Late Adulthood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Levinson’s Developmental Stages of Adulthood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5029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Early Adulthood Era</a:t>
            </a:r>
          </a:p>
          <a:p>
            <a:pPr lvl="1"/>
            <a:r>
              <a:rPr lang="en-US" dirty="0" smtClean="0"/>
              <a:t>Early Adulthood Transition (17-22)</a:t>
            </a:r>
          </a:p>
          <a:p>
            <a:pPr lvl="1"/>
            <a:r>
              <a:rPr lang="en-US" dirty="0" smtClean="0"/>
              <a:t>Entering the Adult World (23-27)</a:t>
            </a:r>
          </a:p>
          <a:p>
            <a:pPr lvl="1"/>
            <a:r>
              <a:rPr lang="en-US" dirty="0" smtClean="0"/>
              <a:t>Age 30 Transition (28-32)</a:t>
            </a:r>
          </a:p>
          <a:p>
            <a:pPr lvl="1"/>
            <a:r>
              <a:rPr lang="en-US" dirty="0" smtClean="0"/>
              <a:t>Settling Down Period (33-39)</a:t>
            </a:r>
          </a:p>
          <a:p>
            <a:r>
              <a:rPr lang="en-US" dirty="0" smtClean="0"/>
              <a:t>Middle Adulthood Era</a:t>
            </a:r>
          </a:p>
          <a:p>
            <a:pPr lvl="1"/>
            <a:r>
              <a:rPr lang="en-US" dirty="0" smtClean="0"/>
              <a:t>Midlife Transition (40-44)</a:t>
            </a:r>
          </a:p>
          <a:p>
            <a:pPr lvl="1"/>
            <a:r>
              <a:rPr lang="en-US" dirty="0" smtClean="0"/>
              <a:t>Entering Middle Adulthood (45-49)</a:t>
            </a:r>
          </a:p>
          <a:p>
            <a:pPr lvl="1"/>
            <a:r>
              <a:rPr lang="en-US" dirty="0" smtClean="0"/>
              <a:t>Age 50 Transition (50-54)</a:t>
            </a:r>
          </a:p>
          <a:p>
            <a:pPr lvl="1"/>
            <a:r>
              <a:rPr lang="en-US" dirty="0" smtClean="0"/>
              <a:t>Culmination of Middle Adulthood (55-59)</a:t>
            </a:r>
          </a:p>
          <a:p>
            <a:r>
              <a:rPr lang="en-US" dirty="0" smtClean="0"/>
              <a:t>Late Adulthood Era </a:t>
            </a:r>
          </a:p>
          <a:p>
            <a:pPr lvl="1"/>
            <a:r>
              <a:rPr lang="en-US" dirty="0" smtClean="0"/>
              <a:t>Late Adult Transition (60-64) </a:t>
            </a:r>
          </a:p>
          <a:p>
            <a:pPr lvl="1"/>
            <a:r>
              <a:rPr lang="en-US" dirty="0" smtClean="0"/>
              <a:t>Late Adult Transition (65+)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Adult Male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51054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Early Adult Transition </a:t>
            </a:r>
          </a:p>
          <a:p>
            <a:pPr lvl="1"/>
            <a:r>
              <a:rPr lang="en-US" dirty="0" smtClean="0"/>
              <a:t>Ages 17-22 </a:t>
            </a:r>
          </a:p>
          <a:p>
            <a:pPr lvl="1"/>
            <a:r>
              <a:rPr lang="en-US" dirty="0" smtClean="0"/>
              <a:t>Bridge between adolescence and adulthood 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Most important task = leaving home</a:t>
            </a:r>
            <a:r>
              <a:rPr lang="en-US" dirty="0" smtClean="0"/>
              <a:t>, both physically and psychologically </a:t>
            </a:r>
          </a:p>
          <a:p>
            <a:pPr lvl="1"/>
            <a:r>
              <a:rPr lang="en-US" dirty="0" smtClean="0"/>
              <a:t>Process begins when you go away to college or take full-time employment and move out of parents’ home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Entering the Adult World </a:t>
            </a:r>
          </a:p>
          <a:p>
            <a:pPr lvl="1"/>
            <a:r>
              <a:rPr lang="en-US" dirty="0" smtClean="0"/>
              <a:t>Ages 23-27</a:t>
            </a:r>
          </a:p>
          <a:p>
            <a:pPr lvl="1"/>
            <a:r>
              <a:rPr lang="en-US" dirty="0" smtClean="0"/>
              <a:t>Objectives </a:t>
            </a:r>
          </a:p>
          <a:p>
            <a:pPr lvl="2"/>
            <a:r>
              <a:rPr lang="en-US" dirty="0" smtClean="0"/>
              <a:t>Individual expected to explore a variety of relationships and career opportunities </a:t>
            </a:r>
          </a:p>
          <a:p>
            <a:pPr lvl="2"/>
            <a:r>
              <a:rPr lang="en-US" dirty="0" smtClean="0"/>
              <a:t>Development of a dream of adult accomplishment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Age 30 Transition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Ages 28-32 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Difficult period </a:t>
            </a:r>
            <a:endParaRPr lang="en-US" dirty="0" smtClean="0">
              <a:solidFill>
                <a:srgbClr val="FF0000"/>
              </a:solidFill>
            </a:endParaRP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Divorce is common, shift in direction for future developments, and make a place for themselves in the world 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Time to look back on choices that have been made up to this point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Adult Male Development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8991600" cy="5410200"/>
          </a:xfrm>
        </p:spPr>
        <p:txBody>
          <a:bodyPr>
            <a:normAutofit fontScale="70000" lnSpcReduction="20000"/>
          </a:bodyPr>
          <a:lstStyle/>
          <a:p>
            <a:r>
              <a:rPr lang="en-US" b="1" u="sng" dirty="0" smtClean="0"/>
              <a:t>Novice Phase</a:t>
            </a:r>
            <a:r>
              <a:rPr lang="en-US" dirty="0" smtClean="0"/>
              <a:t>: 1</a:t>
            </a:r>
            <a:r>
              <a:rPr lang="en-US" baseline="30000" dirty="0" smtClean="0"/>
              <a:t>st</a:t>
            </a:r>
            <a:r>
              <a:rPr lang="en-US" dirty="0" smtClean="0"/>
              <a:t> three periods of early adulthood era</a:t>
            </a:r>
          </a:p>
          <a:p>
            <a:pPr lvl="1"/>
            <a:r>
              <a:rPr lang="en-US" dirty="0" smtClean="0"/>
              <a:t>Time when men prepare for entry into the adult word </a:t>
            </a:r>
          </a:p>
          <a:p>
            <a:pPr lvl="1"/>
            <a:r>
              <a:rPr lang="en-US" dirty="0" smtClean="0"/>
              <a:t>Major task = make a place for themselves in the adult world and construct a life structure that fits them and works in the adult world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Settling Down Period </a:t>
            </a:r>
          </a:p>
          <a:p>
            <a:pPr lvl="1"/>
            <a:r>
              <a:rPr lang="en-US" dirty="0" smtClean="0"/>
              <a:t>Ages 33-39 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Major task = “making it” 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Becoming One’s Own Man (B.O.O.M.) </a:t>
            </a:r>
          </a:p>
          <a:p>
            <a:pPr lvl="3"/>
            <a:r>
              <a:rPr lang="en-US" dirty="0" smtClean="0"/>
              <a:t>First </a:t>
            </a:r>
            <a:r>
              <a:rPr lang="en-US" dirty="0" smtClean="0"/>
              <a:t>step is separating oneself from a mentor (someone who fosters an individual’s development by believing in the person, sharing the person’s dreams, and helping the person achieve those dreams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Midlife Transition</a:t>
            </a:r>
          </a:p>
          <a:p>
            <a:pPr lvl="1"/>
            <a:r>
              <a:rPr lang="en-US" dirty="0" smtClean="0"/>
              <a:t>Ages 40-44</a:t>
            </a:r>
          </a:p>
          <a:p>
            <a:pPr lvl="1"/>
            <a:r>
              <a:rPr lang="en-US" dirty="0" smtClean="0"/>
              <a:t>Bridge </a:t>
            </a:r>
            <a:r>
              <a:rPr lang="en-US" dirty="0" smtClean="0"/>
              <a:t>between early and middle adulthood </a:t>
            </a:r>
          </a:p>
          <a:p>
            <a:pPr lvl="1"/>
            <a:r>
              <a:rPr lang="en-US" dirty="0" smtClean="0"/>
              <a:t>Characterized by </a:t>
            </a:r>
            <a:r>
              <a:rPr lang="en-US" dirty="0" smtClean="0">
                <a:solidFill>
                  <a:srgbClr val="FF0000"/>
                </a:solidFill>
              </a:rPr>
              <a:t>self-examination</a:t>
            </a:r>
            <a:r>
              <a:rPr lang="en-US" dirty="0" smtClean="0"/>
              <a:t> and individuals </a:t>
            </a:r>
            <a:r>
              <a:rPr lang="en-US" dirty="0" smtClean="0">
                <a:solidFill>
                  <a:srgbClr val="FF0000"/>
                </a:solidFill>
              </a:rPr>
              <a:t>question their life structures </a:t>
            </a:r>
          </a:p>
          <a:p>
            <a:pPr lvl="1"/>
            <a:r>
              <a:rPr lang="en-US" dirty="0" smtClean="0"/>
              <a:t>Take stock of their likelihood of achieving the dreams formed during early adulthood </a:t>
            </a:r>
          </a:p>
          <a:p>
            <a:pPr lvl="3"/>
            <a:endParaRPr lang="en-US" dirty="0"/>
          </a:p>
          <a:p>
            <a:pPr lvl="3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Adult Female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According to Levinson, </a:t>
            </a:r>
            <a:r>
              <a:rPr lang="en-US" dirty="0" smtClean="0">
                <a:solidFill>
                  <a:srgbClr val="FF0000"/>
                </a:solidFill>
              </a:rPr>
              <a:t>men and women </a:t>
            </a:r>
            <a:r>
              <a:rPr lang="en-US" dirty="0" smtClean="0"/>
              <a:t>go through the same stages of development in adulthood, but they </a:t>
            </a:r>
            <a:r>
              <a:rPr lang="en-US" dirty="0" smtClean="0">
                <a:solidFill>
                  <a:srgbClr val="FF0000"/>
                </a:solidFill>
              </a:rPr>
              <a:t>differ in terms of their social roles and identities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Men and women deal with the developmental tasks in each stage differently </a:t>
            </a:r>
          </a:p>
          <a:p>
            <a:r>
              <a:rPr lang="en-US" dirty="0" smtClean="0"/>
              <a:t>Some argue that the differences exist because the developmental processes for men and women are different </a:t>
            </a:r>
          </a:p>
          <a:p>
            <a:r>
              <a:rPr lang="en-US" dirty="0" smtClean="0"/>
              <a:t>Arguments led to the suggestion of 3 phases for women </a:t>
            </a:r>
          </a:p>
          <a:p>
            <a:pPr lvl="1"/>
            <a:r>
              <a:rPr lang="en-US" dirty="0" smtClean="0"/>
              <a:t>Leaving the Family </a:t>
            </a:r>
          </a:p>
          <a:p>
            <a:pPr lvl="1"/>
            <a:r>
              <a:rPr lang="en-US" dirty="0" smtClean="0"/>
              <a:t>Entering the Adult World </a:t>
            </a:r>
          </a:p>
          <a:p>
            <a:pPr lvl="1"/>
            <a:r>
              <a:rPr lang="en-US" dirty="0" smtClean="0"/>
              <a:t>Entering the Adult World Again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Adult Female Development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610600" cy="5181600"/>
          </a:xfrm>
        </p:spPr>
        <p:txBody>
          <a:bodyPr>
            <a:normAutofit fontScale="70000" lnSpcReduction="20000"/>
          </a:bodyPr>
          <a:lstStyle/>
          <a:p>
            <a:r>
              <a:rPr lang="en-US" u="sng" dirty="0" smtClean="0">
                <a:solidFill>
                  <a:srgbClr val="FF0000"/>
                </a:solidFill>
              </a:rPr>
              <a:t>Phase I – Leaving the Family </a:t>
            </a:r>
          </a:p>
          <a:p>
            <a:pPr lvl="1"/>
            <a:r>
              <a:rPr lang="en-US" dirty="0" smtClean="0"/>
              <a:t>Involves leaving home, making a psychological break from the parents, and developing a life plan </a:t>
            </a:r>
          </a:p>
          <a:p>
            <a:pPr lvl="1"/>
            <a:r>
              <a:rPr lang="en-US" dirty="0" smtClean="0"/>
              <a:t>For many women the emphasis is less on career and more on marriage </a:t>
            </a:r>
          </a:p>
          <a:p>
            <a:pPr lvl="1"/>
            <a:r>
              <a:rPr lang="en-US" dirty="0" smtClean="0"/>
              <a:t>Specifics of life plan are likely to be determined by marriage </a:t>
            </a:r>
          </a:p>
          <a:p>
            <a:pPr lvl="1"/>
            <a:r>
              <a:rPr lang="en-US" dirty="0" smtClean="0"/>
              <a:t>Even when women plan to combine marriage with a career, marriage is often considered the more important step </a:t>
            </a:r>
          </a:p>
          <a:p>
            <a:r>
              <a:rPr lang="en-US" u="sng" dirty="0" smtClean="0">
                <a:solidFill>
                  <a:srgbClr val="FF0000"/>
                </a:solidFill>
              </a:rPr>
              <a:t>Phase II – Entering the Adult World </a:t>
            </a:r>
          </a:p>
          <a:p>
            <a:pPr lvl="1"/>
            <a:r>
              <a:rPr lang="en-US" dirty="0" smtClean="0"/>
              <a:t>This is determined by marriage and children </a:t>
            </a:r>
          </a:p>
          <a:p>
            <a:pPr lvl="1"/>
            <a:r>
              <a:rPr lang="en-US" dirty="0" smtClean="0"/>
              <a:t>Women’s job advancement possibilities are limited when they remain out of the labor force while their children are young 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Break in employment separates women from men</a:t>
            </a:r>
          </a:p>
          <a:p>
            <a:r>
              <a:rPr lang="en-US" u="sng" dirty="0" smtClean="0">
                <a:solidFill>
                  <a:srgbClr val="FF0000"/>
                </a:solidFill>
              </a:rPr>
              <a:t>Phase III – Entering the Adult World Again </a:t>
            </a:r>
          </a:p>
          <a:p>
            <a:pPr lvl="1"/>
            <a:r>
              <a:rPr lang="en-US" dirty="0" smtClean="0"/>
              <a:t>Once </a:t>
            </a:r>
            <a:r>
              <a:rPr lang="en-US" dirty="0" smtClean="0">
                <a:solidFill>
                  <a:srgbClr val="FF0000"/>
                </a:solidFill>
              </a:rPr>
              <a:t>children reach school age</a:t>
            </a:r>
            <a:r>
              <a:rPr lang="en-US" dirty="0" smtClean="0"/>
              <a:t>, many mothers who left the labor force </a:t>
            </a:r>
            <a:r>
              <a:rPr lang="en-US" dirty="0" smtClean="0">
                <a:solidFill>
                  <a:srgbClr val="FF0000"/>
                </a:solidFill>
              </a:rPr>
              <a:t>seek employment again </a:t>
            </a:r>
          </a:p>
          <a:p>
            <a:pPr lvl="1"/>
            <a:r>
              <a:rPr lang="en-US" dirty="0" smtClean="0"/>
              <a:t>These women find themselves in a situation (usually in their 30s) similar to that of men in their 20s 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Timeline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Create a time line that goes from your current age to age 40 </a:t>
            </a:r>
          </a:p>
          <a:p>
            <a:r>
              <a:rPr lang="en-US" dirty="0" smtClean="0"/>
              <a:t>On the timeline indicate activities, events, and goals you hope to participate in or achieve at different ages.</a:t>
            </a:r>
          </a:p>
          <a:p>
            <a:endParaRPr lang="en-US" dirty="0"/>
          </a:p>
          <a:p>
            <a:r>
              <a:rPr lang="en-US" dirty="0" smtClean="0"/>
              <a:t>Ex: college graduation, getting married, getting a job, buying a house, having a child, etc. 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165</TotalTime>
  <Words>1803</Words>
  <Application>Microsoft Office PowerPoint</Application>
  <PresentationFormat>On-screen Show (4:3)</PresentationFormat>
  <Paragraphs>200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Module</vt:lpstr>
      <vt:lpstr>The Adult in Society </vt:lpstr>
      <vt:lpstr>Early and Middle Adulthood</vt:lpstr>
      <vt:lpstr>Adult Male Development </vt:lpstr>
      <vt:lpstr>Levinson’s Developmental Stages of Adulthood</vt:lpstr>
      <vt:lpstr>Adult Male Development</vt:lpstr>
      <vt:lpstr>Adult Male Development </vt:lpstr>
      <vt:lpstr>Adult Female Development</vt:lpstr>
      <vt:lpstr>Adult Female Development </vt:lpstr>
      <vt:lpstr>Timeline Activity</vt:lpstr>
      <vt:lpstr>The World of Work</vt:lpstr>
      <vt:lpstr>Think About This…</vt:lpstr>
      <vt:lpstr>The Labor Force</vt:lpstr>
      <vt:lpstr>The Labor Force </vt:lpstr>
      <vt:lpstr>Job Satisfaction</vt:lpstr>
      <vt:lpstr>Think About This…</vt:lpstr>
      <vt:lpstr>The Later Years</vt:lpstr>
      <vt:lpstr>Think About This…</vt:lpstr>
      <vt:lpstr>The Later Years</vt:lpstr>
      <vt:lpstr>Change Continues</vt:lpstr>
      <vt:lpstr>Adjustment to Retirement </vt:lpstr>
      <vt:lpstr>Physical and Mental Functioning</vt:lpstr>
      <vt:lpstr>Dealing with Dependency and Death</vt:lpstr>
      <vt:lpstr>Activity</vt:lpstr>
      <vt:lpstr>New Opportunities </vt:lpstr>
      <vt:lpstr>Activity</vt:lpstr>
      <vt:lpstr>Activity Discussion</vt:lpstr>
    </vt:vector>
  </TitlesOfParts>
  <Company>Wake County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Adult in Society </dc:title>
  <dc:creator>shairston</dc:creator>
  <cp:lastModifiedBy>Shavonne Hairston</cp:lastModifiedBy>
  <cp:revision>28</cp:revision>
  <dcterms:created xsi:type="dcterms:W3CDTF">2013-01-07T18:24:52Z</dcterms:created>
  <dcterms:modified xsi:type="dcterms:W3CDTF">2014-05-22T15:51:23Z</dcterms:modified>
</cp:coreProperties>
</file>