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9" r:id="rId5"/>
    <p:sldId id="258" r:id="rId6"/>
    <p:sldId id="260" r:id="rId7"/>
    <p:sldId id="261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919-BFC4-4837-AB30-8372AD85551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6F5B48-6BB5-4502-B989-A230AEEA4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919-BFC4-4837-AB30-8372AD85551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5B48-6BB5-4502-B989-A230AEEA4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919-BFC4-4837-AB30-8372AD85551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5B48-6BB5-4502-B989-A230AEEA4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AA31919-BFC4-4837-AB30-8372AD85551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06F5B48-6BB5-4502-B989-A230AEEA4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919-BFC4-4837-AB30-8372AD85551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5B48-6BB5-4502-B989-A230AEEA4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919-BFC4-4837-AB30-8372AD85551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5B48-6BB5-4502-B989-A230AEEA4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5B48-6BB5-4502-B989-A230AEEA4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919-BFC4-4837-AB30-8372AD85551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919-BFC4-4837-AB30-8372AD85551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5B48-6BB5-4502-B989-A230AEEA4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919-BFC4-4837-AB30-8372AD85551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5B48-6BB5-4502-B989-A230AEEA4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AA31919-BFC4-4837-AB30-8372AD85551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6F5B48-6BB5-4502-B989-A230AEEA4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919-BFC4-4837-AB30-8372AD85551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6F5B48-6BB5-4502-B989-A230AEEA4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A31919-BFC4-4837-AB30-8372AD85551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06F5B48-6BB5-4502-B989-A230AEEA4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Adolescent in Society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Dating</a:t>
            </a:r>
            <a:r>
              <a:rPr lang="en-US" dirty="0" smtClean="0">
                <a:solidFill>
                  <a:schemeClr val="bg1"/>
                </a:solidFill>
              </a:rPr>
              <a:t>: Meeting of people as a romantic engagement </a:t>
            </a:r>
          </a:p>
          <a:p>
            <a:pPr lvl="1"/>
            <a:r>
              <a:rPr lang="en-US" dirty="0" smtClean="0"/>
              <a:t>It is a fairly new concept in America, and emerged after World War I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Main </a:t>
            </a:r>
            <a:r>
              <a:rPr lang="en-US" dirty="0" smtClean="0">
                <a:solidFill>
                  <a:schemeClr val="bg1"/>
                </a:solidFill>
              </a:rPr>
              <a:t>purpose is entertainment and amusement 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Courtship</a:t>
            </a:r>
            <a:r>
              <a:rPr lang="en-US" dirty="0" smtClean="0">
                <a:solidFill>
                  <a:schemeClr val="bg1"/>
                </a:solidFill>
              </a:rPr>
              <a:t>: Interaction between young unmarried men and women </a:t>
            </a:r>
          </a:p>
          <a:p>
            <a:pPr lvl="1"/>
            <a:r>
              <a:rPr lang="en-US" dirty="0" smtClean="0"/>
              <a:t>Different from dating because courtships’ </a:t>
            </a:r>
            <a:r>
              <a:rPr lang="en-US" dirty="0" smtClean="0">
                <a:solidFill>
                  <a:schemeClr val="bg1"/>
                </a:solidFill>
              </a:rPr>
              <a:t>purpose is eventual marriage </a:t>
            </a:r>
            <a:r>
              <a:rPr lang="en-US" dirty="0" smtClean="0"/>
              <a:t>while dating </a:t>
            </a:r>
            <a:r>
              <a:rPr lang="en-US" i="1" dirty="0" smtClean="0"/>
              <a:t>may</a:t>
            </a:r>
            <a:r>
              <a:rPr lang="en-US" dirty="0" smtClean="0"/>
              <a:t> </a:t>
            </a:r>
            <a:r>
              <a:rPr lang="en-US" i="1" dirty="0" smtClean="0"/>
              <a:t>eventually</a:t>
            </a:r>
            <a:r>
              <a:rPr lang="en-US" dirty="0" smtClean="0"/>
              <a:t> lead to marriage </a:t>
            </a:r>
          </a:p>
          <a:p>
            <a:r>
              <a:rPr lang="en-US" dirty="0" smtClean="0"/>
              <a:t>The process leading to marriage can be considered a continuum process </a:t>
            </a:r>
          </a:p>
          <a:p>
            <a:pPr lvl="1"/>
            <a:r>
              <a:rPr lang="en-US" dirty="0" smtClean="0"/>
              <a:t>Casual dating </a:t>
            </a:r>
            <a:r>
              <a:rPr lang="en-US" dirty="0" smtClean="0">
                <a:sym typeface="Wingdings" pitchFamily="2" charset="2"/>
              </a:rPr>
              <a:t> Steady dating  Engagement  Marriage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Some steps may be passed and sometimes the process stops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Courtship and Dating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imaginary short story entitled “The Perfect First Date” </a:t>
            </a:r>
          </a:p>
          <a:p>
            <a:pPr lvl="1"/>
            <a:r>
              <a:rPr lang="en-US" dirty="0" smtClean="0"/>
              <a:t>Explain what you feel would be the perfect first date</a:t>
            </a:r>
          </a:p>
          <a:p>
            <a:r>
              <a:rPr lang="en-US" dirty="0" smtClean="0"/>
              <a:t>You will share these with the class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Perfect First Date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Rise of industrialization </a:t>
            </a:r>
            <a:r>
              <a:rPr lang="en-US" dirty="0" smtClean="0"/>
              <a:t>contributed to the development of dating in the US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Free public</a:t>
            </a:r>
            <a:r>
              <a:rPr lang="en-US" dirty="0" smtClean="0"/>
              <a:t> secondary </a:t>
            </a:r>
            <a:r>
              <a:rPr lang="en-US" dirty="0" smtClean="0">
                <a:solidFill>
                  <a:schemeClr val="bg1"/>
                </a:solidFill>
              </a:rPr>
              <a:t>education</a:t>
            </a:r>
            <a:r>
              <a:rPr lang="en-US" dirty="0" smtClean="0"/>
              <a:t> helped to pave the way for dating </a:t>
            </a:r>
          </a:p>
          <a:p>
            <a:pPr lvl="1"/>
            <a:r>
              <a:rPr lang="en-US" dirty="0" smtClean="0"/>
              <a:t>Coed schooling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Technological advancements </a:t>
            </a:r>
            <a:r>
              <a:rPr lang="en-US" dirty="0" smtClean="0"/>
              <a:t>after WWI</a:t>
            </a:r>
          </a:p>
          <a:p>
            <a:pPr lvl="1"/>
            <a:r>
              <a:rPr lang="en-US" dirty="0" smtClean="0"/>
              <a:t>Telephones and automobiles </a:t>
            </a:r>
          </a:p>
          <a:p>
            <a:r>
              <a:rPr lang="en-US" dirty="0" smtClean="0"/>
              <a:t>Women’s role in the 1920s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Emergence of Dating in America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Dating serves several important </a:t>
            </a:r>
            <a:r>
              <a:rPr lang="en-US" dirty="0" smtClean="0">
                <a:solidFill>
                  <a:schemeClr val="bg1"/>
                </a:solidFill>
              </a:rPr>
              <a:t>functions</a:t>
            </a:r>
            <a:r>
              <a:rPr lang="en-US" dirty="0" smtClean="0"/>
              <a:t> in adolescence </a:t>
            </a:r>
          </a:p>
          <a:p>
            <a:pPr lvl="1"/>
            <a:r>
              <a:rPr lang="en-US" dirty="0" smtClean="0"/>
              <a:t>Form of entertainment </a:t>
            </a:r>
          </a:p>
          <a:p>
            <a:pPr lvl="1"/>
            <a:r>
              <a:rPr lang="en-US" dirty="0" smtClean="0"/>
              <a:t>Mechanism for </a:t>
            </a:r>
            <a:r>
              <a:rPr lang="en-US" dirty="0" smtClean="0">
                <a:solidFill>
                  <a:schemeClr val="bg1"/>
                </a:solidFill>
              </a:rPr>
              <a:t>socialization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Fulfills</a:t>
            </a:r>
            <a:r>
              <a:rPr lang="en-US" dirty="0" smtClean="0"/>
              <a:t> certain basic </a:t>
            </a:r>
            <a:r>
              <a:rPr lang="en-US" dirty="0" smtClean="0">
                <a:solidFill>
                  <a:schemeClr val="bg1"/>
                </a:solidFill>
              </a:rPr>
              <a:t>psychological needs </a:t>
            </a:r>
            <a:r>
              <a:rPr lang="en-US" dirty="0" smtClean="0"/>
              <a:t>such as conversation, companionship, and understanding </a:t>
            </a:r>
          </a:p>
          <a:p>
            <a:pPr lvl="1"/>
            <a:r>
              <a:rPr lang="en-US" dirty="0" smtClean="0"/>
              <a:t>Helps individuals </a:t>
            </a:r>
            <a:r>
              <a:rPr lang="en-US" dirty="0" smtClean="0">
                <a:solidFill>
                  <a:schemeClr val="bg1"/>
                </a:solidFill>
              </a:rPr>
              <a:t>attain status </a:t>
            </a:r>
          </a:p>
          <a:p>
            <a:pPr lvl="1"/>
            <a:r>
              <a:rPr lang="en-US" dirty="0" smtClean="0"/>
              <a:t>In the later stages of dating, </a:t>
            </a:r>
            <a:r>
              <a:rPr lang="en-US" dirty="0" smtClean="0">
                <a:solidFill>
                  <a:schemeClr val="bg1"/>
                </a:solidFill>
              </a:rPr>
              <a:t>spouse selection </a:t>
            </a:r>
            <a:r>
              <a:rPr lang="en-US" dirty="0" smtClean="0"/>
              <a:t>becomes an important issue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Date?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Traditional Dating Patterns </a:t>
            </a:r>
          </a:p>
          <a:p>
            <a:pPr lvl="1"/>
            <a:r>
              <a:rPr lang="en-US" dirty="0" smtClean="0"/>
              <a:t>Can still be found in small towns and rural areas </a:t>
            </a:r>
          </a:p>
          <a:p>
            <a:pPr lvl="1"/>
            <a:r>
              <a:rPr lang="en-US" dirty="0" smtClean="0"/>
              <a:t>Responsibility for arranging a date fall to the man </a:t>
            </a:r>
          </a:p>
          <a:p>
            <a:pPr lvl="1"/>
            <a:r>
              <a:rPr lang="en-US" dirty="0" smtClean="0"/>
              <a:t>Rules of conduct are well defined by the group to which they belong </a:t>
            </a:r>
          </a:p>
          <a:p>
            <a:pPr lvl="1"/>
            <a:r>
              <a:rPr lang="en-US" dirty="0" smtClean="0"/>
              <a:t>In the early stages of relationship, dates revolve around set activities to lessen stress</a:t>
            </a:r>
          </a:p>
          <a:p>
            <a:pPr lvl="1"/>
            <a:r>
              <a:rPr lang="en-US" dirty="0" smtClean="0"/>
              <a:t>If couple continue to date the relationship will develop into steady dating and it acts as a form of anticipatory socialization for marriage </a:t>
            </a:r>
          </a:p>
          <a:p>
            <a:pPr lvl="1"/>
            <a:r>
              <a:rPr lang="en-US" dirty="0" smtClean="0"/>
              <a:t>A person usually has several “steadies” before settling on a marriage partner </a:t>
            </a:r>
          </a:p>
          <a:p>
            <a:r>
              <a:rPr lang="en-US" dirty="0" smtClean="0"/>
              <a:t>Contemporary Dating Patterns </a:t>
            </a:r>
          </a:p>
          <a:p>
            <a:pPr lvl="1"/>
            <a:r>
              <a:rPr lang="en-US" dirty="0" smtClean="0"/>
              <a:t>There are no set stages of dating </a:t>
            </a:r>
          </a:p>
          <a:p>
            <a:pPr lvl="1"/>
            <a:r>
              <a:rPr lang="en-US" dirty="0" smtClean="0"/>
              <a:t>Greater equality in dating, both men and women initiate dates 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Dating Patterns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Adolescence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Do you think it is more difficult to be a teenager today than it was 30 or 50 years ago? </a:t>
            </a:r>
            <a:r>
              <a:rPr lang="en-US" smtClean="0"/>
              <a:t>Why or why not? 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1960s and 1970s the development of birth control pill, a youth counterculture, and feminist movement led to “</a:t>
            </a:r>
            <a:r>
              <a:rPr lang="en-US" b="1" dirty="0" smtClean="0"/>
              <a:t>Sexual Revolution</a:t>
            </a:r>
            <a:r>
              <a:rPr lang="en-US" dirty="0" smtClean="0"/>
              <a:t>” </a:t>
            </a:r>
          </a:p>
          <a:p>
            <a:pPr lvl="1"/>
            <a:r>
              <a:rPr lang="en-US" dirty="0" smtClean="0"/>
              <a:t>Norms governing sexual behavior began to change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i="1" dirty="0" smtClean="0"/>
              <a:t>Why do you think those norms began to change? </a:t>
            </a:r>
          </a:p>
          <a:p>
            <a:r>
              <a:rPr lang="en-US" i="1" dirty="0" smtClean="0"/>
              <a:t>How are the changes of the 1960s and 1970s related to this sexual revolution?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Teenage Sexual Behavior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Rate of Teenage Sexual Activity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Rate of teenage sexual activity has greatly increased over the decades </a:t>
            </a:r>
          </a:p>
          <a:p>
            <a:pPr lvl="1"/>
            <a:r>
              <a:rPr lang="en-US" dirty="0" smtClean="0"/>
              <a:t>CDC established national health objectives to address the issue during the 1990s </a:t>
            </a:r>
          </a:p>
          <a:p>
            <a:pPr lvl="2"/>
            <a:r>
              <a:rPr lang="en-US" dirty="0" smtClean="0"/>
              <a:t>Programs encouraged American teenagers to abstain from sexual activity </a:t>
            </a:r>
          </a:p>
          <a:p>
            <a:pPr lvl="2"/>
            <a:r>
              <a:rPr lang="en-US" dirty="0" smtClean="0"/>
              <a:t>Encouraged the use of effective methods of birth control to those who would not abstain </a:t>
            </a:r>
          </a:p>
          <a:p>
            <a:pPr lvl="2"/>
            <a:r>
              <a:rPr lang="en-US" dirty="0" smtClean="0"/>
              <a:t>Surveys indicate that the programs did have some success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Influences on Early Sexual Activity </a:t>
            </a:r>
          </a:p>
          <a:p>
            <a:pPr lvl="1"/>
            <a:r>
              <a:rPr lang="en-US" dirty="0" smtClean="0"/>
              <a:t>Factors that influence early sexual activity: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Family-income level</a:t>
            </a:r>
          </a:p>
          <a:p>
            <a:pPr lvl="2"/>
            <a:r>
              <a:rPr lang="en-US" dirty="0" smtClean="0"/>
              <a:t>Parents’ marital status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Religious participation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Sexual activity of friends </a:t>
            </a:r>
          </a:p>
          <a:p>
            <a:pPr lvl="2"/>
            <a:r>
              <a:rPr lang="en-US" dirty="0" smtClean="0"/>
              <a:t>Other </a:t>
            </a:r>
            <a:r>
              <a:rPr lang="en-US" dirty="0" smtClean="0">
                <a:solidFill>
                  <a:schemeClr val="bg1"/>
                </a:solidFill>
              </a:rPr>
              <a:t>risk-taking behaviors </a:t>
            </a:r>
            <a:r>
              <a:rPr lang="en-US" dirty="0" smtClean="0"/>
              <a:t>(like drug use) </a:t>
            </a:r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Teenage Sexual Behavior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Consequences of Early Sexual Behavior </a:t>
            </a:r>
          </a:p>
          <a:p>
            <a:pPr lvl="1"/>
            <a:r>
              <a:rPr lang="en-US" dirty="0" smtClean="0"/>
              <a:t>Teen pregnancy has negative consequences such as: </a:t>
            </a:r>
          </a:p>
          <a:p>
            <a:pPr lvl="2"/>
            <a:r>
              <a:rPr lang="en-US" dirty="0" smtClean="0"/>
              <a:t>Lower birth weight and higher death rates among babies</a:t>
            </a:r>
          </a:p>
          <a:p>
            <a:pPr lvl="2"/>
            <a:r>
              <a:rPr lang="en-US" dirty="0" smtClean="0"/>
              <a:t>Teen parents are less likely to finish high school or college </a:t>
            </a:r>
          </a:p>
          <a:p>
            <a:pPr lvl="2"/>
            <a:r>
              <a:rPr lang="en-US" dirty="0" smtClean="0"/>
              <a:t>Due to lower levels of education, parents have lower lifetime earnings </a:t>
            </a:r>
          </a:p>
          <a:p>
            <a:pPr lvl="2"/>
            <a:r>
              <a:rPr lang="en-US" dirty="0" smtClean="0"/>
              <a:t>Children are more likely to have learning difficulties </a:t>
            </a:r>
          </a:p>
          <a:p>
            <a:pPr lvl="2"/>
            <a:r>
              <a:rPr lang="en-US" dirty="0" smtClean="0"/>
              <a:t>Children have higher risk of becoming teenage parents as well </a:t>
            </a:r>
          </a:p>
          <a:p>
            <a:pPr lvl="2"/>
            <a:r>
              <a:rPr lang="en-US" dirty="0" smtClean="0"/>
              <a:t>Teen mothers face great emotional stress </a:t>
            </a:r>
          </a:p>
          <a:p>
            <a:pPr lvl="1"/>
            <a:r>
              <a:rPr lang="en-US" dirty="0" smtClean="0"/>
              <a:t>Other consequences include: </a:t>
            </a:r>
          </a:p>
          <a:p>
            <a:pPr lvl="2"/>
            <a:r>
              <a:rPr lang="en-US" dirty="0" smtClean="0"/>
              <a:t>Exposure to AIDS and other STDs</a:t>
            </a:r>
          </a:p>
          <a:p>
            <a:pPr lvl="2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Teenage Sexual Behavior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Adolescence</a:t>
            </a:r>
            <a:r>
              <a:rPr lang="en-US" dirty="0" smtClean="0">
                <a:solidFill>
                  <a:schemeClr val="bg1"/>
                </a:solidFill>
              </a:rPr>
              <a:t>: Period between the normal onset of puberty and the beginning of adulthood </a:t>
            </a:r>
          </a:p>
          <a:p>
            <a:pPr lvl="1"/>
            <a:r>
              <a:rPr lang="en-US" b="1" u="sng" dirty="0" smtClean="0">
                <a:solidFill>
                  <a:schemeClr val="bg1"/>
                </a:solidFill>
              </a:rPr>
              <a:t>Puberty</a:t>
            </a:r>
            <a:r>
              <a:rPr lang="en-US" dirty="0" smtClean="0">
                <a:solidFill>
                  <a:schemeClr val="bg1"/>
                </a:solidFill>
              </a:rPr>
              <a:t>: Physical maturing that makes an individual capable of sexual reproduction </a:t>
            </a:r>
          </a:p>
          <a:p>
            <a:r>
              <a:rPr lang="en-US" dirty="0" smtClean="0"/>
              <a:t>It is </a:t>
            </a:r>
            <a:r>
              <a:rPr lang="en-US" dirty="0" smtClean="0">
                <a:solidFill>
                  <a:schemeClr val="bg1"/>
                </a:solidFill>
              </a:rPr>
              <a:t>not a universal phenomenon </a:t>
            </a:r>
            <a:r>
              <a:rPr lang="en-US" dirty="0" smtClean="0"/>
              <a:t>and does not exist as a concept in many parts of the world </a:t>
            </a:r>
          </a:p>
          <a:p>
            <a:r>
              <a:rPr lang="en-US" dirty="0" smtClean="0"/>
              <a:t>In preindustrial societies, young people go directly from childhood to adulthood </a:t>
            </a:r>
          </a:p>
          <a:p>
            <a:r>
              <a:rPr lang="en-US" dirty="0" smtClean="0"/>
              <a:t>Factors that have led to development of adolescence as a life stage in the US: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Education – State laws make education mandatory to the age of 16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Exclusion of youth from the labor force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Juvenile-Justice System – society has created a separate legal status for young people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 of Adolescence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Drug</a:t>
            </a:r>
            <a:r>
              <a:rPr lang="en-US" dirty="0" smtClean="0">
                <a:solidFill>
                  <a:schemeClr val="bg1"/>
                </a:solidFill>
              </a:rPr>
              <a:t>: Any substance that changes mood, behavior, or consciousness </a:t>
            </a:r>
          </a:p>
          <a:p>
            <a:r>
              <a:rPr lang="en-US" dirty="0" smtClean="0"/>
              <a:t>Drug Violence</a:t>
            </a:r>
          </a:p>
          <a:p>
            <a:pPr lvl="1"/>
            <a:r>
              <a:rPr lang="en-US" dirty="0" smtClean="0"/>
              <a:t>Increase in muggings, robberies, and burglaries committed by addicts in search of drug money </a:t>
            </a:r>
          </a:p>
          <a:p>
            <a:pPr lvl="1"/>
            <a:r>
              <a:rPr lang="en-US" dirty="0" smtClean="0"/>
              <a:t>Violence associated with drug trafficking </a:t>
            </a:r>
          </a:p>
          <a:p>
            <a:pPr lvl="2"/>
            <a:r>
              <a:rPr lang="en-US" dirty="0" smtClean="0"/>
              <a:t>Largely a result of turf wars between rival gangs that control the drug trade in the US </a:t>
            </a:r>
          </a:p>
          <a:p>
            <a:pPr lvl="3"/>
            <a:r>
              <a:rPr lang="en-US" dirty="0" smtClean="0"/>
              <a:t>Children as young as 9 are hired as lookouts and the move up the hierarchy to become runners and eventually dealers </a:t>
            </a:r>
          </a:p>
          <a:p>
            <a:r>
              <a:rPr lang="en-US" dirty="0" smtClean="0"/>
              <a:t>The Rate of Teenage Drug Use </a:t>
            </a:r>
          </a:p>
          <a:p>
            <a:pPr lvl="1"/>
            <a:r>
              <a:rPr lang="en-US" dirty="0" smtClean="0"/>
              <a:t>Usage patterns vary by type of drug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Marijuana is the most widely used illegal drug among high school </a:t>
            </a:r>
            <a:r>
              <a:rPr lang="en-US" dirty="0" smtClean="0">
                <a:solidFill>
                  <a:schemeClr val="bg1"/>
                </a:solidFill>
              </a:rPr>
              <a:t>students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Influences</a:t>
            </a:r>
            <a:r>
              <a:rPr lang="en-US" dirty="0" smtClean="0"/>
              <a:t> on Teenage Drug Use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Friends</a:t>
            </a:r>
            <a:r>
              <a:rPr lang="en-US" dirty="0" smtClean="0"/>
              <a:t> who engage in drug use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Social and academic adjustment problems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Negative family life </a:t>
            </a:r>
          </a:p>
          <a:p>
            <a:r>
              <a:rPr lang="en-US" dirty="0" smtClean="0"/>
              <a:t>Teenage Attitudes Toward Drug Use </a:t>
            </a:r>
          </a:p>
          <a:p>
            <a:pPr lvl="1"/>
            <a:r>
              <a:rPr lang="en-US" dirty="0" smtClean="0"/>
              <a:t>Teenagers view some drugs as worse than others. </a:t>
            </a:r>
          </a:p>
          <a:p>
            <a:pPr lvl="2"/>
            <a:r>
              <a:rPr lang="en-US" dirty="0" smtClean="0"/>
              <a:t>Ex: Marijuana is not a bad drug, but cocaine is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Teenage Drug Use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Predictors of teenage suicide </a:t>
            </a:r>
          </a:p>
          <a:p>
            <a:pPr lvl="1"/>
            <a:r>
              <a:rPr lang="en-US" dirty="0" smtClean="0"/>
              <a:t>Alcohol or drug use </a:t>
            </a:r>
          </a:p>
          <a:p>
            <a:pPr lvl="1"/>
            <a:r>
              <a:rPr lang="en-US" dirty="0" smtClean="0"/>
              <a:t>Triggering events </a:t>
            </a:r>
          </a:p>
          <a:p>
            <a:pPr lvl="2"/>
            <a:r>
              <a:rPr lang="en-US" dirty="0" smtClean="0"/>
              <a:t>Common events are family crisis, pregnancy, loss of an important person, etc. </a:t>
            </a:r>
          </a:p>
          <a:p>
            <a:pPr lvl="1"/>
            <a:r>
              <a:rPr lang="en-US" dirty="0" smtClean="0"/>
              <a:t>Age </a:t>
            </a:r>
          </a:p>
          <a:p>
            <a:pPr lvl="2"/>
            <a:r>
              <a:rPr lang="en-US" dirty="0" smtClean="0"/>
              <a:t>Rates are higher for older teenagers and young adults </a:t>
            </a:r>
          </a:p>
          <a:p>
            <a:pPr lvl="1"/>
            <a:r>
              <a:rPr lang="en-US" dirty="0" smtClean="0"/>
              <a:t>Sex </a:t>
            </a:r>
          </a:p>
          <a:p>
            <a:pPr lvl="2"/>
            <a:r>
              <a:rPr lang="en-US" dirty="0" smtClean="0"/>
              <a:t>Females are more likely to attempt while males are more likely to succeed </a:t>
            </a:r>
          </a:p>
          <a:p>
            <a:pPr lvl="1"/>
            <a:r>
              <a:rPr lang="en-US" dirty="0" smtClean="0"/>
              <a:t>Population Density </a:t>
            </a:r>
          </a:p>
          <a:p>
            <a:pPr lvl="2"/>
            <a:r>
              <a:rPr lang="en-US" dirty="0" err="1" smtClean="0"/>
              <a:t>Underpopulated</a:t>
            </a:r>
            <a:r>
              <a:rPr lang="en-US" dirty="0" smtClean="0"/>
              <a:t> areas have higher rates, which may be a result of social isolation </a:t>
            </a:r>
          </a:p>
          <a:p>
            <a:pPr lvl="1"/>
            <a:r>
              <a:rPr lang="en-US" dirty="0" smtClean="0"/>
              <a:t>Family Relations </a:t>
            </a:r>
          </a:p>
          <a:p>
            <a:pPr lvl="2"/>
            <a:r>
              <a:rPr lang="en-US" dirty="0" smtClean="0"/>
              <a:t>Family violence and rejection from a member of family </a:t>
            </a:r>
          </a:p>
          <a:p>
            <a:pPr lvl="1"/>
            <a:r>
              <a:rPr lang="en-US" dirty="0" smtClean="0"/>
              <a:t>Cluster Effect </a:t>
            </a:r>
          </a:p>
          <a:p>
            <a:pPr lvl="2"/>
            <a:r>
              <a:rPr lang="en-US" dirty="0" smtClean="0"/>
              <a:t>Sometimes results in other suicide attempts among teens in a community </a:t>
            </a:r>
          </a:p>
          <a:p>
            <a:pPr lvl="3"/>
            <a:r>
              <a:rPr lang="en-US" dirty="0" smtClean="0"/>
              <a:t>“Copycat” attempts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Teenage Suicide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33400" y="1371599"/>
          <a:ext cx="8382000" cy="5090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2895600"/>
                <a:gridCol w="1752600"/>
              </a:tblGrid>
              <a:tr h="9522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Adolescent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Adult</a:t>
                      </a:r>
                      <a:endParaRPr lang="en-US" sz="3600" dirty="0"/>
                    </a:p>
                  </a:txBody>
                  <a:tcPr/>
                </a:tc>
              </a:tr>
              <a:tr h="952241">
                <a:tc>
                  <a:txBody>
                    <a:bodyPr/>
                    <a:lstStyle/>
                    <a:p>
                      <a:r>
                        <a:rPr lang="en-US" sz="3400" dirty="0" smtClean="0"/>
                        <a:t>Clothes</a:t>
                      </a:r>
                      <a:endParaRPr lang="en-US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52241">
                <a:tc>
                  <a:txBody>
                    <a:bodyPr/>
                    <a:lstStyle/>
                    <a:p>
                      <a:r>
                        <a:rPr lang="en-US" sz="3400" dirty="0" smtClean="0"/>
                        <a:t>Music</a:t>
                      </a:r>
                      <a:endParaRPr lang="en-US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81197">
                <a:tc>
                  <a:txBody>
                    <a:bodyPr/>
                    <a:lstStyle/>
                    <a:p>
                      <a:r>
                        <a:rPr lang="en-US" sz="3400" dirty="0" smtClean="0"/>
                        <a:t>Recreation/Fun</a:t>
                      </a:r>
                      <a:endParaRPr lang="en-US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52241">
                <a:tc>
                  <a:txBody>
                    <a:bodyPr/>
                    <a:lstStyle/>
                    <a:p>
                      <a:r>
                        <a:rPr lang="en-US" sz="3400" dirty="0" smtClean="0"/>
                        <a:t>Work</a:t>
                      </a:r>
                      <a:endParaRPr lang="en-US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 your views on how each group behaves for each topic in the chart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i="1" dirty="0" smtClean="0"/>
              <a:t>How would life be different if adolescence was not considered a separate life stage? </a:t>
            </a:r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/>
          </a:p>
          <a:p>
            <a:pPr algn="ctr">
              <a:buNone/>
            </a:pPr>
            <a:endParaRPr lang="en-US" i="1" dirty="0"/>
          </a:p>
          <a:p>
            <a:pPr algn="ctr">
              <a:buNone/>
            </a:pPr>
            <a:r>
              <a:rPr lang="en-US" i="1" dirty="0" smtClean="0"/>
              <a:t>How would life be if all Americans were considered adults at the age of 13?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This…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Biological Growth and Development </a:t>
            </a:r>
          </a:p>
          <a:p>
            <a:pPr lvl="1"/>
            <a:r>
              <a:rPr lang="en-US" dirty="0" smtClean="0"/>
              <a:t>Puberty is universal because it is biological </a:t>
            </a:r>
          </a:p>
          <a:p>
            <a:pPr lvl="1"/>
            <a:r>
              <a:rPr lang="en-US" dirty="0" smtClean="0"/>
              <a:t>The brain and the endocrine system control biological development </a:t>
            </a:r>
          </a:p>
          <a:p>
            <a:pPr lvl="1"/>
            <a:r>
              <a:rPr lang="en-US" dirty="0" smtClean="0"/>
              <a:t>Spurts of growth in height, growth in weight, changes in body proportions, and development of primary and secondary sexual characteristics occur</a:t>
            </a:r>
          </a:p>
          <a:p>
            <a:pPr lvl="1"/>
            <a:r>
              <a:rPr lang="en-US" dirty="0" smtClean="0"/>
              <a:t>These changes can cause anxiety and embarrassment, especially if the individual is physically way behind or ahead of others of the same age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Undefined Status </a:t>
            </a:r>
          </a:p>
          <a:p>
            <a:pPr lvl="1"/>
            <a:r>
              <a:rPr lang="en-US" dirty="0" smtClean="0"/>
              <a:t>Adolescent expectations are often vague and it is difficult for adolescents to determine their status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Adolescence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Increased Decision Making</a:t>
            </a:r>
          </a:p>
          <a:p>
            <a:pPr lvl="1"/>
            <a:r>
              <a:rPr lang="en-US" dirty="0" smtClean="0"/>
              <a:t>As children, all decisions are made for you and when you become an adolescent you are suddenly expected to make many decisions, some of which have great long-term importance (choosing a college major)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Increased Pressure </a:t>
            </a:r>
          </a:p>
          <a:p>
            <a:pPr lvl="1"/>
            <a:r>
              <a:rPr lang="en-US" dirty="0" smtClean="0"/>
              <a:t>Adolescents face pressures from many sources: parents, school, and peers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Search for Self </a:t>
            </a:r>
          </a:p>
          <a:p>
            <a:pPr lvl="1"/>
            <a:r>
              <a:rPr lang="en-US" b="1" u="sng" dirty="0" smtClean="0">
                <a:solidFill>
                  <a:schemeClr val="bg1"/>
                </a:solidFill>
              </a:rPr>
              <a:t>Anticipatory Socialization</a:t>
            </a:r>
            <a:r>
              <a:rPr lang="en-US" dirty="0" smtClean="0">
                <a:solidFill>
                  <a:schemeClr val="bg1"/>
                </a:solidFill>
              </a:rPr>
              <a:t>: Learning the rights, obligations, and expectations of a role to prepare for assuming a role in the future </a:t>
            </a:r>
          </a:p>
          <a:p>
            <a:pPr lvl="2"/>
            <a:r>
              <a:rPr lang="en-US" dirty="0" smtClean="0"/>
              <a:t>Ex: Playing house as a child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Adolescence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Rank (1-5 with 1 being the least difficult or stressful) the characteristics of adolescence based on how difficult or stressful each one is for teens in general </a:t>
            </a:r>
          </a:p>
          <a:p>
            <a:pPr lvl="1"/>
            <a:r>
              <a:rPr lang="en-US" dirty="0" smtClean="0"/>
              <a:t>Biological Growth and Development </a:t>
            </a:r>
          </a:p>
          <a:p>
            <a:pPr lvl="1"/>
            <a:r>
              <a:rPr lang="en-US" dirty="0" smtClean="0"/>
              <a:t>Undefined Status </a:t>
            </a:r>
          </a:p>
          <a:p>
            <a:pPr lvl="1"/>
            <a:r>
              <a:rPr lang="en-US" dirty="0" smtClean="0"/>
              <a:t>Increased Decision Making </a:t>
            </a:r>
          </a:p>
          <a:p>
            <a:pPr lvl="1"/>
            <a:r>
              <a:rPr lang="en-US" dirty="0" smtClean="0"/>
              <a:t>Increased Pressure </a:t>
            </a:r>
          </a:p>
          <a:p>
            <a:pPr lvl="1"/>
            <a:r>
              <a:rPr lang="en-US" dirty="0" smtClean="0"/>
              <a:t>The Search for Self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Imagine that you write advice columns for a teen magazine </a:t>
            </a:r>
          </a:p>
          <a:p>
            <a:r>
              <a:rPr lang="en-US" dirty="0" smtClean="0"/>
              <a:t>With your group, create fictional letters from teens describing problems and write fictional responses providing advice </a:t>
            </a:r>
          </a:p>
          <a:p>
            <a:r>
              <a:rPr lang="en-US" dirty="0" smtClean="0"/>
              <a:t>Create at least 3 letters and responses that relate to one or more of the 5 characteristics. </a:t>
            </a:r>
          </a:p>
          <a:p>
            <a:r>
              <a:rPr lang="en-US" dirty="0" smtClean="0"/>
              <a:t>You should use </a:t>
            </a:r>
            <a:r>
              <a:rPr lang="en-US" b="1" u="sng" dirty="0" smtClean="0"/>
              <a:t>all</a:t>
            </a:r>
            <a:r>
              <a:rPr lang="en-US" dirty="0" smtClean="0"/>
              <a:t> of the characteristics</a:t>
            </a:r>
          </a:p>
          <a:p>
            <a:r>
              <a:rPr lang="en-US" dirty="0" smtClean="0"/>
              <a:t>The characteristics are: </a:t>
            </a:r>
          </a:p>
          <a:p>
            <a:pPr lvl="1"/>
            <a:r>
              <a:rPr lang="en-US" dirty="0" smtClean="0"/>
              <a:t>Biological Growth and Development </a:t>
            </a:r>
          </a:p>
          <a:p>
            <a:pPr lvl="1"/>
            <a:r>
              <a:rPr lang="en-US" dirty="0" smtClean="0"/>
              <a:t>Undefined Status </a:t>
            </a:r>
          </a:p>
          <a:p>
            <a:pPr lvl="1"/>
            <a:r>
              <a:rPr lang="en-US" dirty="0" smtClean="0"/>
              <a:t>Increased Decision Making </a:t>
            </a:r>
          </a:p>
          <a:p>
            <a:pPr lvl="1"/>
            <a:r>
              <a:rPr lang="en-US" dirty="0" smtClean="0"/>
              <a:t>Increased Pressures </a:t>
            </a:r>
          </a:p>
          <a:p>
            <a:pPr lvl="1"/>
            <a:r>
              <a:rPr lang="en-US" dirty="0" smtClean="0"/>
              <a:t>Search for Self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Column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Teenagers and Dating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244</TotalTime>
  <Words>1298</Words>
  <Application>Microsoft Office PowerPoint</Application>
  <PresentationFormat>On-screen Show (4:3)</PresentationFormat>
  <Paragraphs>163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Paper</vt:lpstr>
      <vt:lpstr>The Adolescent in Society</vt:lpstr>
      <vt:lpstr>The Concept of Adolescence</vt:lpstr>
      <vt:lpstr>State your views on how each group behaves for each topic in the chart </vt:lpstr>
      <vt:lpstr>Think About This…</vt:lpstr>
      <vt:lpstr>Characteristics of Adolescence </vt:lpstr>
      <vt:lpstr>Characteristics of Adolescence </vt:lpstr>
      <vt:lpstr>Activity</vt:lpstr>
      <vt:lpstr>Advice Column</vt:lpstr>
      <vt:lpstr>Teenagers and Dating</vt:lpstr>
      <vt:lpstr>Courtship and Dating</vt:lpstr>
      <vt:lpstr>The Perfect First Date </vt:lpstr>
      <vt:lpstr>Emergence of Dating in America</vt:lpstr>
      <vt:lpstr>Why Date?</vt:lpstr>
      <vt:lpstr>Dating Patterns</vt:lpstr>
      <vt:lpstr>Challenges of Adolescence </vt:lpstr>
      <vt:lpstr>Slide 16</vt:lpstr>
      <vt:lpstr>Teenage Sexual Behavior</vt:lpstr>
      <vt:lpstr>Teenage Sexual Behavior</vt:lpstr>
      <vt:lpstr>Teenage Sexual Behavior </vt:lpstr>
      <vt:lpstr>Teenage Drug Use</vt:lpstr>
      <vt:lpstr>Teenage Suicide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Adolescent in Society</dc:title>
  <dc:creator>Shavonne</dc:creator>
  <cp:lastModifiedBy>shairston</cp:lastModifiedBy>
  <cp:revision>25</cp:revision>
  <dcterms:created xsi:type="dcterms:W3CDTF">2013-01-03T01:20:01Z</dcterms:created>
  <dcterms:modified xsi:type="dcterms:W3CDTF">2014-05-22T11:53:08Z</dcterms:modified>
</cp:coreProperties>
</file>