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DF106C-7099-450A-950A-A16313DFDD3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568697-A658-4B37-B275-1DAE4CBBF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Cyclical Theory of Social Change</a:t>
            </a:r>
            <a:r>
              <a:rPr lang="en-US" dirty="0" smtClean="0"/>
              <a:t>: Views change from a historical perspective </a:t>
            </a:r>
          </a:p>
          <a:p>
            <a:pPr lvl="1"/>
            <a:r>
              <a:rPr lang="en-US" dirty="0" smtClean="0"/>
              <a:t>Societies arise, go through various stages of development, and then decline. </a:t>
            </a:r>
          </a:p>
          <a:p>
            <a:pPr lvl="1"/>
            <a:r>
              <a:rPr lang="en-US" dirty="0" smtClean="0"/>
              <a:t>Social change is a result of the natural tendency for societies to pass through stages of development </a:t>
            </a:r>
          </a:p>
          <a:p>
            <a:r>
              <a:rPr lang="en-US" dirty="0" smtClean="0"/>
              <a:t>They view change as part of a continuing process </a:t>
            </a:r>
          </a:p>
          <a:p>
            <a:r>
              <a:rPr lang="en-US" dirty="0" smtClean="0"/>
              <a:t>In some theories, societies are seen as passing through stages of development that mirror human life cycle </a:t>
            </a:r>
          </a:p>
          <a:p>
            <a:pPr lvl="1"/>
            <a:r>
              <a:rPr lang="en-US" dirty="0" smtClean="0"/>
              <a:t>Societies are born, grow to maturity, decline in old age, and eventually die </a:t>
            </a:r>
          </a:p>
          <a:p>
            <a:r>
              <a:rPr lang="en-US" dirty="0" smtClean="0"/>
              <a:t>Other theories hold that societies develop to a certain point and then reverse their development and will advance again in the future </a:t>
            </a:r>
          </a:p>
          <a:p>
            <a:r>
              <a:rPr lang="en-US" dirty="0" smtClean="0"/>
              <a:t>Oswald Spengler and </a:t>
            </a:r>
            <a:r>
              <a:rPr lang="en-US" dirty="0" err="1" smtClean="0"/>
              <a:t>Pitrim</a:t>
            </a:r>
            <a:r>
              <a:rPr lang="en-US" dirty="0" smtClean="0"/>
              <a:t> Sorokin are the most notable theorists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Cyclical Theory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Evolutionary Theory of Social Change</a:t>
            </a:r>
            <a:r>
              <a:rPr lang="en-US" dirty="0" smtClean="0"/>
              <a:t>: Views change as a process that moves in one direction, toward increasing complexity</a:t>
            </a:r>
          </a:p>
          <a:p>
            <a:pPr lvl="1"/>
            <a:r>
              <a:rPr lang="en-US" dirty="0" smtClean="0"/>
              <a:t>As members of society attempt to adapt to social and physical conditions in their environment, they push society forward in development </a:t>
            </a:r>
          </a:p>
          <a:p>
            <a:r>
              <a:rPr lang="en-US" dirty="0" smtClean="0"/>
              <a:t>Each new adaptation serves as the basis for future adaptations and change is seen as an additive process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Theory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Equilibrium Theory of Social Change</a:t>
            </a:r>
            <a:r>
              <a:rPr lang="en-US" dirty="0" smtClean="0"/>
              <a:t>: A change in one part of the system produces changes in all of the other parts of the system</a:t>
            </a:r>
          </a:p>
          <a:p>
            <a:pPr lvl="1"/>
            <a:r>
              <a:rPr lang="en-US" dirty="0" smtClean="0"/>
              <a:t>This occurs because a social system attempts to maintain stability </a:t>
            </a:r>
            <a:endParaRPr lang="en-US" dirty="0"/>
          </a:p>
          <a:p>
            <a:pPr lvl="1"/>
            <a:r>
              <a:rPr lang="en-US" dirty="0" smtClean="0"/>
              <a:t>When stability is disrupted by change in one part of the system, the other parts adjust to the degree needed to bring the system back into balance (equilibrium)</a:t>
            </a:r>
          </a:p>
          <a:p>
            <a:pPr lvl="1"/>
            <a:r>
              <a:rPr lang="en-US" dirty="0" smtClean="0"/>
              <a:t>Although order has been restored, the new system is different from the old system which is social change </a:t>
            </a:r>
          </a:p>
          <a:p>
            <a:r>
              <a:rPr lang="en-US" dirty="0" smtClean="0"/>
              <a:t> Critics argue that the emphasis on social order makes it difficult for equilibrium theory to explain widespread social change within or between societies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Theory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Conflict Theory of Social Change</a:t>
            </a:r>
            <a:r>
              <a:rPr lang="en-US" dirty="0" smtClean="0"/>
              <a:t>: Change results from conflicts between groups with opposing interests. </a:t>
            </a:r>
          </a:p>
          <a:p>
            <a:pPr lvl="1"/>
            <a:r>
              <a:rPr lang="en-US" dirty="0" smtClean="0"/>
              <a:t>In most cases, conflicts arise from disputes over access to power and wealth </a:t>
            </a:r>
          </a:p>
          <a:p>
            <a:r>
              <a:rPr lang="en-US" dirty="0" smtClean="0"/>
              <a:t>Social change is inevitable and therefore societies are in a constant state of change or potential change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Modernization</a:t>
            </a:r>
            <a:r>
              <a:rPr lang="en-US" dirty="0" smtClean="0"/>
              <a:t>: Process by which a society’s social institutions become increasingly complex as the society moves toward industrialization</a:t>
            </a:r>
          </a:p>
          <a:p>
            <a:r>
              <a:rPr lang="en-US" dirty="0" smtClean="0"/>
              <a:t>Social scientists divide countries into 2 groups </a:t>
            </a:r>
          </a:p>
          <a:p>
            <a:pPr lvl="1"/>
            <a:r>
              <a:rPr lang="en-US" dirty="0" smtClean="0"/>
              <a:t>More Developed: US, Canada, Japan, Australia</a:t>
            </a:r>
          </a:p>
          <a:p>
            <a:pPr lvl="1"/>
            <a:r>
              <a:rPr lang="en-US" dirty="0" smtClean="0"/>
              <a:t>Less Developed: Nations in Latin America, Africa, and Asia </a:t>
            </a:r>
          </a:p>
          <a:p>
            <a:r>
              <a:rPr lang="en-US" dirty="0" smtClean="0"/>
              <a:t>More developed countries have modernized more rapidly that less-developed nations and 2 theories help to explain why: </a:t>
            </a:r>
          </a:p>
          <a:p>
            <a:pPr lvl="1"/>
            <a:r>
              <a:rPr lang="en-US" dirty="0" smtClean="0"/>
              <a:t>Modernization Theory </a:t>
            </a:r>
          </a:p>
          <a:p>
            <a:pPr lvl="1"/>
            <a:r>
              <a:rPr lang="en-US" dirty="0" smtClean="0"/>
              <a:t>World-System Theory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Modernization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Modernization Theory</a:t>
            </a:r>
            <a:r>
              <a:rPr lang="en-US" dirty="0" smtClean="0"/>
              <a:t>: The more-developed nations modernized because they were the first to industrialize</a:t>
            </a:r>
          </a:p>
          <a:p>
            <a:pPr lvl="1"/>
            <a:r>
              <a:rPr lang="en-US" dirty="0" smtClean="0"/>
              <a:t>Modernized countries serve as a model and a source for technology and information for those undergoing modernization </a:t>
            </a:r>
          </a:p>
          <a:p>
            <a:r>
              <a:rPr lang="en-US" dirty="0" smtClean="0"/>
              <a:t>It is believed that modernization will produce the same social changes in less-developed nations that it produced in more-developed nations </a:t>
            </a:r>
          </a:p>
          <a:p>
            <a:r>
              <a:rPr lang="en-US" dirty="0" smtClean="0"/>
              <a:t>To help speed up the process, many industrialized nations established assistance programs, but they had little effect </a:t>
            </a:r>
          </a:p>
          <a:p>
            <a:r>
              <a:rPr lang="en-US" dirty="0" smtClean="0"/>
              <a:t>Critics argue that the theory was doomed to failure because it did not take into account that less-developed nations face conditions that are different from those faced by more-developed nations such as: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opulation differences</a:t>
            </a:r>
          </a:p>
          <a:p>
            <a:pPr lvl="1"/>
            <a:r>
              <a:rPr lang="en-US" dirty="0" smtClean="0"/>
              <a:t>Economic dependence on the West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ntimodernization</a:t>
            </a:r>
            <a:r>
              <a:rPr lang="en-US" dirty="0" smtClean="0"/>
              <a:t> sentiments that view modernization as a threat to values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Modernization Theory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World-System Theory</a:t>
            </a:r>
            <a:r>
              <a:rPr lang="en-US" dirty="0" smtClean="0"/>
              <a:t>: Views modernization in terms of the world economy </a:t>
            </a:r>
          </a:p>
          <a:p>
            <a:pPr lvl="1"/>
            <a:r>
              <a:rPr lang="en-US" dirty="0" smtClean="0"/>
              <a:t>World system comprises of 3 types of nations </a:t>
            </a:r>
          </a:p>
          <a:p>
            <a:pPr lvl="2"/>
            <a:r>
              <a:rPr lang="en-US" b="1" u="sng" dirty="0" smtClean="0"/>
              <a:t>Core Nations</a:t>
            </a:r>
            <a:r>
              <a:rPr lang="en-US" dirty="0" smtClean="0"/>
              <a:t>: Most powerful developed nations that form the center of the world economy and control most of the world’s resources</a:t>
            </a:r>
          </a:p>
          <a:p>
            <a:pPr lvl="3"/>
            <a:r>
              <a:rPr lang="en-US" dirty="0" smtClean="0"/>
              <a:t>US, Canada, Japan </a:t>
            </a:r>
          </a:p>
          <a:p>
            <a:pPr lvl="2"/>
            <a:r>
              <a:rPr lang="en-US" b="1" u="sng" dirty="0" smtClean="0"/>
              <a:t>Peripheral </a:t>
            </a:r>
            <a:r>
              <a:rPr lang="en-US" b="1" u="sng" dirty="0" smtClean="0"/>
              <a:t>Nations</a:t>
            </a:r>
            <a:r>
              <a:rPr lang="en-US" dirty="0" smtClean="0"/>
              <a:t>: Control few productive resources and depend on the core nations for goods and to buy their main products</a:t>
            </a:r>
          </a:p>
          <a:p>
            <a:pPr lvl="3"/>
            <a:r>
              <a:rPr lang="en-US" dirty="0" smtClean="0"/>
              <a:t>Poor countries in Latin America, Africa, and Asia </a:t>
            </a:r>
          </a:p>
          <a:p>
            <a:pPr lvl="2"/>
            <a:r>
              <a:rPr lang="en-US" b="1" u="sng" dirty="0" err="1" smtClean="0"/>
              <a:t>Semiperipheral</a:t>
            </a:r>
            <a:r>
              <a:rPr lang="en-US" b="1" u="sng" dirty="0" smtClean="0"/>
              <a:t> Nations</a:t>
            </a:r>
            <a:r>
              <a:rPr lang="en-US" dirty="0" smtClean="0"/>
              <a:t>: Between core and peripheral; they may be industrialized but may not play a central role in the world economy </a:t>
            </a:r>
          </a:p>
          <a:p>
            <a:pPr lvl="3"/>
            <a:r>
              <a:rPr lang="en-US" dirty="0" smtClean="0"/>
              <a:t>Smaller Western European countries (Spain, Portugal) and newly developed Asian countries (South Korea, Taiwan)</a:t>
            </a:r>
          </a:p>
          <a:p>
            <a:pPr lvl="1"/>
            <a:r>
              <a:rPr lang="en-US" dirty="0" smtClean="0"/>
              <a:t>Lack </a:t>
            </a:r>
            <a:r>
              <a:rPr lang="en-US" dirty="0" smtClean="0"/>
              <a:t>of economic growth in peripheral nations is a problem because it slows economic growth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World-System Theory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Modernization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Positive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981200"/>
            <a:ext cx="4192588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increase in a country’s standard of living </a:t>
            </a:r>
          </a:p>
          <a:p>
            <a:r>
              <a:rPr lang="en-US" dirty="0" smtClean="0"/>
              <a:t>Longer life expectancies, lower birthrates, higher rates of literacy, decrease in economic and social inequality, and more personal comforts </a:t>
            </a:r>
          </a:p>
          <a:p>
            <a:r>
              <a:rPr lang="en-US" dirty="0" smtClean="0"/>
              <a:t>Growth of industry and expansion of technology </a:t>
            </a:r>
          </a:p>
          <a:p>
            <a:r>
              <a:rPr lang="en-US" dirty="0" smtClean="0"/>
              <a:t>Often accompanied by the arrival of electricity and communication technology </a:t>
            </a:r>
          </a:p>
          <a:p>
            <a:r>
              <a:rPr lang="en-US" dirty="0" smtClean="0"/>
              <a:t>Establishment of education institutions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270375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Family and religion lose some of their traditional authority </a:t>
            </a:r>
          </a:p>
          <a:p>
            <a:r>
              <a:rPr lang="en-US" dirty="0" smtClean="0"/>
              <a:t>Government takes a larger role in directing people’s lives</a:t>
            </a:r>
          </a:p>
          <a:p>
            <a:r>
              <a:rPr lang="en-US" dirty="0" smtClean="0"/>
              <a:t>Social relationships are likely to be weakened causing feelings of social isolation </a:t>
            </a:r>
          </a:p>
          <a:p>
            <a:r>
              <a:rPr lang="en-US" dirty="0" smtClean="0"/>
              <a:t> Conflicting norms and role expectations </a:t>
            </a:r>
          </a:p>
          <a:p>
            <a:r>
              <a:rPr lang="en-US" dirty="0" smtClean="0"/>
              <a:t>Soil, water, and </a:t>
            </a:r>
            <a:r>
              <a:rPr lang="en-US" smtClean="0"/>
              <a:t>air pollution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Social Movements</a:t>
            </a:r>
            <a:r>
              <a:rPr lang="en-US" dirty="0" smtClean="0"/>
              <a:t>: Long-term conscious effort to promote or prevent social change </a:t>
            </a:r>
          </a:p>
          <a:p>
            <a:pPr lvl="1"/>
            <a:r>
              <a:rPr lang="en-US" dirty="0" smtClean="0"/>
              <a:t>May develop around any issue of public concern</a:t>
            </a:r>
          </a:p>
          <a:p>
            <a:r>
              <a:rPr lang="en-US" dirty="0" smtClean="0"/>
              <a:t>Factors that distinguish social movements from other forms of collective behavior are that social movements: </a:t>
            </a:r>
          </a:p>
          <a:p>
            <a:pPr lvl="1"/>
            <a:r>
              <a:rPr lang="en-US" dirty="0" smtClean="0"/>
              <a:t>Are long-lasting</a:t>
            </a:r>
          </a:p>
          <a:p>
            <a:pPr lvl="1"/>
            <a:r>
              <a:rPr lang="en-US" dirty="0" smtClean="0"/>
              <a:t>Possess a highly structured organization with formally recognized leaders</a:t>
            </a:r>
          </a:p>
          <a:p>
            <a:pPr lvl="1"/>
            <a:r>
              <a:rPr lang="en-US" dirty="0" smtClean="0"/>
              <a:t>Make a deliberate attempt to institute or block societal change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Movements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Reactionary</a:t>
            </a:r>
            <a:r>
              <a:rPr lang="en-US" dirty="0" smtClean="0"/>
              <a:t>: Main goal is to reverse current social trends (turn back the clock) </a:t>
            </a:r>
          </a:p>
          <a:p>
            <a:pPr lvl="1"/>
            <a:r>
              <a:rPr lang="en-US" dirty="0" smtClean="0"/>
              <a:t>Members are suspicious of and hostile toward social change </a:t>
            </a:r>
          </a:p>
          <a:p>
            <a:pPr lvl="1"/>
            <a:r>
              <a:rPr lang="en-US" dirty="0" smtClean="0"/>
              <a:t>Ex: Ku Klux Klan</a:t>
            </a:r>
          </a:p>
          <a:p>
            <a:r>
              <a:rPr lang="en-US" b="1" u="sng" dirty="0" smtClean="0"/>
              <a:t>Conservative</a:t>
            </a:r>
            <a:r>
              <a:rPr lang="en-US" dirty="0" smtClean="0"/>
              <a:t>: Attempt to protect what they see as society’s prevailing values from change that they consider to be a threat to those values</a:t>
            </a:r>
          </a:p>
          <a:p>
            <a:pPr lvl="1"/>
            <a:r>
              <a:rPr lang="en-US" dirty="0" smtClean="0"/>
              <a:t>Ex: Religious Right seeks to uphold traditional family and social values </a:t>
            </a:r>
          </a:p>
          <a:p>
            <a:r>
              <a:rPr lang="en-US" b="1" u="sng" dirty="0" smtClean="0"/>
              <a:t>Revisionary</a:t>
            </a:r>
            <a:r>
              <a:rPr lang="en-US" dirty="0" smtClean="0"/>
              <a:t>: Goal is to improve, or revise, some part of society through social change </a:t>
            </a:r>
          </a:p>
          <a:p>
            <a:pPr lvl="1"/>
            <a:r>
              <a:rPr lang="en-US" dirty="0" smtClean="0"/>
              <a:t>Usually use legal channels to seek change </a:t>
            </a:r>
          </a:p>
          <a:p>
            <a:pPr lvl="1"/>
            <a:r>
              <a:rPr lang="en-US" dirty="0" smtClean="0"/>
              <a:t>Ex: Women’s suffrage </a:t>
            </a:r>
          </a:p>
          <a:p>
            <a:r>
              <a:rPr lang="en-US" b="1" u="sng" dirty="0" smtClean="0"/>
              <a:t>Revolutionary</a:t>
            </a:r>
            <a:r>
              <a:rPr lang="en-US" dirty="0" smtClean="0"/>
              <a:t>: Goal is a total and radical change of the existing social structure</a:t>
            </a:r>
          </a:p>
          <a:p>
            <a:pPr lvl="1"/>
            <a:r>
              <a:rPr lang="en-US" dirty="0" smtClean="0"/>
              <a:t>Ultimate aim is to overthrow existing government and replace it </a:t>
            </a:r>
          </a:p>
          <a:p>
            <a:pPr lvl="1"/>
            <a:r>
              <a:rPr lang="en-US" dirty="0" smtClean="0"/>
              <a:t>Ex: American Revolution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Movements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Agitation</a:t>
            </a:r>
          </a:p>
          <a:p>
            <a:pPr lvl="1"/>
            <a:r>
              <a:rPr lang="en-US" dirty="0" smtClean="0"/>
              <a:t>Small group of people attempts to stir up public awareness of the issue, often with the intention of gaining widespread support for the social movement </a:t>
            </a:r>
          </a:p>
          <a:p>
            <a:r>
              <a:rPr lang="en-US" dirty="0" err="1" smtClean="0"/>
              <a:t>Legitimation</a:t>
            </a:r>
            <a:endParaRPr lang="en-US" dirty="0" smtClean="0"/>
          </a:p>
          <a:p>
            <a:pPr lvl="1"/>
            <a:r>
              <a:rPr lang="en-US" dirty="0" smtClean="0"/>
              <a:t>Social movement becomes more respectable as it gains increasing acceptance among the population</a:t>
            </a:r>
          </a:p>
          <a:p>
            <a:pPr lvl="1"/>
            <a:r>
              <a:rPr lang="en-US" dirty="0" smtClean="0"/>
              <a:t>Leaders are now seen as legitimate spokespeople of a just cause (and not radicals) </a:t>
            </a:r>
          </a:p>
          <a:p>
            <a:pPr lvl="1"/>
            <a:r>
              <a:rPr lang="en-US" dirty="0" smtClean="0"/>
              <a:t>Movement will often begin to attract media attention</a:t>
            </a:r>
          </a:p>
          <a:p>
            <a:r>
              <a:rPr lang="en-US" dirty="0" smtClean="0"/>
              <a:t>Bureaucratization	</a:t>
            </a:r>
          </a:p>
          <a:p>
            <a:pPr lvl="1"/>
            <a:r>
              <a:rPr lang="en-US" dirty="0" smtClean="0"/>
              <a:t>Movement has developed a ranked structure of authority, official policies, and efficient strategies for the future </a:t>
            </a:r>
          </a:p>
          <a:p>
            <a:r>
              <a:rPr lang="en-US" dirty="0" smtClean="0"/>
              <a:t>Institutionalization</a:t>
            </a:r>
          </a:p>
          <a:p>
            <a:pPr lvl="1"/>
            <a:r>
              <a:rPr lang="en-US" dirty="0" smtClean="0"/>
              <a:t>Movement has become an established part </a:t>
            </a:r>
            <a:r>
              <a:rPr lang="en-US" smtClean="0"/>
              <a:t>of society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Stages in the Life Cycle of Social Movements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Agitation</a:t>
            </a:r>
          </a:p>
          <a:p>
            <a:pPr lvl="1"/>
            <a:r>
              <a:rPr lang="en-US" dirty="0" smtClean="0"/>
              <a:t>Low pay and harsh conditions led many workers to seek support for unions</a:t>
            </a:r>
          </a:p>
          <a:p>
            <a:r>
              <a:rPr lang="en-US" dirty="0" err="1" smtClean="0"/>
              <a:t>Legitimation</a:t>
            </a:r>
            <a:endParaRPr lang="en-US" dirty="0" smtClean="0"/>
          </a:p>
          <a:p>
            <a:pPr lvl="1"/>
            <a:r>
              <a:rPr lang="en-US" dirty="0" smtClean="0"/>
              <a:t>After years of violent confrontations and resistance, labor unions finally received official governmental recognition</a:t>
            </a:r>
          </a:p>
          <a:p>
            <a:r>
              <a:rPr lang="en-US" dirty="0" smtClean="0"/>
              <a:t>Bureaucratization</a:t>
            </a:r>
          </a:p>
          <a:p>
            <a:pPr lvl="1"/>
            <a:r>
              <a:rPr lang="en-US" dirty="0" smtClean="0"/>
              <a:t>Over the years, labor unions grew in size and number. Today they are firmly established and powerful organizations</a:t>
            </a:r>
          </a:p>
          <a:p>
            <a:r>
              <a:rPr lang="en-US" dirty="0" smtClean="0"/>
              <a:t>Institutionalization</a:t>
            </a:r>
          </a:p>
          <a:p>
            <a:pPr lvl="1"/>
            <a:r>
              <a:rPr lang="en-US" dirty="0" smtClean="0"/>
              <a:t>Labor unions are now so well established in society that they resist attempts to change their operating procedures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Cycle Example: Labor Union Movement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Relative Deprivation Theory</a:t>
            </a:r>
            <a:r>
              <a:rPr lang="en-US" dirty="0" smtClean="0"/>
              <a:t>: People join social movements because they feel deprived relative to other people or groups with whom they identify </a:t>
            </a:r>
          </a:p>
          <a:p>
            <a:pPr lvl="1"/>
            <a:r>
              <a:rPr lang="en-US" dirty="0" smtClean="0"/>
              <a:t>Social movements arise when large numbers of people feel economically or socially deprived of what they think they deserve </a:t>
            </a:r>
          </a:p>
          <a:p>
            <a:pPr lvl="1"/>
            <a:r>
              <a:rPr lang="en-US" dirty="0" smtClean="0"/>
              <a:t>Through movements, people seek to gain access to things they lack but others have </a:t>
            </a:r>
          </a:p>
          <a:p>
            <a:pPr lvl="1"/>
            <a:r>
              <a:rPr lang="en-US" dirty="0" smtClean="0"/>
              <a:t>Often used to explain revolutionary social movements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Social Movements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Resource-Mobilization Theory</a:t>
            </a:r>
            <a:r>
              <a:rPr lang="en-US" dirty="0" smtClean="0"/>
              <a:t> : States that even the most ill-treated group with the most just cause will not be able to bring about change without resources </a:t>
            </a:r>
          </a:p>
          <a:p>
            <a:pPr lvl="1"/>
            <a:r>
              <a:rPr lang="en-US" dirty="0" smtClean="0"/>
              <a:t>Resources necessary to generate a social movement include a body of supporters, financial resources, and access to the media </a:t>
            </a:r>
          </a:p>
          <a:p>
            <a:pPr lvl="2"/>
            <a:r>
              <a:rPr lang="en-US" dirty="0" smtClean="0"/>
              <a:t>Body of supporters must include talented people who have the time and skills necessary to work toward change </a:t>
            </a:r>
          </a:p>
          <a:p>
            <a:pPr lvl="2"/>
            <a:r>
              <a:rPr lang="en-US" dirty="0" smtClean="0"/>
              <a:t>Social movements must also be able to mobilize financial resources</a:t>
            </a:r>
          </a:p>
          <a:p>
            <a:pPr lvl="2"/>
            <a:r>
              <a:rPr lang="en-US" dirty="0" smtClean="0"/>
              <a:t>Media coverage is the surest way to bring the movement to the attention of the most people possible </a:t>
            </a:r>
          </a:p>
          <a:p>
            <a:pPr lvl="1"/>
            <a:r>
              <a:rPr lang="en-US" dirty="0" smtClean="0"/>
              <a:t>Has been criticizing for minimizing the importance of deprivation and dissatisfaction (both of which are necessary for the creation of social movements)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Social Movements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 and Modernization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Since sociology grew out of the social turmoil of the 1700s and 1800s, it is not surprising that sociologists devote much attention to the study of social change </a:t>
            </a:r>
          </a:p>
          <a:p>
            <a:r>
              <a:rPr lang="en-US" b="1" u="sng" dirty="0" smtClean="0"/>
              <a:t>Social Change</a:t>
            </a:r>
            <a:r>
              <a:rPr lang="en-US" dirty="0" smtClean="0"/>
              <a:t>: Alterations in various aspects of a society over time </a:t>
            </a:r>
          </a:p>
          <a:p>
            <a:r>
              <a:rPr lang="en-US" dirty="0" smtClean="0"/>
              <a:t>Sociologists have suggested theories to explain the process of social change </a:t>
            </a:r>
          </a:p>
          <a:p>
            <a:r>
              <a:rPr lang="en-US" dirty="0" smtClean="0"/>
              <a:t>Most significant theories are:</a:t>
            </a:r>
          </a:p>
          <a:p>
            <a:pPr lvl="1"/>
            <a:r>
              <a:rPr lang="en-US" dirty="0" smtClean="0"/>
              <a:t>Cyclical Theory </a:t>
            </a:r>
          </a:p>
          <a:p>
            <a:pPr lvl="1"/>
            <a:r>
              <a:rPr lang="en-US" dirty="0" smtClean="0"/>
              <a:t>Evolutionary Theory </a:t>
            </a:r>
          </a:p>
          <a:p>
            <a:pPr lvl="1"/>
            <a:r>
              <a:rPr lang="en-US" dirty="0" smtClean="0"/>
              <a:t>Equilibrium Theory </a:t>
            </a:r>
          </a:p>
          <a:p>
            <a:pPr lvl="1"/>
            <a:r>
              <a:rPr lang="en-US" dirty="0" smtClean="0"/>
              <a:t>Conflict Theory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1369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Social Movements</vt:lpstr>
      <vt:lpstr>Social Movements</vt:lpstr>
      <vt:lpstr>Types of Social Movements</vt:lpstr>
      <vt:lpstr>Stages in the Life Cycle of Social Movements</vt:lpstr>
      <vt:lpstr>Life Cycle Example: Labor Union Movement</vt:lpstr>
      <vt:lpstr>Explaining Social Movements</vt:lpstr>
      <vt:lpstr>Explaining Social Movements </vt:lpstr>
      <vt:lpstr>Social Change and Modernization</vt:lpstr>
      <vt:lpstr>Social Change</vt:lpstr>
      <vt:lpstr>Cyclical Theory</vt:lpstr>
      <vt:lpstr>Evolutionary Theory</vt:lpstr>
      <vt:lpstr>Equilibrium Theory</vt:lpstr>
      <vt:lpstr>Conflict Theory</vt:lpstr>
      <vt:lpstr>Modernization</vt:lpstr>
      <vt:lpstr>The Process of Modernization</vt:lpstr>
      <vt:lpstr>Modernization Theory</vt:lpstr>
      <vt:lpstr>World-System Theory</vt:lpstr>
      <vt:lpstr>Consequences of Modernization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 and Modernization</dc:title>
  <dc:creator>shairston</dc:creator>
  <cp:lastModifiedBy>Shavonne Hairston</cp:lastModifiedBy>
  <cp:revision>13</cp:revision>
  <dcterms:created xsi:type="dcterms:W3CDTF">2013-04-25T12:14:44Z</dcterms:created>
  <dcterms:modified xsi:type="dcterms:W3CDTF">2014-05-29T01:15:53Z</dcterms:modified>
</cp:coreProperties>
</file>