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72"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FF5BC49-7714-4039-B8F2-93E76AF9DA1A}" type="datetimeFigureOut">
              <a:rPr lang="en-US" smtClean="0"/>
              <a:pPr/>
              <a:t>5/8/2014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AF5D0A-3D76-491C-B4A0-C8706646970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5BC49-7714-4039-B8F2-93E76AF9DA1A}"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F5D0A-3D76-491C-B4A0-C870664697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7AF5D0A-3D76-491C-B4A0-C8706646970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5BC49-7714-4039-B8F2-93E76AF9DA1A}"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F5BC49-7714-4039-B8F2-93E76AF9DA1A}"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7AF5D0A-3D76-491C-B4A0-C8706646970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FF5BC49-7714-4039-B8F2-93E76AF9DA1A}" type="datetimeFigureOut">
              <a:rPr lang="en-US" smtClean="0"/>
              <a:pPr/>
              <a:t>5/8/2014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AF5D0A-3D76-491C-B4A0-C8706646970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FF5BC49-7714-4039-B8F2-93E76AF9DA1A}"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F5D0A-3D76-491C-B4A0-C8706646970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FF5BC49-7714-4039-B8F2-93E76AF9DA1A}" type="datetimeFigureOut">
              <a:rPr lang="en-US" smtClean="0"/>
              <a:pPr/>
              <a:t>5/8/2014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AF5D0A-3D76-491C-B4A0-C8706646970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F5BC49-7714-4039-B8F2-93E76AF9DA1A}" type="datetimeFigureOut">
              <a:rPr lang="en-US" smtClean="0"/>
              <a:pPr/>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7AF5D0A-3D76-491C-B4A0-C870664697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FF5BC49-7714-4039-B8F2-93E76AF9DA1A}" type="datetimeFigureOut">
              <a:rPr lang="en-US" smtClean="0"/>
              <a:pPr/>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AF5D0A-3D76-491C-B4A0-C870664697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AF5D0A-3D76-491C-B4A0-C8706646970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FF5BC49-7714-4039-B8F2-93E76AF9DA1A}" type="datetimeFigureOut">
              <a:rPr lang="en-US" smtClean="0"/>
              <a:pPr/>
              <a:t>5/8/2014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7AF5D0A-3D76-491C-B4A0-C8706646970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FF5BC49-7714-4039-B8F2-93E76AF9DA1A}" type="datetimeFigureOut">
              <a:rPr lang="en-US" smtClean="0"/>
              <a:pPr/>
              <a:t>5/8/2014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FF5BC49-7714-4039-B8F2-93E76AF9DA1A}" type="datetimeFigureOut">
              <a:rPr lang="en-US" smtClean="0"/>
              <a:pPr/>
              <a:t>5/8/2014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AF5D0A-3D76-491C-B4A0-C8706646970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Unit 8: Social Movements and Social change</a:t>
            </a:r>
            <a:endParaRPr lang="en-US" dirty="0"/>
          </a:p>
        </p:txBody>
      </p:sp>
      <p:sp>
        <p:nvSpPr>
          <p:cNvPr id="2" name="Title 1"/>
          <p:cNvSpPr>
            <a:spLocks noGrp="1"/>
          </p:cNvSpPr>
          <p:nvPr>
            <p:ph type="ctrTitle"/>
          </p:nvPr>
        </p:nvSpPr>
        <p:spPr/>
        <p:txBody>
          <a:bodyPr/>
          <a:lstStyle/>
          <a:p>
            <a:r>
              <a:rPr lang="en-US" dirty="0" smtClean="0"/>
              <a:t>Collective Behavior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a:t>
            </a:r>
            <a:endParaRPr lang="en-US" dirty="0"/>
          </a:p>
        </p:txBody>
      </p:sp>
      <p:sp>
        <p:nvSpPr>
          <p:cNvPr id="3" name="Content Placeholder 2"/>
          <p:cNvSpPr>
            <a:spLocks noGrp="1"/>
          </p:cNvSpPr>
          <p:nvPr>
            <p:ph sz="quarter" idx="1"/>
          </p:nvPr>
        </p:nvSpPr>
        <p:spPr/>
        <p:txBody>
          <a:bodyPr>
            <a:normAutofit/>
          </a:bodyPr>
          <a:lstStyle/>
          <a:p>
            <a:r>
              <a:rPr lang="en-US" b="1" u="sng" dirty="0" smtClean="0"/>
              <a:t>Fads</a:t>
            </a:r>
            <a:r>
              <a:rPr lang="en-US" dirty="0" smtClean="0"/>
              <a:t>: An unconventional object, action, or idea that a large number of people are attached to for a very short period of time </a:t>
            </a:r>
          </a:p>
          <a:p>
            <a:pPr lvl="1"/>
            <a:r>
              <a:rPr lang="en-US" dirty="0" smtClean="0"/>
              <a:t>Differ from fashions in that they are less predictable and less enduring </a:t>
            </a:r>
          </a:p>
          <a:p>
            <a:pPr lvl="1"/>
            <a:r>
              <a:rPr lang="en-US" dirty="0" smtClean="0"/>
              <a:t>John </a:t>
            </a:r>
            <a:r>
              <a:rPr lang="en-US" dirty="0" err="1" smtClean="0"/>
              <a:t>Lofland</a:t>
            </a:r>
            <a:r>
              <a:rPr lang="en-US" dirty="0" smtClean="0"/>
              <a:t> divided fans into 4 groups: </a:t>
            </a:r>
          </a:p>
          <a:p>
            <a:pPr lvl="2"/>
            <a:r>
              <a:rPr lang="en-US" dirty="0" smtClean="0"/>
              <a:t>Objects: Hula Hoops, mood rings, Beanie Babies </a:t>
            </a:r>
          </a:p>
          <a:p>
            <a:pPr lvl="2"/>
            <a:r>
              <a:rPr lang="en-US" dirty="0" smtClean="0"/>
              <a:t>Activities: Are often bizarre (swallowing live goldfish) </a:t>
            </a:r>
          </a:p>
          <a:p>
            <a:pPr lvl="2"/>
            <a:r>
              <a:rPr lang="en-US" dirty="0" smtClean="0"/>
              <a:t>Ideas: Attempting to see the future through horoscopes</a:t>
            </a:r>
          </a:p>
          <a:p>
            <a:pPr lvl="2"/>
            <a:r>
              <a:rPr lang="en-US" dirty="0" smtClean="0"/>
              <a:t>Personalities: Elvis, Michael Jackson, Princess Diana </a:t>
            </a:r>
          </a:p>
          <a:p>
            <a:pPr lvl="1"/>
            <a:r>
              <a:rPr lang="en-US" dirty="0" smtClean="0"/>
              <a:t>Appeal primarily to young people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74638"/>
            <a:ext cx="8534400" cy="3459162"/>
          </a:xfrm>
        </p:spPr>
        <p:txBody>
          <a:bodyPr>
            <a:normAutofit/>
          </a:bodyPr>
          <a:lstStyle/>
          <a:p>
            <a:r>
              <a:rPr lang="en-US" sz="4800" dirty="0" smtClean="0"/>
              <a:t>What are some current fashions and fads in this school/community? </a:t>
            </a:r>
            <a:endParaRPr lang="en-US"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 </a:t>
            </a:r>
            <a:endParaRPr lang="en-US" dirty="0"/>
          </a:p>
        </p:txBody>
      </p:sp>
      <p:sp>
        <p:nvSpPr>
          <p:cNvPr id="3" name="Content Placeholder 2"/>
          <p:cNvSpPr>
            <a:spLocks noGrp="1"/>
          </p:cNvSpPr>
          <p:nvPr>
            <p:ph sz="quarter" idx="1"/>
          </p:nvPr>
        </p:nvSpPr>
        <p:spPr>
          <a:xfrm>
            <a:off x="228600" y="1600200"/>
            <a:ext cx="8610600" cy="5029200"/>
          </a:xfrm>
        </p:spPr>
        <p:txBody>
          <a:bodyPr>
            <a:normAutofit lnSpcReduction="10000"/>
          </a:bodyPr>
          <a:lstStyle/>
          <a:p>
            <a:r>
              <a:rPr lang="en-US" b="1" u="sng" dirty="0" smtClean="0"/>
              <a:t>Rumor</a:t>
            </a:r>
            <a:r>
              <a:rPr lang="en-US" dirty="0" smtClean="0"/>
              <a:t>: An unverified piece of information that is spread rapidly from one person to another </a:t>
            </a:r>
          </a:p>
          <a:p>
            <a:pPr lvl="1"/>
            <a:r>
              <a:rPr lang="en-US" dirty="0" smtClean="0"/>
              <a:t>May be true or false and thrive when large numbers of people lack definite information about a subject of interest to them </a:t>
            </a:r>
          </a:p>
          <a:p>
            <a:pPr lvl="1"/>
            <a:r>
              <a:rPr lang="en-US" dirty="0" smtClean="0"/>
              <a:t>Content is likely to change as it travels from person to person </a:t>
            </a:r>
          </a:p>
          <a:p>
            <a:pPr lvl="2"/>
            <a:r>
              <a:rPr lang="en-US" dirty="0" smtClean="0"/>
              <a:t>Ex: Telephone game</a:t>
            </a:r>
          </a:p>
          <a:p>
            <a:r>
              <a:rPr lang="en-US" b="1" u="sng" dirty="0" smtClean="0"/>
              <a:t>Urban Legend</a:t>
            </a:r>
            <a:r>
              <a:rPr lang="en-US" dirty="0" smtClean="0"/>
              <a:t>: Stories that teach a lesson and seem realistic but are untrue </a:t>
            </a:r>
          </a:p>
          <a:p>
            <a:pPr lvl="1"/>
            <a:r>
              <a:rPr lang="en-US" dirty="0" smtClean="0"/>
              <a:t>Arise and spread because of unclear situations </a:t>
            </a:r>
          </a:p>
          <a:p>
            <a:pPr lvl="1"/>
            <a:r>
              <a:rPr lang="en-US" dirty="0" smtClean="0"/>
              <a:t>Seem true because they are usually attributed to specific times and places </a:t>
            </a:r>
          </a:p>
          <a:p>
            <a:pPr lvl="1"/>
            <a:r>
              <a:rPr lang="en-US" dirty="0" smtClean="0"/>
              <a:t>Stories quickly spread in order to clarify situations by teaching moral lessons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Collective Behavior</a:t>
            </a:r>
            <a:endParaRPr lang="en-US" dirty="0"/>
          </a:p>
        </p:txBody>
      </p:sp>
      <p:sp>
        <p:nvSpPr>
          <p:cNvPr id="3" name="Content Placeholder 2"/>
          <p:cNvSpPr>
            <a:spLocks noGrp="1"/>
          </p:cNvSpPr>
          <p:nvPr>
            <p:ph sz="quarter" idx="1"/>
          </p:nvPr>
        </p:nvSpPr>
        <p:spPr>
          <a:xfrm>
            <a:off x="152400" y="1524000"/>
            <a:ext cx="8839200" cy="5105400"/>
          </a:xfrm>
        </p:spPr>
        <p:txBody>
          <a:bodyPr>
            <a:normAutofit/>
          </a:bodyPr>
          <a:lstStyle/>
          <a:p>
            <a:r>
              <a:rPr lang="en-US" b="1" u="sng" dirty="0" smtClean="0"/>
              <a:t>Public Opinion</a:t>
            </a:r>
            <a:r>
              <a:rPr lang="en-US" dirty="0" smtClean="0"/>
              <a:t>: Collection of differing attitudes that members of a public have about a particular issue </a:t>
            </a:r>
          </a:p>
          <a:p>
            <a:pPr lvl="1"/>
            <a:r>
              <a:rPr lang="en-US" dirty="0" smtClean="0"/>
              <a:t>Subject to rapid change because members of a public very often change their views on issues </a:t>
            </a:r>
          </a:p>
          <a:p>
            <a:pPr lvl="1"/>
            <a:r>
              <a:rPr lang="en-US" dirty="0" smtClean="0"/>
              <a:t>Has an important place in American society that politicians, interest groups, and businesses spend billions of dollars each year to influence it </a:t>
            </a:r>
          </a:p>
          <a:p>
            <a:pPr lvl="2"/>
            <a:r>
              <a:rPr lang="en-US" b="1" u="sng" dirty="0" smtClean="0"/>
              <a:t>Propaganda</a:t>
            </a:r>
            <a:r>
              <a:rPr lang="en-US" dirty="0" smtClean="0"/>
              <a:t>: An organized and deliberate attempt to shape public opinion </a:t>
            </a:r>
          </a:p>
          <a:p>
            <a:pPr lvl="3"/>
            <a:r>
              <a:rPr lang="en-US" dirty="0" smtClean="0"/>
              <a:t>The most effective way to influence what people think</a:t>
            </a:r>
          </a:p>
          <a:p>
            <a:pPr lvl="3"/>
            <a:r>
              <a:rPr lang="en-US" dirty="0" smtClean="0"/>
              <a:t>There are 7 techniques: testimonials, transfer, bandwagon, name calling, plain-folks appeal, glittering generalities, and card stacking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sz="quarter" idx="1"/>
          </p:nvPr>
        </p:nvSpPr>
        <p:spPr>
          <a:xfrm>
            <a:off x="304800" y="1447800"/>
            <a:ext cx="8610600" cy="5181600"/>
          </a:xfrm>
        </p:spPr>
        <p:txBody>
          <a:bodyPr>
            <a:normAutofit fontScale="92500" lnSpcReduction="20000"/>
          </a:bodyPr>
          <a:lstStyle/>
          <a:p>
            <a:r>
              <a:rPr lang="en-US" dirty="0" smtClean="0"/>
              <a:t>In groups of 2 or 3 create a visual diagram that provides simple graphics illustrating each type of collective behavior described</a:t>
            </a:r>
          </a:p>
          <a:p>
            <a:r>
              <a:rPr lang="en-US" dirty="0" smtClean="0"/>
              <a:t>Label and summarize each type of behavior </a:t>
            </a:r>
          </a:p>
          <a:p>
            <a:r>
              <a:rPr lang="en-US" dirty="0" smtClean="0"/>
              <a:t>Types of Collective Behavior</a:t>
            </a:r>
          </a:p>
          <a:p>
            <a:pPr lvl="1"/>
            <a:r>
              <a:rPr lang="en-US" dirty="0" smtClean="0"/>
              <a:t>Crowds</a:t>
            </a:r>
          </a:p>
          <a:p>
            <a:pPr lvl="1"/>
            <a:r>
              <a:rPr lang="en-US" dirty="0" smtClean="0"/>
              <a:t>Mobs</a:t>
            </a:r>
          </a:p>
          <a:p>
            <a:pPr lvl="1"/>
            <a:r>
              <a:rPr lang="en-US" dirty="0" smtClean="0"/>
              <a:t>Riots</a:t>
            </a:r>
          </a:p>
          <a:p>
            <a:pPr lvl="1"/>
            <a:r>
              <a:rPr lang="en-US" dirty="0" smtClean="0"/>
              <a:t>Panic</a:t>
            </a:r>
          </a:p>
          <a:p>
            <a:pPr lvl="1"/>
            <a:r>
              <a:rPr lang="en-US" dirty="0" smtClean="0"/>
              <a:t>Mass Hysteria </a:t>
            </a:r>
          </a:p>
          <a:p>
            <a:pPr lvl="1"/>
            <a:r>
              <a:rPr lang="en-US" dirty="0" smtClean="0"/>
              <a:t>Fashions</a:t>
            </a:r>
          </a:p>
          <a:p>
            <a:pPr lvl="1"/>
            <a:r>
              <a:rPr lang="en-US" dirty="0" smtClean="0"/>
              <a:t>Fads</a:t>
            </a:r>
          </a:p>
          <a:p>
            <a:pPr lvl="1"/>
            <a:r>
              <a:rPr lang="en-US" dirty="0" smtClean="0"/>
              <a:t>Rumors</a:t>
            </a:r>
          </a:p>
          <a:p>
            <a:pPr lvl="1"/>
            <a:r>
              <a:rPr lang="en-US" dirty="0" smtClean="0"/>
              <a:t>Urban Legends</a:t>
            </a:r>
          </a:p>
          <a:p>
            <a:pPr lvl="1"/>
            <a:r>
              <a:rPr lang="en-US" dirty="0" smtClean="0"/>
              <a:t>Public Opinion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Collective Behavior</a:t>
            </a:r>
            <a:endParaRPr lang="en-US" dirty="0"/>
          </a:p>
        </p:txBody>
      </p:sp>
      <p:sp>
        <p:nvSpPr>
          <p:cNvPr id="3" name="Content Placeholder 2"/>
          <p:cNvSpPr>
            <a:spLocks noGrp="1"/>
          </p:cNvSpPr>
          <p:nvPr>
            <p:ph sz="quarter" idx="1"/>
          </p:nvPr>
        </p:nvSpPr>
        <p:spPr>
          <a:xfrm>
            <a:off x="228600" y="1524000"/>
            <a:ext cx="8686800" cy="5105400"/>
          </a:xfrm>
        </p:spPr>
        <p:txBody>
          <a:bodyPr>
            <a:normAutofit fontScale="92500" lnSpcReduction="20000"/>
          </a:bodyPr>
          <a:lstStyle/>
          <a:p>
            <a:r>
              <a:rPr lang="en-US" b="1" u="sng" dirty="0" smtClean="0"/>
              <a:t>Contagion Theory</a:t>
            </a:r>
            <a:r>
              <a:rPr lang="en-US" dirty="0" smtClean="0"/>
              <a:t>: (</a:t>
            </a:r>
            <a:r>
              <a:rPr lang="en-US" dirty="0" err="1" smtClean="0"/>
              <a:t>Gustave</a:t>
            </a:r>
            <a:r>
              <a:rPr lang="en-US" dirty="0" smtClean="0"/>
              <a:t> </a:t>
            </a:r>
            <a:r>
              <a:rPr lang="en-US" dirty="0" err="1" smtClean="0"/>
              <a:t>LeBon</a:t>
            </a:r>
            <a:r>
              <a:rPr lang="en-US" dirty="0" smtClean="0"/>
              <a:t>) The hypnotic power of a </a:t>
            </a:r>
            <a:r>
              <a:rPr lang="en-US" dirty="0"/>
              <a:t>c</a:t>
            </a:r>
            <a:r>
              <a:rPr lang="en-US" dirty="0" smtClean="0"/>
              <a:t>rowd encourages people to give up their individuality to the stronger pull of the group. </a:t>
            </a:r>
          </a:p>
          <a:p>
            <a:pPr lvl="1"/>
            <a:r>
              <a:rPr lang="en-US" dirty="0" smtClean="0"/>
              <a:t>Individuals become anonymous</a:t>
            </a:r>
          </a:p>
          <a:p>
            <a:pPr lvl="1"/>
            <a:r>
              <a:rPr lang="en-US" dirty="0" smtClean="0"/>
              <a:t>The crowd becomes a single organism operating under one collective mind </a:t>
            </a:r>
          </a:p>
          <a:p>
            <a:pPr lvl="1"/>
            <a:r>
              <a:rPr lang="en-US" dirty="0" smtClean="0"/>
              <a:t>3 factors give crowds power over individual</a:t>
            </a:r>
          </a:p>
          <a:p>
            <a:pPr lvl="2"/>
            <a:r>
              <a:rPr lang="en-US" dirty="0" smtClean="0"/>
              <a:t>Because of the large numbers in a crowd, individuals gain an anonymity that makes them feel unconquerable </a:t>
            </a:r>
          </a:p>
          <a:p>
            <a:pPr lvl="2"/>
            <a:r>
              <a:rPr lang="en-US" dirty="0" smtClean="0"/>
              <a:t>Spread of emotion is so rapid and contagious that it overtakes the members of a crowd </a:t>
            </a:r>
          </a:p>
          <a:p>
            <a:pPr lvl="2"/>
            <a:r>
              <a:rPr lang="en-US" dirty="0" smtClean="0"/>
              <a:t>Members of a crowd rapidly enter a state of suggestibility which allows them to become vulnerable to manipulations of a charismatic leader </a:t>
            </a:r>
          </a:p>
          <a:p>
            <a:pPr lvl="1"/>
            <a:r>
              <a:rPr lang="en-US" dirty="0" smtClean="0"/>
              <a:t>Limitations</a:t>
            </a:r>
          </a:p>
          <a:p>
            <a:pPr lvl="2"/>
            <a:r>
              <a:rPr lang="en-US" dirty="0" smtClean="0"/>
              <a:t>Studies have shown no individual that a collective mind exists in crowds </a:t>
            </a:r>
          </a:p>
          <a:p>
            <a:pPr lvl="2"/>
            <a:r>
              <a:rPr lang="en-US" dirty="0" smtClean="0"/>
              <a:t>Behavior is usually not as uniform as the theory suggests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Collective Behavior</a:t>
            </a:r>
            <a:endParaRPr lang="en-US" dirty="0"/>
          </a:p>
        </p:txBody>
      </p:sp>
      <p:sp>
        <p:nvSpPr>
          <p:cNvPr id="3" name="Content Placeholder 2"/>
          <p:cNvSpPr>
            <a:spLocks noGrp="1"/>
          </p:cNvSpPr>
          <p:nvPr>
            <p:ph sz="quarter" idx="1"/>
          </p:nvPr>
        </p:nvSpPr>
        <p:spPr>
          <a:xfrm>
            <a:off x="228600" y="1600200"/>
            <a:ext cx="8686800" cy="5029200"/>
          </a:xfrm>
        </p:spPr>
        <p:txBody>
          <a:bodyPr>
            <a:normAutofit/>
          </a:bodyPr>
          <a:lstStyle/>
          <a:p>
            <a:r>
              <a:rPr lang="en-US" b="1" u="sng" dirty="0" smtClean="0"/>
              <a:t>Emergent-Norm Theory</a:t>
            </a:r>
          </a:p>
          <a:p>
            <a:pPr lvl="1"/>
            <a:r>
              <a:rPr lang="en-US" dirty="0" smtClean="0"/>
              <a:t>The people in a crowd are often faced with a situation in which traditional norms of behavior do not apply.</a:t>
            </a:r>
          </a:p>
          <a:p>
            <a:pPr lvl="1"/>
            <a:r>
              <a:rPr lang="en-US" dirty="0" smtClean="0"/>
              <a:t>Gradually, new norms emerge when a leader initiates new behavior. </a:t>
            </a:r>
          </a:p>
          <a:p>
            <a:pPr lvl="1"/>
            <a:r>
              <a:rPr lang="en-US" dirty="0" smtClean="0"/>
              <a:t>These new norms provide a common motivation for group action where none existed before </a:t>
            </a:r>
          </a:p>
          <a:p>
            <a:pPr lvl="2"/>
            <a:r>
              <a:rPr lang="en-US" dirty="0" smtClean="0"/>
              <a:t>Ex: When a film breaks in the movie theater, one person may start to stomp his/her feet. Even though it does nothing to fix the film, people begin to join and they often feel obliged to conform to the new group norm </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Collective Behavior</a:t>
            </a:r>
            <a:endParaRPr lang="en-US" dirty="0"/>
          </a:p>
        </p:txBody>
      </p:sp>
      <p:sp>
        <p:nvSpPr>
          <p:cNvPr id="3" name="Content Placeholder 2"/>
          <p:cNvSpPr>
            <a:spLocks noGrp="1"/>
          </p:cNvSpPr>
          <p:nvPr>
            <p:ph sz="quarter" idx="1"/>
          </p:nvPr>
        </p:nvSpPr>
        <p:spPr>
          <a:xfrm>
            <a:off x="228600" y="1447800"/>
            <a:ext cx="8610600" cy="5029200"/>
          </a:xfrm>
        </p:spPr>
        <p:txBody>
          <a:bodyPr>
            <a:normAutofit fontScale="92500" lnSpcReduction="10000"/>
          </a:bodyPr>
          <a:lstStyle/>
          <a:p>
            <a:r>
              <a:rPr lang="en-US" b="1" u="sng" dirty="0" smtClean="0"/>
              <a:t>Value-Added Theory</a:t>
            </a:r>
            <a:r>
              <a:rPr lang="en-US" dirty="0" smtClean="0"/>
              <a:t>: Explains crowd behavior as a process that moves from step to step. </a:t>
            </a:r>
          </a:p>
          <a:p>
            <a:pPr lvl="1"/>
            <a:r>
              <a:rPr lang="en-US" dirty="0" smtClean="0"/>
              <a:t>There are 6 basic preconditions for collective behavior </a:t>
            </a:r>
          </a:p>
          <a:p>
            <a:pPr lvl="2"/>
            <a:r>
              <a:rPr lang="en-US" u="sng" dirty="0" smtClean="0"/>
              <a:t>Structural conduciveness </a:t>
            </a:r>
            <a:r>
              <a:rPr lang="en-US" dirty="0" smtClean="0"/>
              <a:t>= Surrounding social structure that makes it possible for a particular type of collective behavior to occur </a:t>
            </a:r>
          </a:p>
          <a:p>
            <a:pPr lvl="2"/>
            <a:r>
              <a:rPr lang="en-US" u="sng" dirty="0" smtClean="0"/>
              <a:t>Structural strain </a:t>
            </a:r>
            <a:r>
              <a:rPr lang="en-US" dirty="0" smtClean="0"/>
              <a:t>= Social conditions that put strain on people and thus encourage them to seek some collective means of relief </a:t>
            </a:r>
          </a:p>
          <a:p>
            <a:pPr lvl="2"/>
            <a:r>
              <a:rPr lang="en-US" u="sng" dirty="0" smtClean="0"/>
              <a:t>Growth and spread of generalized belief </a:t>
            </a:r>
            <a:r>
              <a:rPr lang="en-US" dirty="0" smtClean="0"/>
              <a:t>= Makes the structural strain personally meaningful for people </a:t>
            </a:r>
          </a:p>
          <a:p>
            <a:pPr lvl="2"/>
            <a:r>
              <a:rPr lang="en-US" u="sng" dirty="0" smtClean="0"/>
              <a:t>Precipitating factors </a:t>
            </a:r>
            <a:r>
              <a:rPr lang="en-US" dirty="0" smtClean="0"/>
              <a:t>= Triggering mechanisms that set off the behavior </a:t>
            </a:r>
          </a:p>
          <a:p>
            <a:pPr lvl="2"/>
            <a:r>
              <a:rPr lang="en-US" u="sng" dirty="0" smtClean="0"/>
              <a:t>Mobilization for action </a:t>
            </a:r>
            <a:r>
              <a:rPr lang="en-US" dirty="0" smtClean="0"/>
              <a:t>= First 4 preconditions set stage for people to act </a:t>
            </a:r>
          </a:p>
          <a:p>
            <a:pPr lvl="2"/>
            <a:r>
              <a:rPr lang="en-US" u="sng" dirty="0" smtClean="0"/>
              <a:t>Social control </a:t>
            </a:r>
            <a:r>
              <a:rPr lang="en-US" dirty="0" smtClean="0"/>
              <a:t>= Can be controlled if mechanisms exist to prevent or minimize the situation </a:t>
            </a:r>
          </a:p>
          <a:p>
            <a:pPr lvl="1"/>
            <a:r>
              <a:rPr lang="en-US" dirty="0" smtClean="0"/>
              <a:t>The more pre-conditions that are present, the greater the likelihood of a particular type of collective behavior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Theory Example</a:t>
            </a:r>
            <a:endParaRPr lang="en-US" dirty="0"/>
          </a:p>
        </p:txBody>
      </p:sp>
      <p:sp>
        <p:nvSpPr>
          <p:cNvPr id="3" name="Content Placeholder 2"/>
          <p:cNvSpPr>
            <a:spLocks noGrp="1"/>
          </p:cNvSpPr>
          <p:nvPr>
            <p:ph sz="quarter" idx="1"/>
          </p:nvPr>
        </p:nvSpPr>
        <p:spPr>
          <a:xfrm>
            <a:off x="228600" y="1524000"/>
            <a:ext cx="8686800" cy="4876800"/>
          </a:xfrm>
        </p:spPr>
        <p:txBody>
          <a:bodyPr>
            <a:normAutofit fontScale="70000" lnSpcReduction="20000"/>
          </a:bodyPr>
          <a:lstStyle/>
          <a:p>
            <a:r>
              <a:rPr lang="en-US" u="sng" dirty="0" smtClean="0"/>
              <a:t>Structural Conduciveness </a:t>
            </a:r>
            <a:r>
              <a:rPr lang="en-US" dirty="0" smtClean="0"/>
              <a:t>= In 1991 a bystander videotaped the beating of Rodney King by 4 white L.A. police officers. Those officers faced charges but were acquitted fueling anger </a:t>
            </a:r>
          </a:p>
          <a:p>
            <a:r>
              <a:rPr lang="en-US" u="sng" dirty="0" smtClean="0"/>
              <a:t>Structural Strain </a:t>
            </a:r>
            <a:r>
              <a:rPr lang="en-US" dirty="0" smtClean="0"/>
              <a:t>= Poverty, overcrowding, and discrimination were present in South Central L.A. during time of trial </a:t>
            </a:r>
          </a:p>
          <a:p>
            <a:r>
              <a:rPr lang="en-US" u="sng" dirty="0" smtClean="0"/>
              <a:t>Growth of Generalized Belief </a:t>
            </a:r>
            <a:r>
              <a:rPr lang="en-US" dirty="0" smtClean="0"/>
              <a:t>= Many residents of South Central shared strong resentment of the police and hoped they would be found guilty for the beatings and they doubted an all-white jury would return a fair verdict </a:t>
            </a:r>
          </a:p>
          <a:p>
            <a:r>
              <a:rPr lang="en-US" dirty="0" smtClean="0"/>
              <a:t> </a:t>
            </a:r>
            <a:r>
              <a:rPr lang="en-US" u="sng" dirty="0" smtClean="0"/>
              <a:t>Precipitating Factors </a:t>
            </a:r>
            <a:r>
              <a:rPr lang="en-US" dirty="0" smtClean="0"/>
              <a:t>= News of the not guilty verdict provided a triggering mechanism </a:t>
            </a:r>
          </a:p>
          <a:p>
            <a:r>
              <a:rPr lang="en-US" u="sng" dirty="0" smtClean="0"/>
              <a:t>Mobilization of Action </a:t>
            </a:r>
            <a:r>
              <a:rPr lang="en-US" dirty="0" smtClean="0"/>
              <a:t>= When residents realized the community leaders would not change the verdict, many began looting and engaging in random acts of destruction</a:t>
            </a:r>
          </a:p>
          <a:p>
            <a:r>
              <a:rPr lang="en-US" u="sng" dirty="0" smtClean="0"/>
              <a:t>Social Control </a:t>
            </a:r>
            <a:r>
              <a:rPr lang="en-US" dirty="0" smtClean="0"/>
              <a:t>= When community leaders could not put down the riots, the Governor of California called in the National Guard and the mayor imposed a curfew on the residents. President Bush sent in federal troops which helped to end the riots.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Think About This…</a:t>
            </a:r>
            <a:endParaRPr lang="en-US" dirty="0"/>
          </a:p>
        </p:txBody>
      </p:sp>
      <p:sp>
        <p:nvSpPr>
          <p:cNvPr id="5" name="Content Placeholder 4"/>
          <p:cNvSpPr>
            <a:spLocks noGrp="1"/>
          </p:cNvSpPr>
          <p:nvPr>
            <p:ph sz="quarter" idx="1"/>
          </p:nvPr>
        </p:nvSpPr>
        <p:spPr>
          <a:xfrm>
            <a:off x="304800" y="1600200"/>
            <a:ext cx="8534400" cy="5029200"/>
          </a:xfrm>
        </p:spPr>
        <p:txBody>
          <a:bodyPr>
            <a:normAutofit/>
          </a:bodyPr>
          <a:lstStyle/>
          <a:p>
            <a:r>
              <a:rPr lang="en-US" dirty="0" smtClean="0"/>
              <a:t>You are sitting in a movie theater watching a film, and the film breaks. How does the audience respond? </a:t>
            </a:r>
          </a:p>
          <a:p>
            <a:endParaRPr lang="en-US" dirty="0"/>
          </a:p>
          <a:p>
            <a:r>
              <a:rPr lang="en-US" dirty="0" smtClean="0"/>
              <a:t>Why do you think the audience would respond that way? </a:t>
            </a:r>
          </a:p>
          <a:p>
            <a:endParaRPr lang="en-US" dirty="0" smtClean="0"/>
          </a:p>
          <a:p>
            <a:endParaRPr lang="en-US" dirty="0" smtClean="0"/>
          </a:p>
          <a:p>
            <a:r>
              <a:rPr lang="en-US" dirty="0" smtClean="0"/>
              <a:t>If you saw a person being attacked at the State Fair with hundreds of people around would you help?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Behavior</a:t>
            </a:r>
            <a:endParaRPr lang="en-US" dirty="0"/>
          </a:p>
        </p:txBody>
      </p:sp>
      <p:sp>
        <p:nvSpPr>
          <p:cNvPr id="3" name="Content Placeholder 2"/>
          <p:cNvSpPr>
            <a:spLocks noGrp="1"/>
          </p:cNvSpPr>
          <p:nvPr>
            <p:ph sz="quarter" idx="1"/>
          </p:nvPr>
        </p:nvSpPr>
        <p:spPr/>
        <p:txBody>
          <a:bodyPr>
            <a:normAutofit/>
          </a:bodyPr>
          <a:lstStyle/>
          <a:p>
            <a:r>
              <a:rPr lang="en-US" dirty="0" smtClean="0"/>
              <a:t>Social behavior is patterned and predictable</a:t>
            </a:r>
          </a:p>
          <a:p>
            <a:r>
              <a:rPr lang="en-US" b="1" u="sng" dirty="0" smtClean="0"/>
              <a:t>Collective Behavior</a:t>
            </a:r>
            <a:r>
              <a:rPr lang="en-US" dirty="0" smtClean="0"/>
              <a:t>: Relatively spontaneous social behavior that occurs when people try to develop common solutions to unclear situations</a:t>
            </a:r>
          </a:p>
          <a:p>
            <a:r>
              <a:rPr lang="en-US" dirty="0" smtClean="0"/>
              <a:t>Social scientists have generally found collective behavior to be difficult to study because: </a:t>
            </a:r>
          </a:p>
          <a:p>
            <a:pPr lvl="1"/>
            <a:r>
              <a:rPr lang="en-US" dirty="0" smtClean="0"/>
              <a:t>Range of material covered is enormous </a:t>
            </a:r>
          </a:p>
          <a:p>
            <a:pPr lvl="1"/>
            <a:r>
              <a:rPr lang="en-US" dirty="0" smtClean="0"/>
              <a:t>It is relatively short-lived, spontaneous, and emotional </a:t>
            </a:r>
          </a:p>
          <a:p>
            <a:pPr lvl="1"/>
            <a:r>
              <a:rPr lang="en-US" dirty="0" smtClean="0"/>
              <a:t>It usually involves large numbers of people who do not know one another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Collectivities </a:t>
            </a:r>
            <a:endParaRPr lang="en-US" dirty="0"/>
          </a:p>
        </p:txBody>
      </p:sp>
      <p:sp>
        <p:nvSpPr>
          <p:cNvPr id="3" name="Content Placeholder 2"/>
          <p:cNvSpPr>
            <a:spLocks noGrp="1"/>
          </p:cNvSpPr>
          <p:nvPr>
            <p:ph sz="quarter" idx="1"/>
          </p:nvPr>
        </p:nvSpPr>
        <p:spPr>
          <a:xfrm>
            <a:off x="228600" y="1524000"/>
            <a:ext cx="8686800" cy="5105400"/>
          </a:xfrm>
        </p:spPr>
        <p:txBody>
          <a:bodyPr>
            <a:normAutofit lnSpcReduction="10000"/>
          </a:bodyPr>
          <a:lstStyle/>
          <a:p>
            <a:r>
              <a:rPr lang="en-US" b="1" u="sng" dirty="0" smtClean="0"/>
              <a:t>Collectivity</a:t>
            </a:r>
            <a:r>
              <a:rPr lang="en-US" dirty="0" smtClean="0"/>
              <a:t>: A gathering of people who have limited interaction with one another and do not share clearly defined, conventional norms or a sense of group unity</a:t>
            </a:r>
          </a:p>
          <a:p>
            <a:r>
              <a:rPr lang="en-US" dirty="0" smtClean="0"/>
              <a:t>Factors that distinguish collectivities from social groups </a:t>
            </a:r>
          </a:p>
          <a:p>
            <a:pPr marL="971550" lvl="1" indent="-514350">
              <a:buFont typeface="+mj-lt"/>
              <a:buAutoNum type="arabicPeriod"/>
            </a:pPr>
            <a:r>
              <a:rPr lang="en-US" dirty="0" smtClean="0"/>
              <a:t>Limited interaction</a:t>
            </a:r>
          </a:p>
          <a:p>
            <a:pPr marL="1371600" lvl="2" indent="-514350"/>
            <a:r>
              <a:rPr lang="en-US" dirty="0" smtClean="0"/>
              <a:t>Interaction among members of collectivities is limited and sometimes nonexistent</a:t>
            </a:r>
          </a:p>
          <a:p>
            <a:pPr marL="971550" lvl="1" indent="-514350">
              <a:buFont typeface="+mj-lt"/>
              <a:buAutoNum type="arabicPeriod"/>
            </a:pPr>
            <a:r>
              <a:rPr lang="en-US" dirty="0" smtClean="0"/>
              <a:t>Unclear norms </a:t>
            </a:r>
          </a:p>
          <a:p>
            <a:pPr marL="1371600" lvl="2" indent="-514350"/>
            <a:r>
              <a:rPr lang="en-US" dirty="0" smtClean="0"/>
              <a:t>In collectivities, norms for behavior are either unclear or unconventional </a:t>
            </a:r>
          </a:p>
          <a:p>
            <a:pPr marL="971550" lvl="1" indent="-514350">
              <a:buFont typeface="+mj-lt"/>
              <a:buAutoNum type="arabicPeriod"/>
            </a:pPr>
            <a:r>
              <a:rPr lang="en-US" dirty="0" smtClean="0"/>
              <a:t>Limited unity</a:t>
            </a:r>
          </a:p>
          <a:p>
            <a:pPr marL="1371600" lvl="2" indent="-514350"/>
            <a:r>
              <a:rPr lang="en-US" dirty="0" smtClean="0"/>
              <a:t>Members of collectivities seldom share a sense of group unity</a:t>
            </a:r>
          </a:p>
          <a:p>
            <a:pPr marL="971550" lvl="1" indent="-514350"/>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Types of Collective Behavior</a:t>
            </a:r>
            <a:endParaRPr lang="en-US" dirty="0"/>
          </a:p>
        </p:txBody>
      </p:sp>
      <p:sp>
        <p:nvSpPr>
          <p:cNvPr id="3" name="Content Placeholder 2"/>
          <p:cNvSpPr>
            <a:spLocks noGrp="1"/>
          </p:cNvSpPr>
          <p:nvPr>
            <p:ph sz="quarter" idx="1"/>
          </p:nvPr>
        </p:nvSpPr>
        <p:spPr>
          <a:xfrm>
            <a:off x="152400" y="1524000"/>
            <a:ext cx="8763000" cy="5105400"/>
          </a:xfrm>
        </p:spPr>
        <p:txBody>
          <a:bodyPr>
            <a:normAutofit fontScale="85000" lnSpcReduction="20000"/>
          </a:bodyPr>
          <a:lstStyle/>
          <a:p>
            <a:r>
              <a:rPr lang="en-US" b="1" u="sng" dirty="0" smtClean="0"/>
              <a:t>Crowd</a:t>
            </a:r>
            <a:r>
              <a:rPr lang="en-US" dirty="0" smtClean="0"/>
              <a:t>: Temporary gathering of people who are in close enough proximity to interact</a:t>
            </a:r>
          </a:p>
          <a:p>
            <a:pPr lvl="1"/>
            <a:r>
              <a:rPr lang="en-US" dirty="0" smtClean="0"/>
              <a:t>Herbert </a:t>
            </a:r>
            <a:r>
              <a:rPr lang="en-US" dirty="0" err="1" smtClean="0"/>
              <a:t>Blumer</a:t>
            </a:r>
            <a:r>
              <a:rPr lang="en-US" dirty="0" smtClean="0"/>
              <a:t> separates crowds into 4 classifications</a:t>
            </a:r>
          </a:p>
          <a:p>
            <a:pPr marL="1371600" lvl="2" indent="-457200">
              <a:buFont typeface="+mj-lt"/>
              <a:buAutoNum type="arabicPeriod"/>
            </a:pPr>
            <a:r>
              <a:rPr lang="en-US" u="sng" dirty="0" smtClean="0"/>
              <a:t>Casual Crowd </a:t>
            </a:r>
            <a:r>
              <a:rPr lang="en-US" dirty="0" smtClean="0"/>
              <a:t>= Least organized, most temporary, people interact little if at all</a:t>
            </a:r>
          </a:p>
          <a:p>
            <a:pPr marL="1828800" lvl="3" indent="-457200"/>
            <a:r>
              <a:rPr lang="en-US" dirty="0" smtClean="0"/>
              <a:t>Ex: People waiting in line to buy movie tickets; people gathered at a beach</a:t>
            </a:r>
          </a:p>
          <a:p>
            <a:pPr marL="1371600" lvl="2" indent="-457200">
              <a:buFont typeface="+mj-lt"/>
              <a:buAutoNum type="arabicPeriod"/>
            </a:pPr>
            <a:r>
              <a:rPr lang="en-US" u="sng" dirty="0" smtClean="0"/>
              <a:t>Conventional Crowd </a:t>
            </a:r>
            <a:r>
              <a:rPr lang="en-US" dirty="0" smtClean="0"/>
              <a:t>= More structured; people may not interact with one another very much, but they act according to established rules of behavior and usually gather for a common purpose </a:t>
            </a:r>
          </a:p>
          <a:p>
            <a:pPr marL="1828800" lvl="3" indent="-457200"/>
            <a:r>
              <a:rPr lang="en-US" dirty="0" smtClean="0"/>
              <a:t>Ex: Funeral, public lecture, baseball game</a:t>
            </a:r>
          </a:p>
          <a:p>
            <a:pPr marL="1371600" lvl="2" indent="-457200">
              <a:buFont typeface="+mj-lt"/>
              <a:buAutoNum type="arabicPeriod"/>
            </a:pPr>
            <a:r>
              <a:rPr lang="en-US" u="sng" dirty="0" smtClean="0"/>
              <a:t>Expressive Crowd </a:t>
            </a:r>
            <a:r>
              <a:rPr lang="en-US" dirty="0" smtClean="0"/>
              <a:t>= Has no goal or purpose, forms around emotionally charged activities; laughing, shouting, crying, dancing and other behaviors that are common in this crowd are inappropriate in many other social situations</a:t>
            </a:r>
          </a:p>
          <a:p>
            <a:pPr marL="1828800" lvl="3" indent="-457200"/>
            <a:r>
              <a:rPr lang="en-US" dirty="0" smtClean="0"/>
              <a:t>Ex: Rock concert</a:t>
            </a:r>
          </a:p>
          <a:p>
            <a:pPr marL="1371600" lvl="2" indent="-457200">
              <a:buFont typeface="+mj-lt"/>
              <a:buAutoNum type="arabicPeriod"/>
            </a:pPr>
            <a:r>
              <a:rPr lang="en-US" u="sng" dirty="0" smtClean="0"/>
              <a:t>Acting Crowd </a:t>
            </a:r>
            <a:r>
              <a:rPr lang="en-US" dirty="0" smtClean="0"/>
              <a:t>= Violent crowd; Emotions are intense and usually hostile and destructive and usually focus on a particular target; often formed by a dramatic event; results in violations of established norms</a:t>
            </a:r>
          </a:p>
          <a:p>
            <a:pPr marL="1828800" lvl="3" indent="-457200"/>
            <a:r>
              <a:rPr lang="en-US" dirty="0" smtClean="0"/>
              <a:t>Ex: Opposing fans fighting at a sporting event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a:t>
            </a:r>
            <a:endParaRPr lang="en-US" dirty="0"/>
          </a:p>
        </p:txBody>
      </p:sp>
      <p:sp>
        <p:nvSpPr>
          <p:cNvPr id="3" name="Content Placeholder 2"/>
          <p:cNvSpPr>
            <a:spLocks noGrp="1"/>
          </p:cNvSpPr>
          <p:nvPr>
            <p:ph sz="quarter" idx="1"/>
          </p:nvPr>
        </p:nvSpPr>
        <p:spPr>
          <a:xfrm>
            <a:off x="228600" y="1524000"/>
            <a:ext cx="8610600" cy="4800600"/>
          </a:xfrm>
        </p:spPr>
        <p:txBody>
          <a:bodyPr>
            <a:normAutofit fontScale="85000" lnSpcReduction="20000"/>
          </a:bodyPr>
          <a:lstStyle/>
          <a:p>
            <a:r>
              <a:rPr lang="en-US" b="1" u="sng" dirty="0" smtClean="0"/>
              <a:t>Mob</a:t>
            </a:r>
            <a:r>
              <a:rPr lang="en-US" dirty="0" smtClean="0"/>
              <a:t>: An emotionally charged collectivity whose members are united by a specific destructive or violent goal </a:t>
            </a:r>
          </a:p>
          <a:p>
            <a:pPr lvl="1"/>
            <a:r>
              <a:rPr lang="en-US" dirty="0" smtClean="0"/>
              <a:t>Type of acting crowd</a:t>
            </a:r>
          </a:p>
          <a:p>
            <a:pPr lvl="1"/>
            <a:r>
              <a:rPr lang="en-US" dirty="0" smtClean="0"/>
              <a:t>Usually has leaders who urge the group toward the common action and who enforce conformity</a:t>
            </a:r>
          </a:p>
          <a:p>
            <a:pPr lvl="1"/>
            <a:r>
              <a:rPr lang="en-US" dirty="0" smtClean="0"/>
              <a:t>Although they are usually unstable and limited in duration, their actions pose a threat to social order and challenge authority </a:t>
            </a:r>
          </a:p>
          <a:p>
            <a:pPr lvl="1"/>
            <a:r>
              <a:rPr lang="en-US" dirty="0" smtClean="0"/>
              <a:t>Ex: Lynch mobs</a:t>
            </a:r>
          </a:p>
          <a:p>
            <a:r>
              <a:rPr lang="en-US" b="1" u="sng" dirty="0" smtClean="0"/>
              <a:t>Riot</a:t>
            </a:r>
            <a:r>
              <a:rPr lang="en-US" dirty="0" smtClean="0"/>
              <a:t>: A collection of people who erupt into generalized destructive behavior, the result of which is social disorder </a:t>
            </a:r>
          </a:p>
          <a:p>
            <a:pPr lvl="1"/>
            <a:r>
              <a:rPr lang="en-US" dirty="0" smtClean="0"/>
              <a:t>Type of acting crowd </a:t>
            </a:r>
          </a:p>
          <a:p>
            <a:pPr lvl="1"/>
            <a:r>
              <a:rPr lang="en-US" dirty="0" smtClean="0"/>
              <a:t>Less unified and less focused than mobs </a:t>
            </a:r>
          </a:p>
          <a:p>
            <a:pPr lvl="1"/>
            <a:r>
              <a:rPr lang="en-US" dirty="0" smtClean="0"/>
              <a:t>People who participate typically lack access to power and vent their frustrations through destructive actions </a:t>
            </a:r>
          </a:p>
          <a:p>
            <a:pPr lvl="1"/>
            <a:r>
              <a:rPr lang="en-US" dirty="0" smtClean="0"/>
              <a:t>Often begin when long-standing tensions are triggered by a single event </a:t>
            </a:r>
          </a:p>
          <a:p>
            <a:pPr lvl="1"/>
            <a:r>
              <a:rPr lang="en-US" dirty="0" smtClean="0"/>
              <a:t>Ex: L.A. riots after Rodney King incident (1992)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a:t>
            </a:r>
            <a:endParaRPr lang="en-US" dirty="0"/>
          </a:p>
        </p:txBody>
      </p:sp>
      <p:sp>
        <p:nvSpPr>
          <p:cNvPr id="3" name="Content Placeholder 2"/>
          <p:cNvSpPr>
            <a:spLocks noGrp="1"/>
          </p:cNvSpPr>
          <p:nvPr>
            <p:ph sz="quarter" idx="1"/>
          </p:nvPr>
        </p:nvSpPr>
        <p:spPr>
          <a:xfrm>
            <a:off x="228600" y="1600200"/>
            <a:ext cx="8458200" cy="5029200"/>
          </a:xfrm>
        </p:spPr>
        <p:txBody>
          <a:bodyPr>
            <a:normAutofit/>
          </a:bodyPr>
          <a:lstStyle/>
          <a:p>
            <a:r>
              <a:rPr lang="en-US" b="1" u="sng" dirty="0" smtClean="0"/>
              <a:t>Panic</a:t>
            </a:r>
            <a:r>
              <a:rPr lang="en-US" dirty="0" smtClean="0"/>
              <a:t>: A spontaneous and uncoordinated group action to escape some perceived threat</a:t>
            </a:r>
          </a:p>
          <a:p>
            <a:pPr lvl="1"/>
            <a:r>
              <a:rPr lang="en-US" dirty="0" smtClean="0"/>
              <a:t>Generally occur when people believe that their means of escape are limited or soon to be closed off and that fear often results in faulty communication about the threat, which fuels the fear and keeps people from forming logical escape plans </a:t>
            </a:r>
          </a:p>
          <a:p>
            <a:pPr lvl="1"/>
            <a:r>
              <a:rPr lang="en-US" dirty="0" smtClean="0"/>
              <a:t>Most likely to occur in situations that are outside the realm of everyday experience (fires, floods, earthquakes, etc) </a:t>
            </a:r>
          </a:p>
          <a:p>
            <a:pPr lvl="1"/>
            <a:r>
              <a:rPr lang="en-US" b="1" u="sng" dirty="0" smtClean="0"/>
              <a:t>Moral Panic</a:t>
            </a:r>
            <a:r>
              <a:rPr lang="en-US" dirty="0" smtClean="0"/>
              <a:t>: Occurs when people become fearful about behavior that appears to threaten society’s core values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a:t>
            </a:r>
            <a:endParaRPr lang="en-US" dirty="0"/>
          </a:p>
        </p:txBody>
      </p:sp>
      <p:sp>
        <p:nvSpPr>
          <p:cNvPr id="3" name="Content Placeholder 2"/>
          <p:cNvSpPr>
            <a:spLocks noGrp="1"/>
          </p:cNvSpPr>
          <p:nvPr>
            <p:ph sz="quarter" idx="1"/>
          </p:nvPr>
        </p:nvSpPr>
        <p:spPr/>
        <p:txBody>
          <a:bodyPr/>
          <a:lstStyle/>
          <a:p>
            <a:r>
              <a:rPr lang="en-US" b="1" u="sng" dirty="0" smtClean="0"/>
              <a:t>Mass Hysteria</a:t>
            </a:r>
            <a:r>
              <a:rPr lang="en-US" dirty="0" smtClean="0"/>
              <a:t>: An unfounded anxiety shared by people who can be scattered over a wide geographic area </a:t>
            </a:r>
          </a:p>
          <a:p>
            <a:pPr lvl="1"/>
            <a:r>
              <a:rPr lang="en-US" dirty="0" smtClean="0"/>
              <a:t>Anxiety involves irrational beliefs and behaviors that spread among the population, sometimes unwittingly fueled by the media </a:t>
            </a:r>
          </a:p>
          <a:p>
            <a:pPr lvl="1"/>
            <a:r>
              <a:rPr lang="en-US" dirty="0" smtClean="0"/>
              <a:t>Usually short-lived, vanishing as people come to realize that their anxieties have no basis in fact </a:t>
            </a:r>
          </a:p>
          <a:p>
            <a:pPr lvl="1"/>
            <a:r>
              <a:rPr lang="en-US" dirty="0" smtClean="0"/>
              <a:t>Ex: Salem Witch Trials and Executions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Collective Behaviors</a:t>
            </a:r>
            <a:endParaRPr lang="en-US" dirty="0"/>
          </a:p>
        </p:txBody>
      </p:sp>
      <p:sp>
        <p:nvSpPr>
          <p:cNvPr id="3" name="Content Placeholder 2"/>
          <p:cNvSpPr>
            <a:spLocks noGrp="1"/>
          </p:cNvSpPr>
          <p:nvPr>
            <p:ph sz="quarter" idx="1"/>
          </p:nvPr>
        </p:nvSpPr>
        <p:spPr/>
        <p:txBody>
          <a:bodyPr>
            <a:normAutofit/>
          </a:bodyPr>
          <a:lstStyle/>
          <a:p>
            <a:r>
              <a:rPr lang="en-US" b="1" u="sng" dirty="0" smtClean="0"/>
              <a:t>Fashions</a:t>
            </a:r>
            <a:r>
              <a:rPr lang="en-US" dirty="0" smtClean="0"/>
              <a:t>: Refer to enthusiastic attachments among large numbers of people for particular styles of appearance or behavior. </a:t>
            </a:r>
          </a:p>
          <a:p>
            <a:pPr lvl="1"/>
            <a:r>
              <a:rPr lang="en-US" dirty="0" smtClean="0"/>
              <a:t>Most related to clothing, but any cultural artifact that gains widespread acceptance can be a fashion </a:t>
            </a:r>
          </a:p>
          <a:p>
            <a:pPr lvl="1"/>
            <a:r>
              <a:rPr lang="en-US" dirty="0" smtClean="0"/>
              <a:t>Short-lived and subject to continual change</a:t>
            </a:r>
          </a:p>
          <a:p>
            <a:pPr lvl="1"/>
            <a:r>
              <a:rPr lang="en-US" dirty="0" smtClean="0"/>
              <a:t>Prominent in industrialized societies for 2 reasons</a:t>
            </a:r>
          </a:p>
          <a:p>
            <a:pPr lvl="2"/>
            <a:r>
              <a:rPr lang="en-US" dirty="0" smtClean="0"/>
              <a:t>Change is valued and associated with progress in such societies </a:t>
            </a:r>
          </a:p>
          <a:p>
            <a:pPr lvl="2"/>
            <a:r>
              <a:rPr lang="en-US" dirty="0" smtClean="0"/>
              <a:t>Industrialized societies typically emphasize social mobility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183</TotalTime>
  <Words>1659</Words>
  <Application>Microsoft Office PowerPoint</Application>
  <PresentationFormat>On-screen Show (4:3)</PresentationFormat>
  <Paragraphs>139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Collective Behavior </vt:lpstr>
      <vt:lpstr>Think About This…</vt:lpstr>
      <vt:lpstr>Collective Behavior</vt:lpstr>
      <vt:lpstr>Characteristics of Collectivities </vt:lpstr>
      <vt:lpstr>Types of Collective Behavior</vt:lpstr>
      <vt:lpstr>Types of Collective Behavior</vt:lpstr>
      <vt:lpstr>Types of Collective Behavior</vt:lpstr>
      <vt:lpstr>Types of Collective Behavior</vt:lpstr>
      <vt:lpstr>Types of Collective Behaviors</vt:lpstr>
      <vt:lpstr>Types of Collective Behavior</vt:lpstr>
      <vt:lpstr>What are some current fashions and fads in this school/community? </vt:lpstr>
      <vt:lpstr>Types of Collective Behavior </vt:lpstr>
      <vt:lpstr>Type of Collective Behavior</vt:lpstr>
      <vt:lpstr>Activity</vt:lpstr>
      <vt:lpstr>Explaining Collective Behavior</vt:lpstr>
      <vt:lpstr>Explaining Collective Behavior</vt:lpstr>
      <vt:lpstr>Explaining Collective Behavior</vt:lpstr>
      <vt:lpstr>Value-Added Theory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Social Movements and Social Change</dc:title>
  <dc:creator>Shavonne</dc:creator>
  <cp:lastModifiedBy>shairston</cp:lastModifiedBy>
  <cp:revision>17</cp:revision>
  <dcterms:created xsi:type="dcterms:W3CDTF">2013-01-02T00:37:10Z</dcterms:created>
  <dcterms:modified xsi:type="dcterms:W3CDTF">2014-05-08T14:11:08Z</dcterms:modified>
</cp:coreProperties>
</file>