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9" r:id="rId4"/>
    <p:sldId id="257" r:id="rId5"/>
    <p:sldId id="259" r:id="rId6"/>
    <p:sldId id="260" r:id="rId7"/>
    <p:sldId id="261" r:id="rId8"/>
    <p:sldId id="262" r:id="rId9"/>
    <p:sldId id="263" r:id="rId10"/>
    <p:sldId id="264" r:id="rId11"/>
    <p:sldId id="265" r:id="rId12"/>
    <p:sldId id="266" r:id="rId13"/>
    <p:sldId id="267" r:id="rId14"/>
    <p:sldId id="270" r:id="rId15"/>
    <p:sldId id="268"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B73390B-E419-4639-B99A-B87317B8CDF2}" type="datetimeFigureOut">
              <a:rPr lang="en-US" smtClean="0"/>
              <a:pPr/>
              <a:t>3/10/2014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5AB53C7-A48E-4EAC-959D-2A3B203244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73390B-E419-4639-B99A-B87317B8CDF2}"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73390B-E419-4639-B99A-B87317B8CDF2}"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73390B-E419-4639-B99A-B87317B8CDF2}"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73390B-E419-4639-B99A-B87317B8CDF2}"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73390B-E419-4639-B99A-B87317B8CDF2}"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B73390B-E419-4639-B99A-B87317B8CDF2}" type="datetimeFigureOut">
              <a:rPr lang="en-US" smtClean="0"/>
              <a:pPr/>
              <a:t>3/10/2014</a:t>
            </a:fld>
            <a:endParaRPr lang="en-US"/>
          </a:p>
        </p:txBody>
      </p:sp>
      <p:sp>
        <p:nvSpPr>
          <p:cNvPr id="27" name="Slide Number Placeholder 26"/>
          <p:cNvSpPr>
            <a:spLocks noGrp="1"/>
          </p:cNvSpPr>
          <p:nvPr>
            <p:ph type="sldNum" sz="quarter" idx="11"/>
          </p:nvPr>
        </p:nvSpPr>
        <p:spPr/>
        <p:txBody>
          <a:bodyPr rtlCol="0"/>
          <a:lstStyle/>
          <a:p>
            <a:fld id="{85AB53C7-A48E-4EAC-959D-2A3B203244A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B73390B-E419-4639-B99A-B87317B8CDF2}" type="datetimeFigureOut">
              <a:rPr lang="en-US" smtClean="0"/>
              <a:pPr/>
              <a:t>3/10/2014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5AB53C7-A48E-4EAC-959D-2A3B203244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3390B-E419-4639-B99A-B87317B8CDF2}"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B73390B-E419-4639-B99A-B87317B8CDF2}"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73390B-E419-4639-B99A-B87317B8CDF2}"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AB53C7-A48E-4EAC-959D-2A3B203244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B73390B-E419-4639-B99A-B87317B8CDF2}" type="datetimeFigureOut">
              <a:rPr lang="en-US" smtClean="0"/>
              <a:pPr/>
              <a:t>3/10/2014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5AB53C7-A48E-4EAC-959D-2A3B203244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bcNQGNUncd4" TargetMode="External"/><Relationship Id="rId2" Type="http://schemas.openxmlformats.org/officeDocument/2006/relationships/hyperlink" Target="http://www.youtube.com/watch?v=G_Z3lmidmr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DmggsuJvxuI" TargetMode="External"/><Relationship Id="rId2" Type="http://schemas.openxmlformats.org/officeDocument/2006/relationships/hyperlink" Target="http://www.youtube.com/watch?v=TRF27F2bn-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 of Socialization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Sociological Perspectives on Socialization </a:t>
            </a:r>
            <a:endParaRPr lang="en-US" dirty="0"/>
          </a:p>
        </p:txBody>
      </p:sp>
      <p:sp>
        <p:nvSpPr>
          <p:cNvPr id="3" name="Content Placeholder 2"/>
          <p:cNvSpPr>
            <a:spLocks noGrp="1"/>
          </p:cNvSpPr>
          <p:nvPr>
            <p:ph idx="1"/>
          </p:nvPr>
        </p:nvSpPr>
        <p:spPr/>
        <p:txBody>
          <a:bodyPr>
            <a:normAutofit fontScale="92500"/>
          </a:bodyPr>
          <a:lstStyle/>
          <a:p>
            <a:r>
              <a:rPr lang="en-US" dirty="0" smtClean="0"/>
              <a:t>Functional</a:t>
            </a:r>
          </a:p>
          <a:p>
            <a:pPr lvl="1"/>
            <a:r>
              <a:rPr lang="en-US" dirty="0" smtClean="0"/>
              <a:t>Socialization serves a number of functions for society and provides children with love and emotional support </a:t>
            </a:r>
          </a:p>
          <a:p>
            <a:r>
              <a:rPr lang="en-US" dirty="0" smtClean="0"/>
              <a:t>Conflict</a:t>
            </a:r>
          </a:p>
          <a:p>
            <a:pPr lvl="1"/>
            <a:r>
              <a:rPr lang="en-US" dirty="0" smtClean="0"/>
              <a:t>Sees socialization as harmful to children because too much power is placed in the hands of parents, leading to child abuse, treating infants as property, the use of physical punishment, and other problems.</a:t>
            </a:r>
          </a:p>
          <a:p>
            <a:r>
              <a:rPr lang="en-US" dirty="0" smtClean="0"/>
              <a:t>Symbolic Interaction</a:t>
            </a:r>
          </a:p>
          <a:p>
            <a:pPr lvl="1"/>
            <a:r>
              <a:rPr lang="en-US" dirty="0" smtClean="0"/>
              <a:t>Relied on to understand how the self-concept develops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lstStyle/>
          <a:p>
            <a:r>
              <a:rPr lang="en-US" dirty="0" smtClean="0"/>
              <a:t>Cooley’s Looking-Glass Self </a:t>
            </a:r>
            <a:endParaRPr lang="en-US" dirty="0"/>
          </a:p>
        </p:txBody>
      </p:sp>
      <p:sp>
        <p:nvSpPr>
          <p:cNvPr id="3" name="Content Placeholder 2"/>
          <p:cNvSpPr>
            <a:spLocks noGrp="1"/>
          </p:cNvSpPr>
          <p:nvPr>
            <p:ph idx="1"/>
          </p:nvPr>
        </p:nvSpPr>
        <p:spPr>
          <a:xfrm>
            <a:off x="457200" y="1905000"/>
            <a:ext cx="8229600" cy="4669536"/>
          </a:xfrm>
        </p:spPr>
        <p:txBody>
          <a:bodyPr>
            <a:normAutofit fontScale="92500"/>
          </a:bodyPr>
          <a:lstStyle/>
          <a:p>
            <a:r>
              <a:rPr lang="en-US" b="1" u="sng" dirty="0" smtClean="0"/>
              <a:t>Looking-Glass Self</a:t>
            </a:r>
            <a:r>
              <a:rPr lang="en-US" dirty="0" smtClean="0"/>
              <a:t>: Interactive process by which we develop an image of ourselves based on how we imagine we appear to others </a:t>
            </a:r>
          </a:p>
          <a:p>
            <a:r>
              <a:rPr lang="en-US" dirty="0" smtClean="0"/>
              <a:t>Others act as a mirror, reflecting back the image we project through their reactions to our behavior. </a:t>
            </a:r>
          </a:p>
          <a:p>
            <a:r>
              <a:rPr lang="en-US" dirty="0" smtClean="0"/>
              <a:t>Development is a 3-step process</a:t>
            </a:r>
          </a:p>
          <a:p>
            <a:pPr lvl="1"/>
            <a:r>
              <a:rPr lang="en-US" dirty="0" smtClean="0"/>
              <a:t>We imagine how we appear to others </a:t>
            </a:r>
          </a:p>
          <a:p>
            <a:pPr lvl="1"/>
            <a:r>
              <a:rPr lang="en-US" dirty="0" smtClean="0"/>
              <a:t>Based on reacts, we attempt to determine whether others view us as we view ourselves </a:t>
            </a:r>
          </a:p>
          <a:p>
            <a:pPr lvl="1"/>
            <a:r>
              <a:rPr lang="en-US" dirty="0" smtClean="0"/>
              <a:t>We use our perceptions of how others judge us to develop feelings about ourselves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Mead’s Role-Taking</a:t>
            </a:r>
            <a:endParaRPr lang="en-US" dirty="0"/>
          </a:p>
        </p:txBody>
      </p:sp>
      <p:sp>
        <p:nvSpPr>
          <p:cNvPr id="3" name="Content Placeholder 2"/>
          <p:cNvSpPr>
            <a:spLocks noGrp="1"/>
          </p:cNvSpPr>
          <p:nvPr>
            <p:ph idx="1"/>
          </p:nvPr>
        </p:nvSpPr>
        <p:spPr/>
        <p:txBody>
          <a:bodyPr>
            <a:normAutofit fontScale="77500" lnSpcReduction="20000"/>
          </a:bodyPr>
          <a:lstStyle/>
          <a:p>
            <a:r>
              <a:rPr lang="en-US" b="1" u="sng" dirty="0" smtClean="0"/>
              <a:t>Role-taking</a:t>
            </a:r>
            <a:r>
              <a:rPr lang="en-US" dirty="0" smtClean="0"/>
              <a:t>: Taking or pretending to take the role of others </a:t>
            </a:r>
          </a:p>
          <a:p>
            <a:pPr lvl="1"/>
            <a:r>
              <a:rPr lang="en-US" dirty="0" smtClean="0"/>
              <a:t>Forms basis of socialization process by allowing us to anticipate what others expect of us</a:t>
            </a:r>
          </a:p>
          <a:p>
            <a:r>
              <a:rPr lang="en-US" dirty="0" smtClean="0"/>
              <a:t>We first internalize expectations of significant others</a:t>
            </a:r>
          </a:p>
          <a:p>
            <a:r>
              <a:rPr lang="en-US" b="1" u="sng" dirty="0" smtClean="0"/>
              <a:t>Generalized Other</a:t>
            </a:r>
            <a:r>
              <a:rPr lang="en-US" dirty="0" smtClean="0"/>
              <a:t>: Internalized attitudes, expectations, and viewpoints of society</a:t>
            </a:r>
          </a:p>
          <a:p>
            <a:pPr lvl="1"/>
            <a:r>
              <a:rPr lang="en-US" dirty="0" smtClean="0"/>
              <a:t>We internalize generalized others through process of role-taking </a:t>
            </a:r>
          </a:p>
          <a:p>
            <a:r>
              <a:rPr lang="en-US" dirty="0" smtClean="0"/>
              <a:t>Role-taking is a 3-step process </a:t>
            </a:r>
          </a:p>
          <a:p>
            <a:pPr lvl="1"/>
            <a:r>
              <a:rPr lang="en-US" b="1" u="sng" dirty="0" smtClean="0"/>
              <a:t>Imitation</a:t>
            </a:r>
            <a:r>
              <a:rPr lang="en-US" dirty="0" smtClean="0"/>
              <a:t>: (Birth – 3 years) Imitate others </a:t>
            </a:r>
          </a:p>
          <a:p>
            <a:pPr lvl="1"/>
            <a:r>
              <a:rPr lang="en-US" b="1" u="sng" dirty="0" smtClean="0"/>
              <a:t>Play Stage</a:t>
            </a:r>
            <a:r>
              <a:rPr lang="en-US" dirty="0" smtClean="0"/>
              <a:t>: (3 years – school age) Play and act out roles of specific people </a:t>
            </a:r>
          </a:p>
          <a:p>
            <a:pPr lvl="1"/>
            <a:r>
              <a:rPr lang="en-US" b="1" u="sng" dirty="0" smtClean="0"/>
              <a:t>Game Stage</a:t>
            </a:r>
            <a:r>
              <a:rPr lang="en-US" dirty="0" smtClean="0"/>
              <a:t>: (school age – older) Organized games; take on roles of their own but have to anticipate the actions and expectations of others </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Mead’s “I” and “Me” </a:t>
            </a:r>
            <a:endParaRPr lang="en-US" dirty="0"/>
          </a:p>
        </p:txBody>
      </p:sp>
      <p:sp>
        <p:nvSpPr>
          <p:cNvPr id="3" name="Content Placeholder 2"/>
          <p:cNvSpPr>
            <a:spLocks noGrp="1"/>
          </p:cNvSpPr>
          <p:nvPr>
            <p:ph idx="1"/>
          </p:nvPr>
        </p:nvSpPr>
        <p:spPr/>
        <p:txBody>
          <a:bodyPr>
            <a:normAutofit/>
          </a:bodyPr>
          <a:lstStyle/>
          <a:p>
            <a:r>
              <a:rPr lang="en-US" dirty="0" smtClean="0"/>
              <a:t>According to Mead the self has 2 sides </a:t>
            </a:r>
          </a:p>
          <a:p>
            <a:pPr lvl="1"/>
            <a:r>
              <a:rPr lang="en-US" dirty="0" smtClean="0"/>
              <a:t>“</a:t>
            </a:r>
            <a:r>
              <a:rPr lang="en-US" b="1" dirty="0" smtClean="0"/>
              <a:t>Me</a:t>
            </a:r>
            <a:r>
              <a:rPr lang="en-US" dirty="0" smtClean="0"/>
              <a:t>”: </a:t>
            </a:r>
            <a:r>
              <a:rPr lang="en-US" dirty="0" err="1" smtClean="0"/>
              <a:t>Unsocialized</a:t>
            </a:r>
            <a:r>
              <a:rPr lang="en-US" dirty="0" smtClean="0"/>
              <a:t>, spontaneous, self-interested component of personality and self-identity </a:t>
            </a:r>
          </a:p>
          <a:p>
            <a:pPr lvl="1"/>
            <a:r>
              <a:rPr lang="en-US" dirty="0" smtClean="0"/>
              <a:t>“</a:t>
            </a:r>
            <a:r>
              <a:rPr lang="en-US" b="1" dirty="0" smtClean="0"/>
              <a:t>I</a:t>
            </a:r>
            <a:r>
              <a:rPr lang="en-US" dirty="0" smtClean="0"/>
              <a:t>”: Part of our self that is aware of expectations and attitudes of society’s socialized self </a:t>
            </a:r>
          </a:p>
          <a:p>
            <a:r>
              <a:rPr lang="en-US" dirty="0" smtClean="0"/>
              <a:t>In childhood, the “I” is more important than “me,” but through socialization it changes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Locke’s Tabula Rasa </a:t>
            </a:r>
            <a:endParaRPr lang="en-US" dirty="0"/>
          </a:p>
        </p:txBody>
      </p:sp>
      <p:sp>
        <p:nvSpPr>
          <p:cNvPr id="3" name="Content Placeholder 2"/>
          <p:cNvSpPr>
            <a:spLocks noGrp="1"/>
          </p:cNvSpPr>
          <p:nvPr>
            <p:ph idx="1"/>
          </p:nvPr>
        </p:nvSpPr>
        <p:spPr>
          <a:xfrm>
            <a:off x="457200" y="1752600"/>
            <a:ext cx="8229600" cy="4821936"/>
          </a:xfrm>
        </p:spPr>
        <p:txBody>
          <a:bodyPr/>
          <a:lstStyle/>
          <a:p>
            <a:r>
              <a:rPr lang="en-US" dirty="0" smtClean="0"/>
              <a:t>Locke believed that each newly born human being is a </a:t>
            </a:r>
            <a:r>
              <a:rPr lang="en-US" b="1" u="sng" dirty="0" smtClean="0"/>
              <a:t>tabula rasa</a:t>
            </a:r>
            <a:r>
              <a:rPr lang="en-US" dirty="0" smtClean="0"/>
              <a:t> (clean slate) on which just about anything can be written </a:t>
            </a:r>
          </a:p>
          <a:p>
            <a:r>
              <a:rPr lang="en-US" dirty="0" smtClean="0"/>
              <a:t>We are born without a personality and we can be molded into any type of character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534400" cy="1121664"/>
          </a:xfrm>
        </p:spPr>
        <p:txBody>
          <a:bodyPr/>
          <a:lstStyle/>
          <a:p>
            <a:r>
              <a:rPr lang="en-US" dirty="0" smtClean="0"/>
              <a:t>Social Diversity of Socialization </a:t>
            </a:r>
            <a:endParaRPr lang="en-US" dirty="0"/>
          </a:p>
        </p:txBody>
      </p:sp>
      <p:sp>
        <p:nvSpPr>
          <p:cNvPr id="3" name="Content Placeholder 2"/>
          <p:cNvSpPr>
            <a:spLocks noGrp="1"/>
          </p:cNvSpPr>
          <p:nvPr>
            <p:ph idx="1"/>
          </p:nvPr>
        </p:nvSpPr>
        <p:spPr>
          <a:xfrm>
            <a:off x="228600" y="1447800"/>
            <a:ext cx="8686800" cy="5105400"/>
          </a:xfrm>
        </p:spPr>
        <p:txBody>
          <a:bodyPr>
            <a:normAutofit fontScale="70000" lnSpcReduction="20000"/>
          </a:bodyPr>
          <a:lstStyle/>
          <a:p>
            <a:r>
              <a:rPr lang="en-US" dirty="0" smtClean="0"/>
              <a:t>Different groups socialize their children in different ways</a:t>
            </a:r>
          </a:p>
          <a:p>
            <a:pPr lvl="1"/>
            <a:r>
              <a:rPr lang="en-US" dirty="0" smtClean="0"/>
              <a:t>Native Americans </a:t>
            </a:r>
          </a:p>
          <a:p>
            <a:pPr lvl="2"/>
            <a:r>
              <a:rPr lang="en-US" dirty="0" smtClean="0"/>
              <a:t>Socialized through an extensive network of relatives who teach tribal values, beliefs, traditions, and rituals </a:t>
            </a:r>
          </a:p>
          <a:p>
            <a:pPr lvl="2"/>
            <a:r>
              <a:rPr lang="en-US" dirty="0" smtClean="0"/>
              <a:t>Little if any corporal punishment is used and praise is reserved for special occasions </a:t>
            </a:r>
          </a:p>
          <a:p>
            <a:pPr lvl="1"/>
            <a:r>
              <a:rPr lang="en-US" dirty="0" smtClean="0"/>
              <a:t>African Americans </a:t>
            </a:r>
          </a:p>
          <a:p>
            <a:pPr lvl="2"/>
            <a:r>
              <a:rPr lang="en-US" dirty="0" smtClean="0"/>
              <a:t>Grandparents or “informal adoptions” are often used to raise children </a:t>
            </a:r>
          </a:p>
          <a:p>
            <a:pPr lvl="2"/>
            <a:r>
              <a:rPr lang="en-US" dirty="0" smtClean="0"/>
              <a:t>Caregivers use strict discipline to discourage inappropriate behavior and to teach children to be strong and independent at an earlier age than other groups </a:t>
            </a:r>
          </a:p>
          <a:p>
            <a:pPr lvl="1"/>
            <a:r>
              <a:rPr lang="en-US" dirty="0" smtClean="0"/>
              <a:t>Hispanics</a:t>
            </a:r>
          </a:p>
          <a:p>
            <a:pPr lvl="2"/>
            <a:r>
              <a:rPr lang="en-US" dirty="0" smtClean="0"/>
              <a:t>Children occupy a central position and learn a strong sense of </a:t>
            </a:r>
            <a:r>
              <a:rPr lang="en-US" dirty="0" err="1" smtClean="0"/>
              <a:t>femilisim</a:t>
            </a:r>
            <a:r>
              <a:rPr lang="en-US" dirty="0" smtClean="0"/>
              <a:t> (family loyalty) and identification </a:t>
            </a:r>
          </a:p>
          <a:p>
            <a:pPr lvl="2"/>
            <a:r>
              <a:rPr lang="en-US" dirty="0" smtClean="0"/>
              <a:t>Male and female children are brought up differently </a:t>
            </a:r>
          </a:p>
          <a:p>
            <a:pPr lvl="2"/>
            <a:r>
              <a:rPr lang="en-US" dirty="0" smtClean="0"/>
              <a:t>Motherly love is stronger than wifely love </a:t>
            </a:r>
          </a:p>
          <a:p>
            <a:pPr lvl="1"/>
            <a:r>
              <a:rPr lang="en-US" dirty="0" smtClean="0"/>
              <a:t>Asian American </a:t>
            </a:r>
          </a:p>
          <a:p>
            <a:pPr lvl="2"/>
            <a:r>
              <a:rPr lang="en-US" dirty="0" smtClean="0"/>
              <a:t>Parents indulge their very young children, but older children have set limits and discipline </a:t>
            </a:r>
          </a:p>
          <a:p>
            <a:pPr lvl="2"/>
            <a:r>
              <a:rPr lang="en-US" dirty="0" smtClean="0"/>
              <a:t>Children are taught to identify with their family and to practice family duty </a:t>
            </a:r>
          </a:p>
          <a:p>
            <a:pPr lvl="2"/>
            <a:r>
              <a:rPr lang="en-US" dirty="0" smtClean="0"/>
              <a:t>Group-oriented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lstStyle/>
          <a:p>
            <a:r>
              <a:rPr lang="en-US" dirty="0" smtClean="0"/>
              <a:t>Adult Socialization </a:t>
            </a:r>
            <a:endParaRPr lang="en-US" dirty="0"/>
          </a:p>
        </p:txBody>
      </p:sp>
      <p:sp>
        <p:nvSpPr>
          <p:cNvPr id="3" name="Content Placeholder 2"/>
          <p:cNvSpPr>
            <a:spLocks noGrp="1"/>
          </p:cNvSpPr>
          <p:nvPr>
            <p:ph idx="1"/>
          </p:nvPr>
        </p:nvSpPr>
        <p:spPr>
          <a:xfrm>
            <a:off x="457200" y="1676400"/>
            <a:ext cx="8229600" cy="4898136"/>
          </a:xfrm>
        </p:spPr>
        <p:txBody>
          <a:bodyPr>
            <a:normAutofit fontScale="92500"/>
          </a:bodyPr>
          <a:lstStyle/>
          <a:p>
            <a:r>
              <a:rPr lang="en-US" dirty="0" smtClean="0"/>
              <a:t>Adult Socialization: Ongoing learning throughout one’s life </a:t>
            </a:r>
          </a:p>
          <a:p>
            <a:r>
              <a:rPr lang="en-US" dirty="0" smtClean="0"/>
              <a:t>Adults continue to learn new roles through: </a:t>
            </a:r>
          </a:p>
          <a:p>
            <a:pPr lvl="1"/>
            <a:r>
              <a:rPr lang="en-US" b="1" u="sng" dirty="0" smtClean="0"/>
              <a:t>Anticipatory Socialization</a:t>
            </a:r>
            <a:r>
              <a:rPr lang="en-US" dirty="0" smtClean="0"/>
              <a:t>: Learning to assume roles in the future </a:t>
            </a:r>
          </a:p>
          <a:p>
            <a:pPr lvl="1"/>
            <a:r>
              <a:rPr lang="en-US" b="1" u="sng" dirty="0" smtClean="0"/>
              <a:t>Development Socialization</a:t>
            </a:r>
            <a:r>
              <a:rPr lang="en-US" dirty="0" smtClean="0"/>
              <a:t>: Process of learning to be more competent in playing currently assumed roles </a:t>
            </a:r>
          </a:p>
          <a:p>
            <a:pPr lvl="1"/>
            <a:r>
              <a:rPr lang="en-US" b="1" u="sng" dirty="0" err="1" smtClean="0"/>
              <a:t>Resocialization</a:t>
            </a:r>
            <a:r>
              <a:rPr lang="en-US" dirty="0" smtClean="0"/>
              <a:t>: Forceful abandonment of an old self and the development of a new identity and usually occurs in prisons and mental institutions</a:t>
            </a:r>
          </a:p>
          <a:p>
            <a:pPr lvl="2"/>
            <a:r>
              <a:rPr lang="en-US" b="1" dirty="0" smtClean="0"/>
              <a:t>Institutionalization</a:t>
            </a:r>
            <a:r>
              <a:rPr lang="en-US" dirty="0" smtClean="0"/>
              <a:t> (deep sense of helplessness) that some inmates can experience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Erikson’s Life Cycle </a:t>
            </a:r>
            <a:endParaRPr lang="en-US" dirty="0"/>
          </a:p>
        </p:txBody>
      </p:sp>
      <p:sp>
        <p:nvSpPr>
          <p:cNvPr id="3" name="Content Placeholder 2"/>
          <p:cNvSpPr>
            <a:spLocks noGrp="1"/>
          </p:cNvSpPr>
          <p:nvPr>
            <p:ph idx="1"/>
          </p:nvPr>
        </p:nvSpPr>
        <p:spPr/>
        <p:txBody>
          <a:bodyPr>
            <a:normAutofit fontScale="92500"/>
          </a:bodyPr>
          <a:lstStyle/>
          <a:p>
            <a:r>
              <a:rPr lang="en-US" dirty="0" smtClean="0"/>
              <a:t>Traces the emergence and resolution of several development crises during childhood and adulthood </a:t>
            </a:r>
          </a:p>
          <a:p>
            <a:pPr lvl="1"/>
            <a:r>
              <a:rPr lang="en-US" dirty="0" smtClean="0"/>
              <a:t>2 Pre-Adult Stages: </a:t>
            </a:r>
          </a:p>
          <a:p>
            <a:pPr lvl="2"/>
            <a:r>
              <a:rPr lang="en-US" dirty="0" smtClean="0"/>
              <a:t>Childhood establishment of independence </a:t>
            </a:r>
          </a:p>
          <a:p>
            <a:pPr lvl="2"/>
            <a:r>
              <a:rPr lang="en-US" dirty="0" smtClean="0"/>
              <a:t>Adolescent determination of identity </a:t>
            </a:r>
          </a:p>
          <a:p>
            <a:pPr lvl="1"/>
            <a:r>
              <a:rPr lang="en-US" dirty="0" smtClean="0"/>
              <a:t>3 Adult Stages: </a:t>
            </a:r>
          </a:p>
          <a:p>
            <a:pPr lvl="2"/>
            <a:r>
              <a:rPr lang="en-US" dirty="0" smtClean="0"/>
              <a:t>Early Adulthood resolution of demands for love and work </a:t>
            </a:r>
          </a:p>
          <a:p>
            <a:pPr lvl="2"/>
            <a:r>
              <a:rPr lang="en-US" dirty="0" smtClean="0"/>
              <a:t>Middle Adulthood where youthful dreams disappear and awareness of death appears </a:t>
            </a:r>
          </a:p>
          <a:p>
            <a:pPr lvl="2"/>
            <a:r>
              <a:rPr lang="en-US" dirty="0" smtClean="0"/>
              <a:t>Late Adulthood where persons must deal with integrity and despair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t>
            </a:r>
            <a:r>
              <a:rPr lang="en-US" dirty="0" err="1" smtClean="0">
                <a:latin typeface="Calibri"/>
                <a:cs typeface="Calibri"/>
              </a:rPr>
              <a:t>übler</a:t>
            </a:r>
            <a:r>
              <a:rPr lang="en-US" dirty="0" smtClean="0">
                <a:latin typeface="Calibri"/>
                <a:cs typeface="Calibri"/>
              </a:rPr>
              <a:t>-Ross Stages of Dying </a:t>
            </a:r>
            <a:endParaRPr lang="en-US" dirty="0"/>
          </a:p>
        </p:txBody>
      </p:sp>
      <p:sp>
        <p:nvSpPr>
          <p:cNvPr id="3" name="Content Placeholder 2"/>
          <p:cNvSpPr>
            <a:spLocks noGrp="1"/>
          </p:cNvSpPr>
          <p:nvPr>
            <p:ph idx="1"/>
          </p:nvPr>
        </p:nvSpPr>
        <p:spPr/>
        <p:txBody>
          <a:bodyPr>
            <a:normAutofit lnSpcReduction="10000"/>
          </a:bodyPr>
          <a:lstStyle/>
          <a:p>
            <a:r>
              <a:rPr lang="en-US" dirty="0" smtClean="0"/>
              <a:t>Society does not fully prepare adults for aging and dying and it leads to the stages of dying: </a:t>
            </a:r>
          </a:p>
          <a:p>
            <a:pPr lvl="1"/>
            <a:r>
              <a:rPr lang="en-US" dirty="0" smtClean="0"/>
              <a:t>Denial </a:t>
            </a:r>
          </a:p>
          <a:p>
            <a:pPr lvl="1"/>
            <a:r>
              <a:rPr lang="en-US" dirty="0" smtClean="0"/>
              <a:t>Anger </a:t>
            </a:r>
          </a:p>
          <a:p>
            <a:pPr lvl="1"/>
            <a:r>
              <a:rPr lang="en-US" dirty="0" smtClean="0"/>
              <a:t>Bargaining </a:t>
            </a:r>
          </a:p>
          <a:p>
            <a:pPr lvl="1"/>
            <a:r>
              <a:rPr lang="en-US" dirty="0" smtClean="0"/>
              <a:t>Depression</a:t>
            </a:r>
          </a:p>
          <a:p>
            <a:pPr lvl="1"/>
            <a:r>
              <a:rPr lang="en-US" dirty="0" smtClean="0"/>
              <a:t>Acceptance </a:t>
            </a:r>
          </a:p>
          <a:p>
            <a:pPr lvl="1"/>
            <a:endParaRPr lang="en-US" dirty="0"/>
          </a:p>
          <a:p>
            <a:pPr lvl="1">
              <a:buNone/>
            </a:pPr>
            <a:r>
              <a:rPr lang="en-US" dirty="0" smtClean="0">
                <a:hlinkClick r:id="rId2"/>
              </a:rPr>
              <a:t>Giraffe - Stages of Dying </a:t>
            </a:r>
            <a:endParaRPr lang="en-US" dirty="0" smtClean="0"/>
          </a:p>
          <a:p>
            <a:pPr lvl="1">
              <a:buNone/>
            </a:pPr>
            <a:r>
              <a:rPr lang="en-US" smtClean="0">
                <a:hlinkClick r:id="rId3"/>
              </a:rPr>
              <a:t>Stages of Grief </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lstStyle/>
          <a:p>
            <a:r>
              <a:rPr lang="en-US" dirty="0" smtClean="0"/>
              <a:t>Daycare and Socialization</a:t>
            </a:r>
            <a:endParaRPr lang="en-US" dirty="0"/>
          </a:p>
        </p:txBody>
      </p:sp>
      <p:sp>
        <p:nvSpPr>
          <p:cNvPr id="3" name="Content Placeholder 2"/>
          <p:cNvSpPr>
            <a:spLocks noGrp="1"/>
          </p:cNvSpPr>
          <p:nvPr>
            <p:ph idx="1"/>
          </p:nvPr>
        </p:nvSpPr>
        <p:spPr>
          <a:xfrm>
            <a:off x="304800" y="1524000"/>
            <a:ext cx="8610600" cy="5181600"/>
          </a:xfrm>
        </p:spPr>
        <p:txBody>
          <a:bodyPr>
            <a:normAutofit fontScale="92500" lnSpcReduction="20000"/>
          </a:bodyPr>
          <a:lstStyle/>
          <a:p>
            <a:r>
              <a:rPr lang="en-US" dirty="0" smtClean="0"/>
              <a:t>This segment is about researchers’ findings regarding the relationship of early childhood development, individual attention or lack of it, and later criminal behavior. </a:t>
            </a:r>
          </a:p>
          <a:p>
            <a:r>
              <a:rPr lang="en-US" dirty="0" smtClean="0"/>
              <a:t>While viewing this segment: </a:t>
            </a:r>
          </a:p>
          <a:p>
            <a:pPr lvl="1"/>
            <a:r>
              <a:rPr lang="en-US" dirty="0" smtClean="0"/>
              <a:t>Identify the factors that are important to a child’s development</a:t>
            </a:r>
          </a:p>
          <a:p>
            <a:pPr lvl="1"/>
            <a:r>
              <a:rPr lang="en-US" dirty="0" smtClean="0"/>
              <a:t>Explain why children who did not receive enough personal attention during the first 5 years of life are more likely to commit crimes for which they feel no remorse </a:t>
            </a:r>
          </a:p>
          <a:p>
            <a:pPr lvl="1"/>
            <a:r>
              <a:rPr lang="en-US" dirty="0" smtClean="0"/>
              <a:t>Explain what can be done to help a child who did not receive the attention he or she needed in the critical earl years </a:t>
            </a:r>
          </a:p>
          <a:p>
            <a:pPr lvl="1"/>
            <a:r>
              <a:rPr lang="en-US" dirty="0" smtClean="0"/>
              <a:t>Describe the social implications of an expanding group of young people who did not receive enough personal attention during the first 5 years of life.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066800"/>
          </a:xfrm>
        </p:spPr>
        <p:txBody>
          <a:bodyPr/>
          <a:lstStyle/>
          <a:p>
            <a:r>
              <a:rPr lang="en-US" dirty="0" smtClean="0"/>
              <a:t>Goals to Be Met</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b="1" dirty="0" smtClean="0"/>
              <a:t>Goal 5: </a:t>
            </a:r>
            <a:r>
              <a:rPr lang="en-US" dirty="0" smtClean="0"/>
              <a:t>The </a:t>
            </a:r>
            <a:r>
              <a:rPr lang="en-US" dirty="0"/>
              <a:t>learner will analyze the process of socialization.</a:t>
            </a:r>
          </a:p>
          <a:p>
            <a:r>
              <a:rPr lang="en-US" b="1" dirty="0"/>
              <a:t>Objectives</a:t>
            </a:r>
            <a:endParaRPr lang="en-US" dirty="0"/>
          </a:p>
          <a:p>
            <a:pPr lvl="1"/>
            <a:r>
              <a:rPr lang="en-US" b="1" dirty="0"/>
              <a:t>5.01</a:t>
            </a:r>
            <a:r>
              <a:rPr lang="en-US" dirty="0"/>
              <a:t> Define socialization.</a:t>
            </a:r>
          </a:p>
          <a:p>
            <a:pPr lvl="1"/>
            <a:r>
              <a:rPr lang="en-US" b="1" dirty="0"/>
              <a:t>5.02</a:t>
            </a:r>
            <a:r>
              <a:rPr lang="en-US" dirty="0"/>
              <a:t> List the agents of socialization.</a:t>
            </a:r>
          </a:p>
          <a:p>
            <a:pPr lvl="1"/>
            <a:r>
              <a:rPr lang="en-US" b="1" dirty="0"/>
              <a:t>5.03</a:t>
            </a:r>
            <a:r>
              <a:rPr lang="en-US" dirty="0"/>
              <a:t> Describe how the process of socialization is culturally determined.</a:t>
            </a:r>
          </a:p>
          <a:p>
            <a:pPr lvl="1"/>
            <a:r>
              <a:rPr lang="en-US" b="1" dirty="0"/>
              <a:t>5.04</a:t>
            </a:r>
            <a:r>
              <a:rPr lang="en-US" dirty="0"/>
              <a:t> Explain the various theoretical perspectives on socialization.</a:t>
            </a:r>
          </a:p>
          <a:p>
            <a:pPr lvl="1"/>
            <a:r>
              <a:rPr lang="en-US" b="1" dirty="0"/>
              <a:t>5.05</a:t>
            </a:r>
            <a:r>
              <a:rPr lang="en-US" dirty="0"/>
              <a:t> Trace how socialization is a life-long process.</a:t>
            </a:r>
          </a:p>
          <a:p>
            <a:pPr lvl="1"/>
            <a:r>
              <a:rPr lang="en-US" b="1" dirty="0"/>
              <a:t>5.06</a:t>
            </a:r>
            <a:r>
              <a:rPr lang="en-US" dirty="0"/>
              <a:t> Evaluate the functions and roles of socializing agents.</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Essential Questions </a:t>
            </a:r>
            <a:endParaRPr lang="en-US" dirty="0"/>
          </a:p>
        </p:txBody>
      </p:sp>
      <p:sp>
        <p:nvSpPr>
          <p:cNvPr id="2" name="Content Placeholder 1"/>
          <p:cNvSpPr>
            <a:spLocks noGrp="1"/>
          </p:cNvSpPr>
          <p:nvPr>
            <p:ph idx="1"/>
          </p:nvPr>
        </p:nvSpPr>
        <p:spPr/>
        <p:txBody>
          <a:bodyPr/>
          <a:lstStyle/>
          <a:p>
            <a:pPr lvl="0"/>
            <a:r>
              <a:rPr lang="en-US" dirty="0" smtClean="0"/>
              <a:t>What are the primary agents of socialization?</a:t>
            </a:r>
          </a:p>
          <a:p>
            <a:pPr lvl="0"/>
            <a:r>
              <a:rPr lang="en-US" dirty="0" smtClean="0"/>
              <a:t>How does socialization occur?</a:t>
            </a:r>
          </a:p>
          <a:p>
            <a:pPr lvl="0"/>
            <a:r>
              <a:rPr lang="en-US" dirty="0" smtClean="0"/>
              <a:t>Why is socialization important around the world?</a:t>
            </a:r>
          </a:p>
          <a:p>
            <a:pPr lvl="0"/>
            <a:r>
              <a:rPr lang="en-US" dirty="0" smtClean="0"/>
              <a:t>What are the theoretical perspectives of socialization?</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Socialization shapes the development of personality through the interaction of biology and environment, but the relative roles of each are not fully understood.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893064"/>
          </a:xfrm>
        </p:spPr>
        <p:txBody>
          <a:bodyPr>
            <a:normAutofit fontScale="90000"/>
          </a:bodyPr>
          <a:lstStyle/>
          <a:p>
            <a:r>
              <a:rPr lang="en-US" dirty="0" smtClean="0">
                <a:hlinkClick r:id="rId2"/>
              </a:rPr>
              <a:t>Piaget’s Stages of Cognitive Development </a:t>
            </a:r>
            <a:endParaRPr lang="en-US" dirty="0"/>
          </a:p>
        </p:txBody>
      </p:sp>
      <p:sp>
        <p:nvSpPr>
          <p:cNvPr id="3" name="Content Placeholder 2"/>
          <p:cNvSpPr>
            <a:spLocks noGrp="1"/>
          </p:cNvSpPr>
          <p:nvPr>
            <p:ph idx="1"/>
          </p:nvPr>
        </p:nvSpPr>
        <p:spPr>
          <a:xfrm>
            <a:off x="457200" y="1828800"/>
            <a:ext cx="8229600" cy="4724400"/>
          </a:xfrm>
        </p:spPr>
        <p:txBody>
          <a:bodyPr>
            <a:normAutofit fontScale="85000" lnSpcReduction="20000"/>
          </a:bodyPr>
          <a:lstStyle/>
          <a:p>
            <a:r>
              <a:rPr lang="en-US" dirty="0" smtClean="0"/>
              <a:t>Focuses on the intellectual part of personality </a:t>
            </a:r>
          </a:p>
          <a:p>
            <a:r>
              <a:rPr lang="en-US" dirty="0" smtClean="0"/>
              <a:t>Cognitive skills develop through a set of stages: </a:t>
            </a:r>
          </a:p>
          <a:p>
            <a:pPr lvl="1"/>
            <a:r>
              <a:rPr lang="en-US" b="1" dirty="0" err="1" smtClean="0"/>
              <a:t>Sensorimotor</a:t>
            </a:r>
            <a:r>
              <a:rPr lang="en-US" dirty="0" smtClean="0"/>
              <a:t> (Birth – 2 years) </a:t>
            </a:r>
          </a:p>
          <a:p>
            <a:pPr lvl="2"/>
            <a:r>
              <a:rPr lang="en-US" dirty="0" smtClean="0"/>
              <a:t>Children experience the world through movement and senses </a:t>
            </a:r>
          </a:p>
          <a:p>
            <a:pPr lvl="2"/>
            <a:r>
              <a:rPr lang="en-US" dirty="0" smtClean="0">
                <a:hlinkClick r:id="rId3"/>
              </a:rPr>
              <a:t>Object Permanence </a:t>
            </a:r>
            <a:endParaRPr lang="en-US" dirty="0" smtClean="0"/>
          </a:p>
          <a:p>
            <a:pPr lvl="1"/>
            <a:r>
              <a:rPr lang="en-US" b="1" dirty="0" smtClean="0"/>
              <a:t>Preoperational</a:t>
            </a:r>
            <a:r>
              <a:rPr lang="en-US" dirty="0" smtClean="0"/>
              <a:t> (2 – 7 years) </a:t>
            </a:r>
          </a:p>
          <a:p>
            <a:pPr lvl="2"/>
            <a:r>
              <a:rPr lang="en-US" dirty="0" smtClean="0"/>
              <a:t>Thought processes are developing </a:t>
            </a:r>
          </a:p>
          <a:p>
            <a:pPr lvl="2"/>
            <a:r>
              <a:rPr lang="en-US" dirty="0" smtClean="0"/>
              <a:t>Egocentric (only able to see their point of view) </a:t>
            </a:r>
          </a:p>
          <a:p>
            <a:pPr lvl="2"/>
            <a:r>
              <a:rPr lang="en-US" dirty="0" smtClean="0"/>
              <a:t>Motor skills acquired </a:t>
            </a:r>
          </a:p>
          <a:p>
            <a:pPr lvl="1"/>
            <a:r>
              <a:rPr lang="en-US" b="1" dirty="0" smtClean="0"/>
              <a:t>Concrete Operational </a:t>
            </a:r>
            <a:r>
              <a:rPr lang="en-US" dirty="0" smtClean="0"/>
              <a:t>(7 – 11 years) </a:t>
            </a:r>
          </a:p>
          <a:p>
            <a:pPr lvl="2"/>
            <a:r>
              <a:rPr lang="en-US" dirty="0" smtClean="0"/>
              <a:t>Children begin to think logically, but are very concrete in their thinking </a:t>
            </a:r>
          </a:p>
          <a:p>
            <a:pPr lvl="2"/>
            <a:r>
              <a:rPr lang="en-US" dirty="0" smtClean="0"/>
              <a:t>No longer egocentric </a:t>
            </a:r>
          </a:p>
          <a:p>
            <a:pPr lvl="1"/>
            <a:r>
              <a:rPr lang="en-US" b="1" dirty="0" smtClean="0"/>
              <a:t>Formal Operational </a:t>
            </a:r>
            <a:r>
              <a:rPr lang="en-US" dirty="0" smtClean="0"/>
              <a:t>(11 – 16 years) </a:t>
            </a:r>
          </a:p>
          <a:p>
            <a:pPr lvl="2"/>
            <a:r>
              <a:rPr lang="en-US" dirty="0" smtClean="0"/>
              <a:t>Development of abstract reasoning </a:t>
            </a:r>
          </a:p>
          <a:p>
            <a:pPr lvl="2"/>
            <a:r>
              <a:rPr lang="en-US" dirty="0" smtClean="0"/>
              <a:t>Can easily conserve and think logically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Socialization </a:t>
            </a:r>
            <a:endParaRPr lang="en-US" dirty="0"/>
          </a:p>
        </p:txBody>
      </p:sp>
      <p:sp>
        <p:nvSpPr>
          <p:cNvPr id="3" name="Content Placeholder 2"/>
          <p:cNvSpPr>
            <a:spLocks noGrp="1"/>
          </p:cNvSpPr>
          <p:nvPr>
            <p:ph idx="1"/>
          </p:nvPr>
        </p:nvSpPr>
        <p:spPr/>
        <p:txBody>
          <a:bodyPr/>
          <a:lstStyle/>
          <a:p>
            <a:r>
              <a:rPr lang="en-US" b="1" u="sng" dirty="0" smtClean="0"/>
              <a:t>Emotional Socialization</a:t>
            </a:r>
            <a:r>
              <a:rPr lang="en-US" dirty="0" smtClean="0"/>
              <a:t>: Learning how to identify feelings and how to manage them </a:t>
            </a:r>
          </a:p>
          <a:p>
            <a:r>
              <a:rPr lang="en-US" dirty="0" smtClean="0"/>
              <a:t>Gender roles and social classes exert a strong influence on emotional socialization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82000" cy="1143000"/>
          </a:xfrm>
        </p:spPr>
        <p:txBody>
          <a:bodyPr>
            <a:normAutofit fontScale="90000"/>
          </a:bodyPr>
          <a:lstStyle/>
          <a:p>
            <a:r>
              <a:rPr lang="en-US" dirty="0" smtClean="0"/>
              <a:t>Freud’s Psychoanalytical Theory of Personality </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10000"/>
          </a:bodyPr>
          <a:lstStyle/>
          <a:p>
            <a:r>
              <a:rPr lang="en-US" dirty="0" smtClean="0"/>
              <a:t>Argued that personality is made up of the: </a:t>
            </a:r>
          </a:p>
          <a:p>
            <a:pPr lvl="1"/>
            <a:r>
              <a:rPr lang="en-US" b="1" u="sng" dirty="0" smtClean="0"/>
              <a:t>Id</a:t>
            </a:r>
            <a:endParaRPr lang="en-US" dirty="0" smtClean="0"/>
          </a:p>
          <a:p>
            <a:pPr lvl="2"/>
            <a:r>
              <a:rPr lang="en-US" dirty="0" smtClean="0"/>
              <a:t>Only component present from birth </a:t>
            </a:r>
          </a:p>
          <a:p>
            <a:pPr lvl="2"/>
            <a:r>
              <a:rPr lang="en-US" dirty="0" smtClean="0"/>
              <a:t>Irrational pleasure seeking </a:t>
            </a:r>
          </a:p>
          <a:p>
            <a:pPr lvl="2"/>
            <a:r>
              <a:rPr lang="en-US" dirty="0" smtClean="0"/>
              <a:t>Primary component of personality </a:t>
            </a:r>
          </a:p>
          <a:p>
            <a:pPr lvl="1"/>
            <a:r>
              <a:rPr lang="en-US" b="1" u="sng" dirty="0" smtClean="0"/>
              <a:t>Ego</a:t>
            </a:r>
            <a:r>
              <a:rPr lang="en-US" dirty="0" smtClean="0"/>
              <a:t>: </a:t>
            </a:r>
          </a:p>
          <a:p>
            <a:pPr lvl="2"/>
            <a:r>
              <a:rPr lang="en-US" dirty="0" smtClean="0"/>
              <a:t>Conscious mind </a:t>
            </a:r>
          </a:p>
          <a:p>
            <a:pPr lvl="2"/>
            <a:r>
              <a:rPr lang="en-US" dirty="0" smtClean="0"/>
              <a:t>Responsible for dealing with reality </a:t>
            </a:r>
          </a:p>
          <a:p>
            <a:pPr lvl="2"/>
            <a:r>
              <a:rPr lang="en-US" dirty="0" smtClean="0"/>
              <a:t>Develops from the id and ensures that impulses of the id can be expressed in a manner acceptable in the real world </a:t>
            </a:r>
          </a:p>
          <a:p>
            <a:pPr lvl="1"/>
            <a:r>
              <a:rPr lang="en-US" b="1" u="sng" dirty="0" smtClean="0"/>
              <a:t>Superego</a:t>
            </a:r>
            <a:r>
              <a:rPr lang="en-US" dirty="0" smtClean="0"/>
              <a:t>: </a:t>
            </a:r>
          </a:p>
          <a:p>
            <a:pPr lvl="2"/>
            <a:r>
              <a:rPr lang="en-US" dirty="0" smtClean="0"/>
              <a:t>Represents morality which sets limits for the id </a:t>
            </a:r>
          </a:p>
          <a:p>
            <a:pPr lvl="2"/>
            <a:r>
              <a:rPr lang="en-US" dirty="0" smtClean="0"/>
              <a:t>Acts to perfect and civilize our behavior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121664"/>
          </a:xfrm>
        </p:spPr>
        <p:txBody>
          <a:bodyPr>
            <a:normAutofit fontScale="90000"/>
          </a:bodyPr>
          <a:lstStyle/>
          <a:p>
            <a:r>
              <a:rPr lang="en-US" dirty="0" smtClean="0"/>
              <a:t>Kohlberg’s Stages of Moral Development </a:t>
            </a:r>
            <a:endParaRPr lang="en-US" dirty="0"/>
          </a:p>
        </p:txBody>
      </p:sp>
      <p:sp>
        <p:nvSpPr>
          <p:cNvPr id="3" name="Content Placeholder 2"/>
          <p:cNvSpPr>
            <a:spLocks noGrp="1"/>
          </p:cNvSpPr>
          <p:nvPr>
            <p:ph idx="1"/>
          </p:nvPr>
        </p:nvSpPr>
        <p:spPr>
          <a:xfrm>
            <a:off x="457200" y="1371600"/>
            <a:ext cx="8229600" cy="5029200"/>
          </a:xfrm>
        </p:spPr>
        <p:txBody>
          <a:bodyPr>
            <a:normAutofit fontScale="85000" lnSpcReduction="20000"/>
          </a:bodyPr>
          <a:lstStyle/>
          <a:p>
            <a:r>
              <a:rPr lang="en-US" dirty="0" smtClean="0"/>
              <a:t>Children go through 3 levels of moral development </a:t>
            </a:r>
          </a:p>
          <a:p>
            <a:pPr marL="971550" lvl="1" indent="-514350">
              <a:buFont typeface="+mj-lt"/>
              <a:buAutoNum type="arabicPeriod"/>
            </a:pPr>
            <a:r>
              <a:rPr lang="en-US" b="1" dirty="0" err="1" smtClean="0"/>
              <a:t>Preconvential</a:t>
            </a:r>
            <a:r>
              <a:rPr lang="en-US" dirty="0" smtClean="0"/>
              <a:t>: </a:t>
            </a:r>
          </a:p>
          <a:p>
            <a:pPr lvl="2"/>
            <a:r>
              <a:rPr lang="en-US" b="1" u="sng" dirty="0" smtClean="0"/>
              <a:t>Obedience and Punishment</a:t>
            </a:r>
            <a:r>
              <a:rPr lang="en-US" dirty="0" smtClean="0"/>
              <a:t>: Children see rules as fixed and absolute; obedience is important </a:t>
            </a:r>
          </a:p>
          <a:p>
            <a:pPr lvl="2"/>
            <a:r>
              <a:rPr lang="en-US" b="1" u="sng" dirty="0" smtClean="0"/>
              <a:t>Individualism and Exchange</a:t>
            </a:r>
            <a:r>
              <a:rPr lang="en-US" dirty="0" smtClean="0"/>
              <a:t>: Children account for individual points of view and judge actions based on how they serve individual needs </a:t>
            </a:r>
          </a:p>
          <a:p>
            <a:pPr marL="971550" lvl="1" indent="-514350">
              <a:buFont typeface="+mj-lt"/>
              <a:buAutoNum type="arabicPeriod"/>
            </a:pPr>
            <a:r>
              <a:rPr lang="en-US" b="1" dirty="0" smtClean="0"/>
              <a:t>Conventional</a:t>
            </a:r>
            <a:r>
              <a:rPr lang="en-US" dirty="0" smtClean="0"/>
              <a:t>: </a:t>
            </a:r>
          </a:p>
          <a:p>
            <a:pPr lvl="2"/>
            <a:r>
              <a:rPr lang="en-US" b="1" u="sng" dirty="0" smtClean="0"/>
              <a:t>Interpersonal Relationships</a:t>
            </a:r>
            <a:r>
              <a:rPr lang="en-US" dirty="0" smtClean="0"/>
              <a:t>: Focused on living up to social expectations and roles; emphasis on conformity </a:t>
            </a:r>
          </a:p>
          <a:p>
            <a:pPr lvl="2"/>
            <a:r>
              <a:rPr lang="en-US" b="1" u="sng" dirty="0" smtClean="0"/>
              <a:t>Maintaining Social Order</a:t>
            </a:r>
            <a:r>
              <a:rPr lang="en-US" dirty="0" smtClean="0"/>
              <a:t>: Begin to consider society as a whole when making judgments </a:t>
            </a:r>
          </a:p>
          <a:p>
            <a:pPr marL="971550" lvl="1" indent="-514350">
              <a:buFont typeface="+mj-lt"/>
              <a:buAutoNum type="arabicPeriod"/>
            </a:pPr>
            <a:r>
              <a:rPr lang="en-US" b="1" dirty="0" smtClean="0"/>
              <a:t>Post Conventional</a:t>
            </a:r>
            <a:r>
              <a:rPr lang="en-US" dirty="0" smtClean="0"/>
              <a:t>: </a:t>
            </a:r>
          </a:p>
          <a:p>
            <a:pPr lvl="2"/>
            <a:r>
              <a:rPr lang="en-US" b="1" u="sng" dirty="0" smtClean="0"/>
              <a:t>Social Contract and Individual Rights</a:t>
            </a:r>
            <a:r>
              <a:rPr lang="en-US" dirty="0" smtClean="0"/>
              <a:t>: People begin to account for the differing values, opinions, and beliefs of other people </a:t>
            </a:r>
          </a:p>
          <a:p>
            <a:pPr lvl="2"/>
            <a:r>
              <a:rPr lang="en-US" b="1" u="sng" dirty="0" smtClean="0"/>
              <a:t>Universal Principles</a:t>
            </a:r>
            <a:r>
              <a:rPr lang="en-US" dirty="0" smtClean="0"/>
              <a:t>: Based upon universal ethical principles and abstract reasoning </a:t>
            </a:r>
          </a:p>
          <a:p>
            <a:pPr lvl="2"/>
            <a:endParaRPr lang="en-US" dirty="0" smtClean="0"/>
          </a:p>
          <a:p>
            <a:pPr lvl="2"/>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Identities </a:t>
            </a:r>
            <a:endParaRPr lang="en-US" dirty="0"/>
          </a:p>
        </p:txBody>
      </p:sp>
      <p:sp>
        <p:nvSpPr>
          <p:cNvPr id="3" name="Content Placeholder 2"/>
          <p:cNvSpPr>
            <a:spLocks noGrp="1"/>
          </p:cNvSpPr>
          <p:nvPr>
            <p:ph idx="1"/>
          </p:nvPr>
        </p:nvSpPr>
        <p:spPr/>
        <p:txBody>
          <a:bodyPr/>
          <a:lstStyle/>
          <a:p>
            <a:r>
              <a:rPr lang="en-US" dirty="0" smtClean="0"/>
              <a:t>Feminist theory has studied how boys and girls learn to be “masculine” and “feminine” </a:t>
            </a:r>
          </a:p>
          <a:p>
            <a:r>
              <a:rPr lang="en-US" b="1" u="sng" dirty="0" smtClean="0"/>
              <a:t>Gender Identities</a:t>
            </a:r>
            <a:r>
              <a:rPr lang="en-US" dirty="0" smtClean="0"/>
              <a:t>: People’s images of what they are socially expected to do based on their sex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2013</TotalTime>
  <Words>1319</Words>
  <Application>Microsoft Office PowerPoint</Application>
  <PresentationFormat>On-screen Show (4:3)</PresentationFormat>
  <Paragraphs>143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Urban</vt:lpstr>
      <vt:lpstr>Process of Socialization</vt:lpstr>
      <vt:lpstr>Goals to Be Met</vt:lpstr>
      <vt:lpstr>Essential Questions </vt:lpstr>
      <vt:lpstr>Slide 4</vt:lpstr>
      <vt:lpstr>Piaget’s Stages of Cognitive Development </vt:lpstr>
      <vt:lpstr>Emotional Socialization </vt:lpstr>
      <vt:lpstr>Freud’s Psychoanalytical Theory of Personality </vt:lpstr>
      <vt:lpstr>Kohlberg’s Stages of Moral Development </vt:lpstr>
      <vt:lpstr>Gender Identities </vt:lpstr>
      <vt:lpstr>Sociological Perspectives on Socialization </vt:lpstr>
      <vt:lpstr>Cooley’s Looking-Glass Self </vt:lpstr>
      <vt:lpstr>Mead’s Role-Taking</vt:lpstr>
      <vt:lpstr>Mead’s “I” and “Me” </vt:lpstr>
      <vt:lpstr>Locke’s Tabula Rasa </vt:lpstr>
      <vt:lpstr>Social Diversity of Socialization </vt:lpstr>
      <vt:lpstr>Adult Socialization </vt:lpstr>
      <vt:lpstr>Erikson’s Life Cycle </vt:lpstr>
      <vt:lpstr>Kübler-Ross Stages of Dying </vt:lpstr>
      <vt:lpstr>Daycare and Socialization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of Socialization</dc:title>
  <dc:creator>Shavonne</dc:creator>
  <cp:lastModifiedBy>Shavonne Hairston</cp:lastModifiedBy>
  <cp:revision>32</cp:revision>
  <dcterms:created xsi:type="dcterms:W3CDTF">2012-10-01T22:41:31Z</dcterms:created>
  <dcterms:modified xsi:type="dcterms:W3CDTF">2014-03-11T15:36:31Z</dcterms:modified>
</cp:coreProperties>
</file>