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B80328A-348F-457C-B07E-101A3A8282A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42DF275-AEE2-4775-9A61-1FB5C9F52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328A-348F-457C-B07E-101A3A8282A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275-AEE2-4775-9A61-1FB5C9F52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328A-348F-457C-B07E-101A3A8282A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275-AEE2-4775-9A61-1FB5C9F52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328A-348F-457C-B07E-101A3A8282A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275-AEE2-4775-9A61-1FB5C9F52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B80328A-348F-457C-B07E-101A3A8282A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42DF275-AEE2-4775-9A61-1FB5C9F52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328A-348F-457C-B07E-101A3A8282A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275-AEE2-4775-9A61-1FB5C9F52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328A-348F-457C-B07E-101A3A8282A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275-AEE2-4775-9A61-1FB5C9F52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328A-348F-457C-B07E-101A3A8282A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275-AEE2-4775-9A61-1FB5C9F52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328A-348F-457C-B07E-101A3A8282A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275-AEE2-4775-9A61-1FB5C9F52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328A-348F-457C-B07E-101A3A8282A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275-AEE2-4775-9A61-1FB5C9F52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328A-348F-457C-B07E-101A3A8282A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275-AEE2-4775-9A61-1FB5C9F52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80328A-348F-457C-B07E-101A3A8282A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2DF275-AEE2-4775-9A61-1FB5C9F52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Personality Development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Cultural Environment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Determines basic types of personalities found in society </a:t>
            </a:r>
          </a:p>
          <a:p>
            <a:r>
              <a:rPr lang="en-US" dirty="0" smtClean="0"/>
              <a:t>Each culture gives rise to a series of personality traits that are typical of members of that society (model personality) </a:t>
            </a:r>
          </a:p>
          <a:p>
            <a:r>
              <a:rPr lang="en-US" dirty="0" smtClean="0"/>
              <a:t>How we experience culture influences our personalities </a:t>
            </a:r>
          </a:p>
          <a:p>
            <a:pPr lvl="1"/>
            <a:r>
              <a:rPr lang="en-US" dirty="0" smtClean="0"/>
              <a:t>Ex: Our experiences differ depending on whether we are a boy or girl </a:t>
            </a:r>
          </a:p>
          <a:p>
            <a:pPr lvl="2"/>
            <a:r>
              <a:rPr lang="en-US" dirty="0" smtClean="0"/>
              <a:t>Boys and girls are treated differently from the moment of birth (boys = blue, girls = pink) </a:t>
            </a:r>
          </a:p>
          <a:p>
            <a:pPr lvl="2"/>
            <a:r>
              <a:rPr lang="en-US" dirty="0" smtClean="0"/>
              <a:t>Boys/girls are nudged in different directions: clothes, activities, speech, habits, and ideas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in Childhood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Feral Children</a:t>
            </a:r>
            <a:r>
              <a:rPr lang="en-US" dirty="0" smtClean="0"/>
              <a:t>: (Wild or untamed) Have few human characteristics other than appearance</a:t>
            </a:r>
          </a:p>
          <a:p>
            <a:r>
              <a:rPr lang="en-US" dirty="0" smtClean="0"/>
              <a:t>Anna and Isabelle </a:t>
            </a:r>
          </a:p>
          <a:p>
            <a:r>
              <a:rPr lang="en-US" dirty="0" smtClean="0"/>
              <a:t>Discovered in the late 1930s </a:t>
            </a:r>
          </a:p>
          <a:p>
            <a:pPr lvl="1"/>
            <a:r>
              <a:rPr lang="en-US" dirty="0" smtClean="0"/>
              <a:t>Anna </a:t>
            </a:r>
          </a:p>
          <a:p>
            <a:pPr lvl="2"/>
            <a:r>
              <a:rPr lang="en-US" dirty="0" smtClean="0"/>
              <a:t>Born to an unmarried woman (enraged mother’s father) </a:t>
            </a:r>
          </a:p>
          <a:p>
            <a:pPr lvl="2"/>
            <a:r>
              <a:rPr lang="en-US" dirty="0" smtClean="0"/>
              <a:t>Confined to attic room </a:t>
            </a:r>
          </a:p>
          <a:p>
            <a:pPr lvl="2"/>
            <a:r>
              <a:rPr lang="en-US" dirty="0" smtClean="0"/>
              <a:t>Discovered by social worker at 6 years old </a:t>
            </a:r>
          </a:p>
          <a:p>
            <a:pPr lvl="2"/>
            <a:r>
              <a:rPr lang="en-US" dirty="0" smtClean="0"/>
              <a:t>Couldn’t walk, talk, or feed herself and could only talk in phrases and follow simple directions </a:t>
            </a:r>
          </a:p>
          <a:p>
            <a:pPr lvl="1"/>
            <a:r>
              <a:rPr lang="en-US" dirty="0" smtClean="0"/>
              <a:t>Isabelle </a:t>
            </a:r>
          </a:p>
          <a:p>
            <a:pPr lvl="2"/>
            <a:r>
              <a:rPr lang="en-US" dirty="0" smtClean="0"/>
              <a:t>Born to unmarried deaf mother </a:t>
            </a:r>
          </a:p>
          <a:p>
            <a:pPr lvl="2"/>
            <a:r>
              <a:rPr lang="en-US" dirty="0" smtClean="0"/>
              <a:t>Grandfather kept her and mother confined in a dark room </a:t>
            </a:r>
          </a:p>
          <a:p>
            <a:pPr lvl="2"/>
            <a:r>
              <a:rPr lang="en-US" dirty="0" smtClean="0"/>
              <a:t>Had advantage of mother’s company, but did not learn to speak </a:t>
            </a:r>
          </a:p>
          <a:p>
            <a:pPr lvl="2"/>
            <a:r>
              <a:rPr lang="en-US" dirty="0" smtClean="0"/>
              <a:t>Found at age 6 and after training began to speak </a:t>
            </a:r>
          </a:p>
          <a:p>
            <a:pPr lvl="2"/>
            <a:r>
              <a:rPr lang="en-US" dirty="0" smtClean="0"/>
              <a:t>Concluded that because of constant contact with her mother and training she overcame social deprivation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in Childhood (Cont’d)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Genie </a:t>
            </a:r>
          </a:p>
          <a:p>
            <a:pPr lvl="1"/>
            <a:r>
              <a:rPr lang="en-US" dirty="0" smtClean="0"/>
              <a:t>Discovered in 1970 when she was 13 </a:t>
            </a:r>
          </a:p>
          <a:p>
            <a:pPr lvl="1"/>
            <a:r>
              <a:rPr lang="en-US" dirty="0" smtClean="0"/>
              <a:t>Father hated children and confined her to a small bedroom tied to a potty chair at the age of 20 months </a:t>
            </a:r>
          </a:p>
          <a:p>
            <a:pPr lvl="1"/>
            <a:r>
              <a:rPr lang="en-US" dirty="0" smtClean="0"/>
              <a:t>When found she couldn’t stand strait and had social and psychological skills of a 1-year-old </a:t>
            </a:r>
          </a:p>
          <a:p>
            <a:pPr lvl="1"/>
            <a:r>
              <a:rPr lang="en-US" dirty="0" smtClean="0"/>
              <a:t>After 8 years of training she had not progressed past the level of a 3</a:t>
            </a:r>
            <a:r>
              <a:rPr lang="en-US" baseline="30000" dirty="0" smtClean="0"/>
              <a:t>rd</a:t>
            </a:r>
            <a:r>
              <a:rPr lang="en-US" dirty="0" smtClean="0"/>
              <a:t> grade student </a:t>
            </a:r>
          </a:p>
          <a:p>
            <a:pPr lvl="1"/>
            <a:r>
              <a:rPr lang="en-US" dirty="0" smtClean="0"/>
              <a:t>Eventually mastered language and learned to conform to social norms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in Childhood (cont’d)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Children living in institutions (orphanages and hospitals) may show some characteristics of isolated children </a:t>
            </a:r>
          </a:p>
          <a:p>
            <a:r>
              <a:rPr lang="en-US" dirty="0" smtClean="0"/>
              <a:t>Rene Spitz Study</a:t>
            </a:r>
          </a:p>
          <a:p>
            <a:pPr lvl="1"/>
            <a:r>
              <a:rPr lang="en-US" dirty="0" smtClean="0"/>
              <a:t>In 1945 Spitz studied effects of institutionalization on group of infants living in an orphanage </a:t>
            </a:r>
          </a:p>
          <a:p>
            <a:pPr lvl="1"/>
            <a:r>
              <a:rPr lang="en-US" dirty="0" smtClean="0"/>
              <a:t>Within 2 years 1/3 of children died </a:t>
            </a:r>
          </a:p>
          <a:p>
            <a:pPr lvl="1"/>
            <a:r>
              <a:rPr lang="en-US" dirty="0" smtClean="0"/>
              <a:t>Of the survivors less than 25% could walk by themselves, dress themselves, or use a spoon </a:t>
            </a:r>
          </a:p>
          <a:p>
            <a:pPr lvl="1"/>
            <a:r>
              <a:rPr lang="en-US" dirty="0" smtClean="0"/>
              <a:t>Only 1 child could speak in complete sentences </a:t>
            </a:r>
          </a:p>
          <a:p>
            <a:pPr lvl="1"/>
            <a:r>
              <a:rPr lang="en-US" dirty="0" smtClean="0"/>
              <a:t>They seemed to have simply wasted away from lack of cuddling and loving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to Be 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Goal 5: </a:t>
            </a:r>
            <a:r>
              <a:rPr lang="en-US" dirty="0" smtClean="0"/>
              <a:t>The </a:t>
            </a:r>
            <a:r>
              <a:rPr lang="en-US" dirty="0"/>
              <a:t>learner will analyze the process of socialization.</a:t>
            </a:r>
          </a:p>
          <a:p>
            <a:r>
              <a:rPr lang="en-US" b="1" dirty="0"/>
              <a:t>Objectives</a:t>
            </a:r>
            <a:endParaRPr lang="en-US" dirty="0"/>
          </a:p>
          <a:p>
            <a:pPr lvl="1"/>
            <a:r>
              <a:rPr lang="en-US" b="1" dirty="0"/>
              <a:t>5.01</a:t>
            </a:r>
            <a:r>
              <a:rPr lang="en-US" dirty="0"/>
              <a:t> Define socialization.</a:t>
            </a:r>
          </a:p>
          <a:p>
            <a:pPr lvl="1"/>
            <a:r>
              <a:rPr lang="en-US" b="1" dirty="0"/>
              <a:t>5.02</a:t>
            </a:r>
            <a:r>
              <a:rPr lang="en-US" dirty="0"/>
              <a:t> List the agents of socialization.</a:t>
            </a:r>
          </a:p>
          <a:p>
            <a:pPr lvl="1"/>
            <a:r>
              <a:rPr lang="en-US" b="1" dirty="0"/>
              <a:t>5.03</a:t>
            </a:r>
            <a:r>
              <a:rPr lang="en-US" dirty="0"/>
              <a:t> Describe how the process of socialization is culturally determined.</a:t>
            </a:r>
          </a:p>
          <a:p>
            <a:pPr lvl="1"/>
            <a:r>
              <a:rPr lang="en-US" b="1" dirty="0"/>
              <a:t>5.04</a:t>
            </a:r>
            <a:r>
              <a:rPr lang="en-US" dirty="0"/>
              <a:t> Explain the various theoretical perspectives on socialization.</a:t>
            </a:r>
          </a:p>
          <a:p>
            <a:pPr lvl="1"/>
            <a:r>
              <a:rPr lang="en-US" b="1" dirty="0"/>
              <a:t>5.05</a:t>
            </a:r>
            <a:r>
              <a:rPr lang="en-US" dirty="0"/>
              <a:t> Trace how socialization is a life-long process.</a:t>
            </a:r>
          </a:p>
          <a:p>
            <a:pPr lvl="1"/>
            <a:r>
              <a:rPr lang="en-US" b="1" dirty="0"/>
              <a:t>5.06</a:t>
            </a:r>
            <a:r>
              <a:rPr lang="en-US" dirty="0"/>
              <a:t> Evaluate the functions and roles of socializing agents.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Socialization</a:t>
            </a:r>
            <a:r>
              <a:rPr lang="en-US" dirty="0" smtClean="0"/>
              <a:t>: Process by which society transmits its values to individuals so that they function properly </a:t>
            </a:r>
          </a:p>
          <a:p>
            <a:r>
              <a:rPr lang="en-US" dirty="0" smtClean="0"/>
              <a:t>Most important outcome of socialization is personality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Personality</a:t>
            </a:r>
            <a:r>
              <a:rPr lang="en-US" dirty="0" smtClean="0"/>
              <a:t>: Sum total of behaviors, attitudes, beliefs, and values that are characteristic of an individual </a:t>
            </a:r>
          </a:p>
          <a:p>
            <a:r>
              <a:rPr lang="en-US" dirty="0" smtClean="0"/>
              <a:t>Personality traits determine how we adjust to our environment and how we react in specific situations </a:t>
            </a:r>
          </a:p>
          <a:p>
            <a:r>
              <a:rPr lang="en-US" dirty="0" smtClean="0"/>
              <a:t>Continues to develop throughout lifetime</a:t>
            </a:r>
          </a:p>
          <a:p>
            <a:pPr lvl="1"/>
            <a:r>
              <a:rPr lang="en-US" dirty="0" smtClean="0"/>
              <a:t>More obviously during childhood and slow down during adulthood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v. Nurture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Debate over what determines personality and social behavior  </a:t>
            </a:r>
          </a:p>
          <a:p>
            <a:r>
              <a:rPr lang="en-US" u="sng" dirty="0" smtClean="0"/>
              <a:t>Nature</a:t>
            </a:r>
            <a:r>
              <a:rPr lang="en-US" dirty="0" smtClean="0"/>
              <a:t>: Much of human behavior is instinctual in origin </a:t>
            </a:r>
          </a:p>
          <a:p>
            <a:pPr lvl="1"/>
            <a:r>
              <a:rPr lang="en-US" dirty="0" smtClean="0"/>
              <a:t>Instinct: Unchanging, biologically inherited behavior pattern </a:t>
            </a:r>
          </a:p>
          <a:p>
            <a:pPr lvl="2"/>
            <a:r>
              <a:rPr lang="en-US" dirty="0" smtClean="0"/>
              <a:t>Most often applied to animal behavior </a:t>
            </a:r>
          </a:p>
          <a:p>
            <a:r>
              <a:rPr lang="en-US" u="sng" dirty="0" smtClean="0"/>
              <a:t>Nurture</a:t>
            </a:r>
            <a:r>
              <a:rPr lang="en-US" dirty="0" smtClean="0"/>
              <a:t>: Behavior and personality are result of his/her social environment and learning </a:t>
            </a:r>
          </a:p>
          <a:p>
            <a:pPr lvl="1"/>
            <a:r>
              <a:rPr lang="en-US" dirty="0" smtClean="0"/>
              <a:t>Ivan Pavlov = Pavlov’s Dog Experiment = Dog, Bell</a:t>
            </a:r>
            <a:r>
              <a:rPr lang="en-US" smtClean="0"/>
              <a:t>, </a:t>
            </a:r>
            <a:r>
              <a:rPr lang="en-US" smtClean="0"/>
              <a:t>Salivation </a:t>
            </a:r>
            <a:endParaRPr lang="en-US" dirty="0" smtClean="0"/>
          </a:p>
          <a:p>
            <a:pPr lvl="1"/>
            <a:r>
              <a:rPr lang="en-US" dirty="0" smtClean="0"/>
              <a:t>John B. Watson = Claimed he could take a dozen healthy infants and train them to become anything he wanted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Sociobiology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Sociobiology</a:t>
            </a:r>
            <a:r>
              <a:rPr lang="en-US" dirty="0" smtClean="0"/>
              <a:t>: Systematic study of the biological basis of all social behavior </a:t>
            </a:r>
          </a:p>
          <a:p>
            <a:r>
              <a:rPr lang="en-US" dirty="0" smtClean="0"/>
              <a:t>Argued most of human social life is determined by biological factors </a:t>
            </a:r>
          </a:p>
          <a:p>
            <a:r>
              <a:rPr lang="en-US" dirty="0" smtClean="0"/>
              <a:t>Personality and social behavior result from blending of hereditary and social environmental influences </a:t>
            </a:r>
          </a:p>
          <a:p>
            <a:r>
              <a:rPr lang="en-US" dirty="0" smtClean="0"/>
              <a:t>Environmental factors have the greatest influence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Heredity</a:t>
            </a:r>
            <a:r>
              <a:rPr lang="en-US" dirty="0" smtClean="0"/>
              <a:t>: Transmission of genetic characteristics from parents to children </a:t>
            </a:r>
          </a:p>
          <a:p>
            <a:pPr lvl="1"/>
            <a:r>
              <a:rPr lang="en-US" dirty="0" smtClean="0"/>
              <a:t>Some argue heredity and others suggest social environment determines personality </a:t>
            </a:r>
          </a:p>
          <a:p>
            <a:pPr lvl="1"/>
            <a:r>
              <a:rPr lang="en-US" dirty="0" smtClean="0"/>
              <a:t>Heredity sets limits on temperament, intelligence, and aptitude but socialization plays a key role in determining achievement </a:t>
            </a:r>
          </a:p>
          <a:p>
            <a:pPr lvl="1"/>
            <a:r>
              <a:rPr lang="en-US" dirty="0" smtClean="0"/>
              <a:t>What is inherited can be changed by socialization</a:t>
            </a:r>
          </a:p>
          <a:p>
            <a:r>
              <a:rPr lang="en-US" u="sng" dirty="0" smtClean="0"/>
              <a:t>Aptitude</a:t>
            </a:r>
            <a:r>
              <a:rPr lang="en-US" dirty="0" smtClean="0"/>
              <a:t>: Capacity to learn a particular skill or acquire a particular body of knowledge  (Ex: natural talent for music) </a:t>
            </a:r>
          </a:p>
          <a:p>
            <a:pPr lvl="1"/>
            <a:r>
              <a:rPr lang="en-US" dirty="0" smtClean="0"/>
              <a:t>Most social scientists believe that some aptitudes can be learned, but some believe inherited aptitudes often develop due to environment </a:t>
            </a:r>
          </a:p>
          <a:p>
            <a:pPr lvl="2"/>
            <a:r>
              <a:rPr lang="en-US" dirty="0" smtClean="0"/>
              <a:t>Ex: Baby moves and smiles to music so they sign baby up for dance 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Heredity (cont’d)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inherit genetic characteristics, but we also inherit certain basic needs and capacities </a:t>
            </a:r>
          </a:p>
          <a:p>
            <a:pPr lvl="1"/>
            <a:r>
              <a:rPr lang="en-US" dirty="0" smtClean="0"/>
              <a:t>Humans have biological drives </a:t>
            </a:r>
          </a:p>
          <a:p>
            <a:pPr lvl="1"/>
            <a:r>
              <a:rPr lang="en-US" dirty="0" smtClean="0"/>
              <a:t>Drives do not determine our behavior, we learn these from interaction with others </a:t>
            </a:r>
          </a:p>
          <a:p>
            <a:pPr lvl="2"/>
            <a:r>
              <a:rPr lang="en-US" dirty="0" smtClean="0"/>
              <a:t>Ex: Hunger drive does not tell us when, what, and how to eat </a:t>
            </a:r>
          </a:p>
          <a:p>
            <a:r>
              <a:rPr lang="en-US" dirty="0" smtClean="0"/>
              <a:t>Heredity plays a role in shaping human personalities by setting limits on individuals </a:t>
            </a:r>
          </a:p>
          <a:p>
            <a:pPr lvl="1"/>
            <a:r>
              <a:rPr lang="en-US" dirty="0" smtClean="0"/>
              <a:t>Ex: If you are 5-feet tall you are not likely to be a star basketball player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Birth Order and Parental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Birth Order</a:t>
            </a:r>
          </a:p>
          <a:p>
            <a:pPr lvl="1"/>
            <a:r>
              <a:rPr lang="en-US" dirty="0" smtClean="0"/>
              <a:t>Personality is influenced by whether we have brothers, sisters, both. </a:t>
            </a:r>
          </a:p>
          <a:p>
            <a:pPr lvl="1"/>
            <a:r>
              <a:rPr lang="en-US" dirty="0" smtClean="0"/>
              <a:t>Research indicated that 1</a:t>
            </a:r>
            <a:r>
              <a:rPr lang="en-US" baseline="30000" dirty="0" smtClean="0"/>
              <a:t>st</a:t>
            </a:r>
            <a:r>
              <a:rPr lang="en-US" dirty="0" smtClean="0"/>
              <a:t> born children are more likely to be achievement-oriented and responsible; later-born children tend to be better in social relationships and are more affectionate and friendly </a:t>
            </a:r>
          </a:p>
          <a:p>
            <a:r>
              <a:rPr lang="en-US" dirty="0" smtClean="0"/>
              <a:t>Parental Characteristics </a:t>
            </a:r>
          </a:p>
          <a:p>
            <a:pPr lvl="1"/>
            <a:r>
              <a:rPr lang="en-US" dirty="0" smtClean="0"/>
              <a:t>Education, age, religion, socioeconomic status (SES), culture, and job background of parents can influence child’s personality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456</TotalTime>
  <Words>907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Bookman Old Style</vt:lpstr>
      <vt:lpstr>Gill Sans MT</vt:lpstr>
      <vt:lpstr>Wingdings</vt:lpstr>
      <vt:lpstr>Wingdings 3</vt:lpstr>
      <vt:lpstr>Origin</vt:lpstr>
      <vt:lpstr>Socialization</vt:lpstr>
      <vt:lpstr>Goals to Be Met</vt:lpstr>
      <vt:lpstr>Socialization</vt:lpstr>
      <vt:lpstr>Personality </vt:lpstr>
      <vt:lpstr>Nature v. Nurture </vt:lpstr>
      <vt:lpstr>Sociobiology </vt:lpstr>
      <vt:lpstr>Heredity</vt:lpstr>
      <vt:lpstr>Heredity (cont’d) </vt:lpstr>
      <vt:lpstr>Birth Order and Parental Characteristics</vt:lpstr>
      <vt:lpstr>The Cultural Environment </vt:lpstr>
      <vt:lpstr>Isolation in Childhood </vt:lpstr>
      <vt:lpstr>Isolation in Childhood (Cont’d) </vt:lpstr>
      <vt:lpstr>Isolation in Childhood (cont’d)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Development </dc:title>
  <dc:creator>Shavonne</dc:creator>
  <cp:lastModifiedBy>wwestbrook</cp:lastModifiedBy>
  <cp:revision>16</cp:revision>
  <dcterms:created xsi:type="dcterms:W3CDTF">2012-09-28T01:59:41Z</dcterms:created>
  <dcterms:modified xsi:type="dcterms:W3CDTF">2016-10-11T14:15:09Z</dcterms:modified>
</cp:coreProperties>
</file>