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63" d="100"/>
          <a:sy n="63" d="100"/>
        </p:scale>
        <p:origin x="-12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D062AB-5DA5-4D15-86D0-5068C6CFA67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A3DCE7-D7AE-4A66-9913-F240810F85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Groups and Formal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Social Network</a:t>
            </a:r>
            <a:r>
              <a:rPr lang="en-US" dirty="0" smtClean="0"/>
              <a:t>: Web of relationships that is formed by the sum total of a person’s interactions with other people </a:t>
            </a:r>
          </a:p>
          <a:p>
            <a:r>
              <a:rPr lang="en-US" dirty="0" smtClean="0"/>
              <a:t>Include both direct and indirect relationships </a:t>
            </a:r>
          </a:p>
          <a:p>
            <a:r>
              <a:rPr lang="en-US" dirty="0" smtClean="0"/>
              <a:t>Do not have boundaries and do not give rise to common sense of identity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Leaders</a:t>
            </a:r>
            <a:r>
              <a:rPr lang="en-US" dirty="0" smtClean="0"/>
              <a:t>: People influence attitudes and opinions to others </a:t>
            </a:r>
          </a:p>
          <a:p>
            <a:pPr lvl="1"/>
            <a:r>
              <a:rPr lang="en-US" u="sng" dirty="0" smtClean="0"/>
              <a:t>Instrumental Leaders</a:t>
            </a:r>
            <a:r>
              <a:rPr lang="en-US" dirty="0" smtClean="0"/>
              <a:t>: Task-oriented</a:t>
            </a:r>
          </a:p>
          <a:p>
            <a:pPr lvl="2"/>
            <a:r>
              <a:rPr lang="en-US" dirty="0" smtClean="0"/>
              <a:t>Find specific means that will help group reach its goal </a:t>
            </a:r>
          </a:p>
          <a:p>
            <a:pPr lvl="1"/>
            <a:r>
              <a:rPr lang="en-US" u="sng" dirty="0" smtClean="0"/>
              <a:t>Expressive Leaders</a:t>
            </a:r>
            <a:r>
              <a:rPr lang="en-US" dirty="0" smtClean="0"/>
              <a:t>: Emotion-oriented</a:t>
            </a:r>
          </a:p>
          <a:p>
            <a:pPr lvl="2"/>
            <a:r>
              <a:rPr lang="en-US" dirty="0" smtClean="0"/>
              <a:t>Find ways to keep the group together to maintain morale </a:t>
            </a:r>
          </a:p>
          <a:p>
            <a:pPr lvl="1"/>
            <a:r>
              <a:rPr lang="en-US" u="sng" dirty="0" smtClean="0"/>
              <a:t>Laissez-Faire Leaders</a:t>
            </a:r>
            <a:r>
              <a:rPr lang="en-US" dirty="0" smtClean="0"/>
              <a:t>: Let others do their work more or less on their own </a:t>
            </a:r>
          </a:p>
          <a:p>
            <a:r>
              <a:rPr lang="en-US" u="sng" dirty="0" err="1" smtClean="0"/>
              <a:t>Idosyncratic</a:t>
            </a:r>
            <a:r>
              <a:rPr lang="en-US" u="sng" dirty="0" smtClean="0"/>
              <a:t> Credit</a:t>
            </a:r>
            <a:r>
              <a:rPr lang="en-US" dirty="0" smtClean="0"/>
              <a:t>: Leaders are given the privilege to deviate from the group’s norms </a:t>
            </a:r>
          </a:p>
          <a:p>
            <a:r>
              <a:rPr lang="en-US" u="sng" dirty="0" smtClean="0"/>
              <a:t>Groupthink</a:t>
            </a:r>
            <a:r>
              <a:rPr lang="en-US" dirty="0" smtClean="0"/>
              <a:t>: Tendency to maintain consensus and ignore the truth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Formal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28888" cy="495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Formal Organization</a:t>
            </a:r>
            <a:r>
              <a:rPr lang="en-US" dirty="0" smtClean="0"/>
              <a:t>: Large, complex secondary group that has been established to achieve specific goals </a:t>
            </a:r>
          </a:p>
          <a:p>
            <a:r>
              <a:rPr lang="en-US" u="sng" dirty="0" smtClean="0"/>
              <a:t>Bureaucracy</a:t>
            </a:r>
            <a:r>
              <a:rPr lang="en-US" dirty="0" smtClean="0"/>
              <a:t>: Ranked authority structure that operates according to specific rules and procedures </a:t>
            </a:r>
          </a:p>
          <a:p>
            <a:r>
              <a:rPr lang="en-US" u="sng" dirty="0" smtClean="0"/>
              <a:t>Rationalization</a:t>
            </a:r>
            <a:r>
              <a:rPr lang="en-US" dirty="0" smtClean="0"/>
              <a:t>: Process by which every feature of human behavior becomes subject to calculations, measurement, and control </a:t>
            </a:r>
          </a:p>
          <a:p>
            <a:r>
              <a:rPr lang="en-US" dirty="0" smtClean="0"/>
              <a:t>Bureaucracies were created to rationally organize groups to complete goals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Weber’s Model of Bureaucracies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Bureaucracies have following characteristics:</a:t>
            </a:r>
          </a:p>
          <a:p>
            <a:pPr lvl="1"/>
            <a:r>
              <a:rPr lang="en-US" u="sng" dirty="0" smtClean="0"/>
              <a:t>Division of Labor</a:t>
            </a:r>
            <a:r>
              <a:rPr lang="en-US" dirty="0" smtClean="0"/>
              <a:t>: Work divided among specialists </a:t>
            </a:r>
          </a:p>
          <a:p>
            <a:pPr lvl="1"/>
            <a:r>
              <a:rPr lang="en-US" u="sng" dirty="0" smtClean="0"/>
              <a:t>Ranking of Authority</a:t>
            </a:r>
            <a:r>
              <a:rPr lang="en-US" dirty="0" smtClean="0"/>
              <a:t>: Clear cut lines of responsibility </a:t>
            </a:r>
          </a:p>
          <a:p>
            <a:pPr lvl="1"/>
            <a:r>
              <a:rPr lang="en-US" u="sng" dirty="0" smtClean="0"/>
              <a:t>Employment Based on Formal Qualifications</a:t>
            </a:r>
          </a:p>
          <a:p>
            <a:pPr lvl="1"/>
            <a:r>
              <a:rPr lang="en-US" u="sng" dirty="0" smtClean="0"/>
              <a:t>Rules and Regulations</a:t>
            </a:r>
          </a:p>
          <a:p>
            <a:pPr lvl="1"/>
            <a:r>
              <a:rPr lang="en-US" u="sng" dirty="0" smtClean="0"/>
              <a:t>Specific Lines of Promotion and Advancement</a:t>
            </a:r>
          </a:p>
          <a:p>
            <a:r>
              <a:rPr lang="en-US" dirty="0" smtClean="0"/>
              <a:t>Ideal type </a:t>
            </a:r>
          </a:p>
          <a:p>
            <a:r>
              <a:rPr lang="en-US" u="sng" dirty="0" smtClean="0"/>
              <a:t>Voluntary Association</a:t>
            </a:r>
            <a:r>
              <a:rPr lang="en-US" dirty="0" smtClean="0"/>
              <a:t>: Typically a nonprofit organization formed to pursue some common interest </a:t>
            </a:r>
          </a:p>
          <a:p>
            <a:pPr lvl="1"/>
            <a:r>
              <a:rPr lang="en-US" dirty="0" smtClean="0"/>
              <a:t>Ex: service club, charity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Effectiveness of Bureaucracies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weaknesses</a:t>
            </a:r>
          </a:p>
          <a:p>
            <a:pPr lvl="1"/>
            <a:r>
              <a:rPr lang="en-US" dirty="0" smtClean="0"/>
              <a:t>Lose sight of original goals </a:t>
            </a:r>
          </a:p>
          <a:p>
            <a:pPr lvl="1"/>
            <a:r>
              <a:rPr lang="en-US" dirty="0" smtClean="0"/>
              <a:t>Tend to encourage development of bureaucratic personality </a:t>
            </a:r>
          </a:p>
          <a:p>
            <a:pPr lvl="1"/>
            <a:r>
              <a:rPr lang="en-US" dirty="0" smtClean="0"/>
              <a:t>Tendency to result in oligarchies (few people rule many) </a:t>
            </a:r>
          </a:p>
          <a:p>
            <a:pPr lvl="1"/>
            <a:r>
              <a:rPr lang="en-US" u="sng" dirty="0" smtClean="0"/>
              <a:t>Iron Law of Oligarchy</a:t>
            </a:r>
            <a:r>
              <a:rPr lang="en-US" dirty="0" smtClean="0"/>
              <a:t>: Tendency of organizations to become increasingly dominated by small groups of people (Robert </a:t>
            </a:r>
            <a:r>
              <a:rPr lang="en-US" dirty="0" err="1" smtClean="0"/>
              <a:t>Michels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o.org/docrep/w7503e/w7503e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29600" cy="5083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Drive as a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/>
          <a:lstStyle/>
          <a:p>
            <a:r>
              <a:rPr lang="en-US" dirty="0" smtClean="0"/>
              <a:t>Write down an organization chart of Athens Drive.</a:t>
            </a:r>
          </a:p>
          <a:p>
            <a:r>
              <a:rPr lang="en-US" dirty="0" smtClean="0"/>
              <a:t>Analyze how the size of your school influences this chart. </a:t>
            </a:r>
          </a:p>
          <a:p>
            <a:r>
              <a:rPr lang="en-US" dirty="0" smtClean="0"/>
              <a:t>Describe the division of labor, including the place of students in it. </a:t>
            </a:r>
          </a:p>
          <a:p>
            <a:r>
              <a:rPr lang="en-US" dirty="0" smtClean="0"/>
              <a:t>Describe how well defined the management is and state the qualifications needed to enter different positions.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to be Met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 4: </a:t>
            </a:r>
            <a:r>
              <a:rPr lang="en-US" dirty="0" smtClean="0"/>
              <a:t>The learner will demonstrate an understanding of the importance of groups and organizations in society.</a:t>
            </a:r>
          </a:p>
          <a:p>
            <a:r>
              <a:rPr lang="en-US" b="1" dirty="0" smtClean="0"/>
              <a:t>Objectives</a:t>
            </a:r>
            <a:endParaRPr lang="en-US" dirty="0" smtClean="0"/>
          </a:p>
          <a:p>
            <a:pPr lvl="1"/>
            <a:r>
              <a:rPr lang="en-US" b="1" dirty="0" smtClean="0"/>
              <a:t>4.01</a:t>
            </a:r>
            <a:r>
              <a:rPr lang="en-US" dirty="0" smtClean="0"/>
              <a:t> Distinguish between social groups and formal organizations.</a:t>
            </a:r>
          </a:p>
          <a:p>
            <a:pPr lvl="1"/>
            <a:r>
              <a:rPr lang="en-US" b="1" dirty="0" smtClean="0"/>
              <a:t>4.02</a:t>
            </a:r>
            <a:r>
              <a:rPr lang="en-US" dirty="0" smtClean="0"/>
              <a:t> Classify types of social groups that exist in society.</a:t>
            </a:r>
          </a:p>
          <a:p>
            <a:pPr lvl="1"/>
            <a:r>
              <a:rPr lang="en-US" b="1" dirty="0" smtClean="0"/>
              <a:t>4.03</a:t>
            </a:r>
            <a:r>
              <a:rPr lang="en-US" dirty="0" smtClean="0"/>
              <a:t> Analyze group dynamics and assess its effects on group behavior.</a:t>
            </a:r>
          </a:p>
          <a:p>
            <a:pPr lvl="1"/>
            <a:r>
              <a:rPr lang="en-US" b="1" dirty="0" smtClean="0"/>
              <a:t>4.04</a:t>
            </a:r>
            <a:r>
              <a:rPr lang="en-US" dirty="0" smtClean="0"/>
              <a:t> Evaluate the nature of bureaucracies.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Group?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Groups have 4 major features </a:t>
            </a:r>
          </a:p>
          <a:p>
            <a:pPr lvl="1"/>
            <a:r>
              <a:rPr lang="en-US" dirty="0" smtClean="0"/>
              <a:t>2 or more people </a:t>
            </a:r>
          </a:p>
          <a:p>
            <a:pPr lvl="1"/>
            <a:r>
              <a:rPr lang="en-US" dirty="0" smtClean="0"/>
              <a:t>Interaction </a:t>
            </a:r>
          </a:p>
          <a:p>
            <a:pPr lvl="1"/>
            <a:r>
              <a:rPr lang="en-US" dirty="0" smtClean="0"/>
              <a:t>Shared expectations</a:t>
            </a:r>
          </a:p>
          <a:p>
            <a:pPr lvl="1"/>
            <a:r>
              <a:rPr lang="en-US" dirty="0" smtClean="0"/>
              <a:t>Common identity </a:t>
            </a:r>
          </a:p>
          <a:p>
            <a:r>
              <a:rPr lang="en-US" u="sng" dirty="0" smtClean="0"/>
              <a:t>Aggregate</a:t>
            </a:r>
            <a:r>
              <a:rPr lang="en-US" dirty="0" smtClean="0"/>
              <a:t>: People gather in the same place at the same time, but lack organization or lasting patterns of interaction </a:t>
            </a:r>
          </a:p>
          <a:p>
            <a:pPr lvl="1"/>
            <a:r>
              <a:rPr lang="en-US" dirty="0" smtClean="0"/>
              <a:t>Ex: Passengers on a bus </a:t>
            </a:r>
          </a:p>
          <a:p>
            <a:r>
              <a:rPr lang="en-US" u="sng" dirty="0" smtClean="0"/>
              <a:t>Social Category</a:t>
            </a:r>
            <a:r>
              <a:rPr lang="en-US" dirty="0" smtClean="0"/>
              <a:t>: Means of classifying people according to shared trait or common status  </a:t>
            </a:r>
          </a:p>
          <a:p>
            <a:pPr lvl="1"/>
            <a:r>
              <a:rPr lang="en-US" dirty="0" smtClean="0"/>
              <a:t>Ex: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Size</a:t>
            </a:r>
          </a:p>
          <a:p>
            <a:pPr lvl="1"/>
            <a:r>
              <a:rPr lang="en-US" u="sng" dirty="0" smtClean="0"/>
              <a:t>Dyad</a:t>
            </a:r>
            <a:r>
              <a:rPr lang="en-US" dirty="0" smtClean="0"/>
              <a:t>: Group with 2 members </a:t>
            </a:r>
          </a:p>
          <a:p>
            <a:pPr lvl="2"/>
            <a:r>
              <a:rPr lang="en-US" dirty="0" smtClean="0"/>
              <a:t>Decision-making can be difficult</a:t>
            </a:r>
          </a:p>
          <a:p>
            <a:pPr lvl="1"/>
            <a:r>
              <a:rPr lang="en-US" u="sng" dirty="0" smtClean="0"/>
              <a:t>Triad</a:t>
            </a:r>
            <a:r>
              <a:rPr lang="en-US" dirty="0" smtClean="0"/>
              <a:t>: 3 members </a:t>
            </a:r>
          </a:p>
          <a:p>
            <a:pPr lvl="2"/>
            <a:r>
              <a:rPr lang="en-US" dirty="0" smtClean="0"/>
              <a:t>Decision-making is easier </a:t>
            </a:r>
          </a:p>
          <a:p>
            <a:pPr lvl="1"/>
            <a:r>
              <a:rPr lang="en-US" u="sng" dirty="0" smtClean="0"/>
              <a:t>Small Group</a:t>
            </a:r>
            <a:r>
              <a:rPr lang="en-US" dirty="0" smtClean="0"/>
              <a:t>: Few enough member that everyone is able to interact on face-to-face basis</a:t>
            </a:r>
          </a:p>
          <a:p>
            <a:pPr lvl="2"/>
            <a:r>
              <a:rPr lang="en-US" dirty="0" smtClean="0"/>
              <a:t>15 is the largest number that can work well </a:t>
            </a:r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Regardless of types of group, interaction is not continuous </a:t>
            </a:r>
          </a:p>
          <a:p>
            <a:pPr lvl="2"/>
            <a:r>
              <a:rPr lang="en-US" dirty="0" smtClean="0"/>
              <a:t>Meet once and never again or meet frequently </a:t>
            </a:r>
          </a:p>
          <a:p>
            <a:r>
              <a:rPr lang="en-US" dirty="0" smtClean="0"/>
              <a:t>Organization </a:t>
            </a:r>
          </a:p>
          <a:p>
            <a:pPr lvl="1"/>
            <a:r>
              <a:rPr lang="en-US" u="sng" dirty="0" smtClean="0"/>
              <a:t>Formal Group</a:t>
            </a:r>
            <a:r>
              <a:rPr lang="en-US" dirty="0" smtClean="0"/>
              <a:t>: Structure, goals, and activities are clearly defined </a:t>
            </a:r>
          </a:p>
          <a:p>
            <a:pPr lvl="1"/>
            <a:r>
              <a:rPr lang="en-US" u="sng" dirty="0" smtClean="0"/>
              <a:t>Informal Group</a:t>
            </a:r>
            <a:r>
              <a:rPr lang="en-US" dirty="0" smtClean="0"/>
              <a:t>: No official structure or rules of conduct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Group</a:t>
            </a:r>
          </a:p>
          <a:p>
            <a:r>
              <a:rPr lang="en-US" dirty="0" smtClean="0"/>
              <a:t>Secondary Group</a:t>
            </a:r>
          </a:p>
          <a:p>
            <a:r>
              <a:rPr lang="en-US" dirty="0" smtClean="0"/>
              <a:t>Reference </a:t>
            </a:r>
          </a:p>
          <a:p>
            <a:r>
              <a:rPr lang="en-US" dirty="0" smtClean="0"/>
              <a:t>In-Group</a:t>
            </a:r>
          </a:p>
          <a:p>
            <a:r>
              <a:rPr lang="en-US" dirty="0" smtClean="0"/>
              <a:t>Out-Group</a:t>
            </a:r>
          </a:p>
          <a:p>
            <a:r>
              <a:rPr lang="en-US" dirty="0" smtClean="0"/>
              <a:t>E-Communities </a:t>
            </a:r>
          </a:p>
          <a:p>
            <a:r>
              <a:rPr lang="en-US" dirty="0" smtClean="0"/>
              <a:t>Social Networks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and Secondary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Primary Groups</a:t>
            </a:r>
            <a:r>
              <a:rPr lang="en-US" dirty="0" smtClean="0"/>
              <a:t>: Small group who interact over a relatively long period of time on a direct and personal basis </a:t>
            </a:r>
          </a:p>
          <a:p>
            <a:pPr lvl="1"/>
            <a:r>
              <a:rPr lang="en-US" dirty="0" smtClean="0"/>
              <a:t>Entire personality of the individual is taken into account </a:t>
            </a:r>
          </a:p>
          <a:p>
            <a:pPr lvl="1"/>
            <a:r>
              <a:rPr lang="en-US" dirty="0" smtClean="0"/>
              <a:t>Relationships are intimate and often face-to-face</a:t>
            </a:r>
          </a:p>
          <a:p>
            <a:pPr lvl="1"/>
            <a:r>
              <a:rPr lang="en-US" dirty="0" smtClean="0"/>
              <a:t>Family relationships are most common </a:t>
            </a:r>
          </a:p>
          <a:p>
            <a:r>
              <a:rPr lang="en-US" u="sng" dirty="0" smtClean="0"/>
              <a:t>Secondary Groups</a:t>
            </a:r>
            <a:r>
              <a:rPr lang="en-US" dirty="0" smtClean="0"/>
              <a:t>: Interaction is impersonal and temporary in nature </a:t>
            </a:r>
          </a:p>
          <a:p>
            <a:pPr lvl="1"/>
            <a:r>
              <a:rPr lang="en-US" dirty="0" smtClean="0"/>
              <a:t>Casual and limited in personal involvement </a:t>
            </a:r>
          </a:p>
          <a:p>
            <a:pPr lvl="1"/>
            <a:r>
              <a:rPr lang="en-US" dirty="0" smtClean="0"/>
              <a:t>Generally organized around specific goals </a:t>
            </a:r>
          </a:p>
          <a:p>
            <a:r>
              <a:rPr lang="en-US" dirty="0" smtClean="0"/>
              <a:t>Possible for primary and secondary relationships to exist in same group </a:t>
            </a:r>
          </a:p>
          <a:p>
            <a:pPr lvl="1"/>
            <a:r>
              <a:rPr lang="en-US" dirty="0" smtClean="0"/>
              <a:t>Ex: At your job you have mostly secondary relationships, but can form primary relationships because you enjoy these people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Reference Group</a:t>
            </a:r>
            <a:r>
              <a:rPr lang="en-US" dirty="0" smtClean="0"/>
              <a:t>: Any group with whom individuals identify and whose attitudes and values they adopt</a:t>
            </a:r>
          </a:p>
          <a:p>
            <a:pPr lvl="1"/>
            <a:r>
              <a:rPr lang="en-US" dirty="0" smtClean="0"/>
              <a:t>Ex: Groups of friend or school clubs </a:t>
            </a:r>
          </a:p>
          <a:p>
            <a:r>
              <a:rPr lang="en-US" dirty="0" smtClean="0"/>
              <a:t>Can have both positive and negative effects on behavior </a:t>
            </a:r>
          </a:p>
          <a:p>
            <a:r>
              <a:rPr lang="en-US" dirty="0" smtClean="0"/>
              <a:t>Can have: </a:t>
            </a:r>
          </a:p>
          <a:p>
            <a:pPr lvl="1"/>
            <a:r>
              <a:rPr lang="en-US" u="sng" dirty="0" smtClean="0"/>
              <a:t>Normative effect</a:t>
            </a:r>
            <a:r>
              <a:rPr lang="en-US" dirty="0" smtClean="0"/>
              <a:t>: one’s self-esteem matches members of a group </a:t>
            </a:r>
          </a:p>
          <a:p>
            <a:pPr lvl="1"/>
            <a:r>
              <a:rPr lang="en-US" u="sng" dirty="0" smtClean="0"/>
              <a:t>Comparison effect</a:t>
            </a:r>
            <a:r>
              <a:rPr lang="en-US" dirty="0" smtClean="0"/>
              <a:t>: Where one sees oneself in comparison to another </a:t>
            </a:r>
          </a:p>
          <a:p>
            <a:pPr lvl="1"/>
            <a:r>
              <a:rPr lang="en-US" u="sng" dirty="0" smtClean="0"/>
              <a:t>Associate effect</a:t>
            </a:r>
            <a:r>
              <a:rPr lang="en-US" dirty="0" smtClean="0"/>
              <a:t>: One is pleased to be associated with members of a group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In-Groups and Out-Groups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In-Groups</a:t>
            </a:r>
            <a:r>
              <a:rPr lang="en-US" dirty="0" smtClean="0"/>
              <a:t>: Group the person belongs to and identifies with </a:t>
            </a:r>
          </a:p>
          <a:p>
            <a:pPr lvl="1"/>
            <a:r>
              <a:rPr lang="en-US" dirty="0" smtClean="0"/>
              <a:t>Most exhibit 2 characteristics</a:t>
            </a:r>
          </a:p>
          <a:p>
            <a:pPr lvl="2"/>
            <a:r>
              <a:rPr lang="en-US" dirty="0" smtClean="0"/>
              <a:t>Members tend to separate themselves (Ex: Badge as an ID) </a:t>
            </a:r>
          </a:p>
          <a:p>
            <a:pPr lvl="2"/>
            <a:r>
              <a:rPr lang="en-US" dirty="0" smtClean="0"/>
              <a:t>Members view themselves positively and often view out-groups in negative terms  </a:t>
            </a:r>
          </a:p>
          <a:p>
            <a:r>
              <a:rPr lang="en-US" u="sng" dirty="0" smtClean="0"/>
              <a:t>Out-Groups</a:t>
            </a:r>
            <a:r>
              <a:rPr lang="en-US" dirty="0" smtClean="0"/>
              <a:t>: Group that person does not belong to or identify with </a:t>
            </a:r>
          </a:p>
          <a:p>
            <a:r>
              <a:rPr lang="en-US" dirty="0" smtClean="0"/>
              <a:t>In-Groups compete with out-groups even to the point of engaging in conflict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E-communities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Came about due to computer technology </a:t>
            </a:r>
          </a:p>
          <a:p>
            <a:r>
              <a:rPr lang="en-US" u="sng" dirty="0" smtClean="0"/>
              <a:t>E-community</a:t>
            </a:r>
            <a:r>
              <a:rPr lang="en-US" dirty="0" smtClean="0"/>
              <a:t>: People interact with one another regularly on the Internet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341</TotalTime>
  <Words>830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Groups and Formal Organizations</vt:lpstr>
      <vt:lpstr>Goals to be Met </vt:lpstr>
      <vt:lpstr>What is a Group? </vt:lpstr>
      <vt:lpstr>Group Differences </vt:lpstr>
      <vt:lpstr>Types of Groups </vt:lpstr>
      <vt:lpstr>Primary and Secondary Groups </vt:lpstr>
      <vt:lpstr>Reference Groups</vt:lpstr>
      <vt:lpstr>In-Groups and Out-Groups </vt:lpstr>
      <vt:lpstr> E-communities </vt:lpstr>
      <vt:lpstr>Social Networks </vt:lpstr>
      <vt:lpstr>Group Characteristics</vt:lpstr>
      <vt:lpstr>Formal Organizations</vt:lpstr>
      <vt:lpstr>Structure of Formal Organizations</vt:lpstr>
      <vt:lpstr>Weber’s Model of Bureaucracies </vt:lpstr>
      <vt:lpstr>Effectiveness of Bureaucracies </vt:lpstr>
      <vt:lpstr>Slide 16</vt:lpstr>
      <vt:lpstr>Athens Drive as a Bureaucracy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Within Society </dc:title>
  <dc:creator>Shavonne</dc:creator>
  <cp:lastModifiedBy>Shavonne</cp:lastModifiedBy>
  <cp:revision>19</cp:revision>
  <dcterms:created xsi:type="dcterms:W3CDTF">2012-09-25T00:37:28Z</dcterms:created>
  <dcterms:modified xsi:type="dcterms:W3CDTF">2013-02-26T15:20:50Z</dcterms:modified>
</cp:coreProperties>
</file>