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A1001B6-348D-47F1-8658-FA321524D8C0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125E36-9F0F-4265-8F3F-AC76769EC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Societies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Gemeinschaft</a:t>
            </a:r>
            <a:r>
              <a:rPr lang="en-US" dirty="0" smtClean="0"/>
              <a:t> and </a:t>
            </a:r>
            <a:r>
              <a:rPr lang="en-US" dirty="0" err="1" smtClean="0"/>
              <a:t>Gesellschaft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Developed by German sociologist Ferdinand </a:t>
            </a:r>
            <a:r>
              <a:rPr lang="en-US" dirty="0" err="1" smtClean="0"/>
              <a:t>Tönnies</a:t>
            </a:r>
            <a:r>
              <a:rPr lang="en-US" dirty="0" smtClean="0"/>
              <a:t> </a:t>
            </a:r>
          </a:p>
          <a:p>
            <a:r>
              <a:rPr lang="en-US" dirty="0" smtClean="0"/>
              <a:t>Ideal types of societies </a:t>
            </a:r>
          </a:p>
          <a:p>
            <a:pPr lvl="1"/>
            <a:r>
              <a:rPr lang="en-US" u="sng" dirty="0" err="1" smtClean="0"/>
              <a:t>Gemeinschaft</a:t>
            </a:r>
            <a:r>
              <a:rPr lang="en-US" dirty="0" smtClean="0"/>
              <a:t>: Most members know </a:t>
            </a:r>
            <a:r>
              <a:rPr lang="en-US" smtClean="0"/>
              <a:t>one </a:t>
            </a:r>
            <a:r>
              <a:rPr lang="en-US" smtClean="0"/>
              <a:t>another </a:t>
            </a:r>
            <a:r>
              <a:rPr lang="en-US" dirty="0" smtClean="0"/>
              <a:t>and people share a strong sense of solidarity </a:t>
            </a:r>
          </a:p>
          <a:p>
            <a:pPr lvl="2"/>
            <a:r>
              <a:rPr lang="en-US" dirty="0" smtClean="0"/>
              <a:t>Ex: Preindustrial or rural village </a:t>
            </a:r>
          </a:p>
          <a:p>
            <a:pPr lvl="1"/>
            <a:r>
              <a:rPr lang="en-US" u="sng" dirty="0" err="1" smtClean="0"/>
              <a:t>Gesellschaft</a:t>
            </a:r>
            <a:r>
              <a:rPr lang="en-US" dirty="0" smtClean="0"/>
              <a:t>: Social relationships based on need rather than on emotion; relationships are impersonal and often temporary; traditional values weak</a:t>
            </a:r>
          </a:p>
          <a:p>
            <a:pPr lvl="2"/>
            <a:r>
              <a:rPr lang="en-US" dirty="0" smtClean="0"/>
              <a:t>Ex: Modern society like the USA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Subsistence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Subsistence Strategy</a:t>
            </a:r>
            <a:r>
              <a:rPr lang="en-US" dirty="0" smtClean="0"/>
              <a:t>: Way a society uses technology to provide for the needs of its members </a:t>
            </a:r>
          </a:p>
          <a:p>
            <a:r>
              <a:rPr lang="en-US" dirty="0" smtClean="0"/>
              <a:t>One of the most common ways in which sociologists classify societies is by their subsistence strategy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Categories of Societies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Preindustrial Societies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u="sng" dirty="0" smtClean="0"/>
              <a:t>Preindustrial Societies</a:t>
            </a:r>
            <a:r>
              <a:rPr lang="en-US" dirty="0" smtClean="0"/>
              <a:t>: Food production (which is carried out by human and animal labor) is the main economic activity; family is the main social unit</a:t>
            </a:r>
          </a:p>
          <a:p>
            <a:pPr lvl="1"/>
            <a:r>
              <a:rPr lang="en-US" u="sng" dirty="0" smtClean="0"/>
              <a:t>Hunting and Gathering Society</a:t>
            </a:r>
            <a:r>
              <a:rPr lang="en-US" dirty="0" smtClean="0"/>
              <a:t>: Main form of food production is daily collection of wild plants and hunting of wild animals </a:t>
            </a:r>
          </a:p>
          <a:p>
            <a:pPr lvl="2"/>
            <a:r>
              <a:rPr lang="en-US" dirty="0" smtClean="0"/>
              <a:t>Need for mobility limits size </a:t>
            </a:r>
          </a:p>
          <a:p>
            <a:pPr lvl="1"/>
            <a:r>
              <a:rPr lang="en-US" u="sng" dirty="0" smtClean="0"/>
              <a:t>Pastoral Society</a:t>
            </a:r>
            <a:r>
              <a:rPr lang="en-US" dirty="0" smtClean="0"/>
              <a:t>: Rely on </a:t>
            </a:r>
            <a:r>
              <a:rPr lang="en-US" smtClean="0"/>
              <a:t>domesticated herd </a:t>
            </a:r>
            <a:r>
              <a:rPr lang="en-US" dirty="0" smtClean="0"/>
              <a:t>animals to meet food needs </a:t>
            </a:r>
          </a:p>
          <a:p>
            <a:pPr lvl="2"/>
            <a:r>
              <a:rPr lang="en-US" dirty="0" smtClean="0"/>
              <a:t>Nomadic life and can support larger populations</a:t>
            </a:r>
          </a:p>
          <a:p>
            <a:pPr lvl="2"/>
            <a:r>
              <a:rPr lang="en-US" dirty="0" smtClean="0"/>
              <a:t>Encourages trade which helps create inequality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Preindustrial Societies (cont’d)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u="sng" dirty="0" smtClean="0"/>
              <a:t>Horticultural Society</a:t>
            </a:r>
            <a:r>
              <a:rPr lang="en-US" dirty="0" smtClean="0"/>
              <a:t>: Vegetables grown in garden plots that have been cleared from the jungle/forest is the main source of food (slash-and-burn method) </a:t>
            </a:r>
          </a:p>
          <a:p>
            <a:pPr lvl="2"/>
            <a:r>
              <a:rPr lang="en-US" dirty="0" smtClean="0"/>
              <a:t>Use human labor and simple tools to cultivate land </a:t>
            </a:r>
          </a:p>
          <a:p>
            <a:pPr lvl="2"/>
            <a:r>
              <a:rPr lang="en-US" dirty="0" smtClean="0"/>
              <a:t>Allows for semi-permanent or permanent villages  and greater population (30 - 2,000) </a:t>
            </a:r>
          </a:p>
          <a:p>
            <a:pPr lvl="2"/>
            <a:r>
              <a:rPr lang="en-US" dirty="0" smtClean="0"/>
              <a:t>Specialized roles </a:t>
            </a:r>
          </a:p>
          <a:p>
            <a:pPr lvl="1"/>
            <a:r>
              <a:rPr lang="en-US" u="sng" dirty="0" smtClean="0"/>
              <a:t>Agricultural Society</a:t>
            </a:r>
            <a:r>
              <a:rPr lang="en-US" dirty="0" smtClean="0"/>
              <a:t>: </a:t>
            </a:r>
          </a:p>
          <a:p>
            <a:pPr lvl="2"/>
            <a:r>
              <a:rPr lang="en-US" dirty="0" smtClean="0"/>
              <a:t>Animals and plows are used to till the fields </a:t>
            </a:r>
          </a:p>
          <a:p>
            <a:pPr lvl="2"/>
            <a:r>
              <a:rPr lang="en-US" dirty="0" smtClean="0"/>
              <a:t>Can support very large populations</a:t>
            </a:r>
          </a:p>
          <a:p>
            <a:pPr lvl="2"/>
            <a:r>
              <a:rPr lang="en-US" dirty="0" smtClean="0"/>
              <a:t>Specialized roles and specialization leads to development of cities </a:t>
            </a:r>
          </a:p>
          <a:p>
            <a:pPr lvl="2"/>
            <a:r>
              <a:rPr lang="en-US" dirty="0" smtClean="0"/>
              <a:t>Move from barter (exchange of a good or service) for use of money as a medium of exchange </a:t>
            </a:r>
          </a:p>
          <a:p>
            <a:pPr lvl="2"/>
            <a:r>
              <a:rPr lang="en-US" dirty="0" smtClean="0"/>
              <a:t>Develops system of writing to assist government, landowners, and traders in keeping records </a:t>
            </a:r>
          </a:p>
          <a:p>
            <a:pPr lvl="2"/>
            <a:r>
              <a:rPr lang="en-US" dirty="0" smtClean="0"/>
              <a:t>Landowners v. Peasants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Industrial Societies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Production of food </a:t>
            </a:r>
            <a:r>
              <a:rPr lang="en-US" dirty="0" smtClean="0">
                <a:sym typeface="Wingdings" pitchFamily="2" charset="2"/>
              </a:rPr>
              <a:t> Production of manufactured goods </a:t>
            </a:r>
          </a:p>
          <a:p>
            <a:r>
              <a:rPr lang="en-US" dirty="0" smtClean="0">
                <a:sym typeface="Wingdings" pitchFamily="2" charset="2"/>
              </a:rPr>
              <a:t>Most of production carried out by machines </a:t>
            </a:r>
          </a:p>
          <a:p>
            <a:r>
              <a:rPr lang="en-US" dirty="0" smtClean="0">
                <a:sym typeface="Wingdings" pitchFamily="2" charset="2"/>
              </a:rPr>
              <a:t>Production: Home  Factories </a:t>
            </a:r>
          </a:p>
          <a:p>
            <a:r>
              <a:rPr lang="en-US" u="sng" dirty="0" smtClean="0">
                <a:sym typeface="Wingdings" pitchFamily="2" charset="2"/>
              </a:rPr>
              <a:t>Urbanization</a:t>
            </a:r>
            <a:r>
              <a:rPr lang="en-US" dirty="0" smtClean="0">
                <a:sym typeface="Wingdings" pitchFamily="2" charset="2"/>
              </a:rPr>
              <a:t>: Most of population in cities </a:t>
            </a:r>
          </a:p>
          <a:p>
            <a:r>
              <a:rPr lang="en-US" dirty="0" smtClean="0">
                <a:sym typeface="Wingdings" pitchFamily="2" charset="2"/>
              </a:rPr>
              <a:t>Production and education take place outside bounds of the family </a:t>
            </a:r>
          </a:p>
          <a:p>
            <a:r>
              <a:rPr lang="en-US" dirty="0" smtClean="0">
                <a:sym typeface="Wingdings" pitchFamily="2" charset="2"/>
              </a:rPr>
              <a:t>Need for literacy leads to establishment of education programs </a:t>
            </a:r>
          </a:p>
          <a:p>
            <a:r>
              <a:rPr lang="en-US" dirty="0" smtClean="0">
                <a:sym typeface="Wingdings" pitchFamily="2" charset="2"/>
              </a:rPr>
              <a:t>People have more control over their position in the social structure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Postindustrial Societies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Much of economy is involved in providing information and services </a:t>
            </a:r>
          </a:p>
          <a:p>
            <a:r>
              <a:rPr lang="en-US" dirty="0" smtClean="0"/>
              <a:t>Many significant changes result from transition from industrial to postindustrial</a:t>
            </a:r>
          </a:p>
          <a:p>
            <a:pPr lvl="1"/>
            <a:r>
              <a:rPr lang="en-US" dirty="0" smtClean="0"/>
              <a:t>Standard of living and quality of life increases with wage </a:t>
            </a:r>
          </a:p>
          <a:p>
            <a:r>
              <a:rPr lang="en-US" dirty="0" smtClean="0"/>
              <a:t>Strong emphasis on social equality, democracy, science, and education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Societies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Solidarity 	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Used by Durkheim </a:t>
            </a:r>
          </a:p>
          <a:p>
            <a:r>
              <a:rPr lang="en-US" u="sng" dirty="0" smtClean="0"/>
              <a:t>Mechanical Solidarity</a:t>
            </a:r>
            <a:r>
              <a:rPr lang="en-US" dirty="0" smtClean="0"/>
              <a:t>: Close-knit social relationships common in preindustrial, when small groups of people share same values and perform same tasks </a:t>
            </a:r>
          </a:p>
          <a:p>
            <a:r>
              <a:rPr lang="en-US" u="sng" dirty="0" smtClean="0"/>
              <a:t>Organic Solidarity</a:t>
            </a:r>
            <a:r>
              <a:rPr lang="en-US" dirty="0" smtClean="0"/>
              <a:t>: Impersonal social relationships that arise with increase job specialization and individuals can no longer provide for all their own needs </a:t>
            </a:r>
          </a:p>
          <a:p>
            <a:pPr lvl="1"/>
            <a:r>
              <a:rPr lang="en-US" dirty="0" smtClean="0"/>
              <a:t>Depend on others for aspects of their survival </a:t>
            </a:r>
          </a:p>
          <a:p>
            <a:pPr lvl="1"/>
            <a:r>
              <a:rPr lang="en-US" dirty="0" smtClean="0"/>
              <a:t>As a result many societal relationships are based on need rather than values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268</TotalTime>
  <Words>479</Words>
  <Application>Microsoft Office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Types of Societies </vt:lpstr>
      <vt:lpstr>Subsistence Strategy </vt:lpstr>
      <vt:lpstr>Categories of Societies </vt:lpstr>
      <vt:lpstr>Preindustrial Societies </vt:lpstr>
      <vt:lpstr>Preindustrial Societies (cont’d) </vt:lpstr>
      <vt:lpstr>Industrial Societies </vt:lpstr>
      <vt:lpstr>Postindustrial Societies </vt:lpstr>
      <vt:lpstr>Contrasting Societies </vt:lpstr>
      <vt:lpstr>Solidarity  </vt:lpstr>
      <vt:lpstr>Gemeinschaft and Gesellschaft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Societies</dc:title>
  <dc:creator>Shavonne</dc:creator>
  <cp:lastModifiedBy>wwestbrook</cp:lastModifiedBy>
  <cp:revision>13</cp:revision>
  <dcterms:created xsi:type="dcterms:W3CDTF">2012-09-24T23:47:49Z</dcterms:created>
  <dcterms:modified xsi:type="dcterms:W3CDTF">2014-10-01T11:04:53Z</dcterms:modified>
</cp:coreProperties>
</file>