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9" r:id="rId4"/>
    <p:sldId id="260" r:id="rId5"/>
    <p:sldId id="261" r:id="rId6"/>
    <p:sldId id="262" r:id="rId7"/>
    <p:sldId id="263" r:id="rId8"/>
    <p:sldId id="264" r:id="rId9"/>
    <p:sldId id="266" r:id="rId10"/>
    <p:sldId id="265" r:id="rId11"/>
    <p:sldId id="272"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20E75D6B-E2EA-4659-A5D9-568727BDF24A}" type="datetimeFigureOut">
              <a:rPr lang="en-US" smtClean="0"/>
              <a:pPr/>
              <a:t>2/27/2014</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04503D03-0604-46B3-AB8C-68A9FFDE60A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E75D6B-E2EA-4659-A5D9-568727BDF24A}"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503D03-0604-46B3-AB8C-68A9FFDE60A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0E75D6B-E2EA-4659-A5D9-568727BDF24A}" type="datetimeFigureOut">
              <a:rPr lang="en-US" smtClean="0"/>
              <a:pPr/>
              <a:t>2/27/2014</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04503D03-0604-46B3-AB8C-68A9FFDE60A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0E75D6B-E2EA-4659-A5D9-568727BDF24A}" type="datetimeFigureOut">
              <a:rPr lang="en-US" smtClean="0"/>
              <a:pPr/>
              <a:t>2/27/2014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4503D03-0604-46B3-AB8C-68A9FFDE60AB}"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20E75D6B-E2EA-4659-A5D9-568727BDF24A}" type="datetimeFigureOut">
              <a:rPr lang="en-US" smtClean="0"/>
              <a:pPr/>
              <a:t>2/27/2014</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04503D03-0604-46B3-AB8C-68A9FFDE60AB}"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20E75D6B-E2EA-4659-A5D9-568727BDF24A}" type="datetimeFigureOut">
              <a:rPr lang="en-US" smtClean="0"/>
              <a:pPr/>
              <a:t>2/27/2014</a:t>
            </a:fld>
            <a:endParaRPr lang="en-US"/>
          </a:p>
        </p:txBody>
      </p:sp>
      <p:sp>
        <p:nvSpPr>
          <p:cNvPr id="10" name="Slide Number Placeholder 9"/>
          <p:cNvSpPr>
            <a:spLocks noGrp="1"/>
          </p:cNvSpPr>
          <p:nvPr>
            <p:ph type="sldNum" sz="quarter" idx="16"/>
          </p:nvPr>
        </p:nvSpPr>
        <p:spPr/>
        <p:txBody>
          <a:bodyPr rtlCol="0"/>
          <a:lstStyle/>
          <a:p>
            <a:fld id="{04503D03-0604-46B3-AB8C-68A9FFDE60AB}"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20E75D6B-E2EA-4659-A5D9-568727BDF24A}" type="datetimeFigureOut">
              <a:rPr lang="en-US" smtClean="0"/>
              <a:pPr/>
              <a:t>2/27/2014</a:t>
            </a:fld>
            <a:endParaRPr lang="en-US"/>
          </a:p>
        </p:txBody>
      </p:sp>
      <p:sp>
        <p:nvSpPr>
          <p:cNvPr id="12" name="Slide Number Placeholder 11"/>
          <p:cNvSpPr>
            <a:spLocks noGrp="1"/>
          </p:cNvSpPr>
          <p:nvPr>
            <p:ph type="sldNum" sz="quarter" idx="16"/>
          </p:nvPr>
        </p:nvSpPr>
        <p:spPr/>
        <p:txBody>
          <a:bodyPr rtlCol="0"/>
          <a:lstStyle/>
          <a:p>
            <a:fld id="{04503D03-0604-46B3-AB8C-68A9FFDE60AB}"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0E75D6B-E2EA-4659-A5D9-568727BDF24A}" type="datetimeFigureOut">
              <a:rPr lang="en-US" smtClean="0"/>
              <a:pPr/>
              <a:t>2/27/2014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4503D03-0604-46B3-AB8C-68A9FFDE60A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E75D6B-E2EA-4659-A5D9-568727BDF24A}" type="datetimeFigureOut">
              <a:rPr lang="en-US" smtClean="0"/>
              <a:pPr/>
              <a:t>2/27/2014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04503D03-0604-46B3-AB8C-68A9FFDE60A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0E75D6B-E2EA-4659-A5D9-568727BDF24A}" type="datetimeFigureOut">
              <a:rPr lang="en-US" smtClean="0"/>
              <a:pPr/>
              <a:t>2/27/2014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04503D03-0604-46B3-AB8C-68A9FFDE60AB}"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20E75D6B-E2EA-4659-A5D9-568727BDF24A}" type="datetimeFigureOut">
              <a:rPr lang="en-US" smtClean="0"/>
              <a:pPr/>
              <a:t>2/27/2014</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04503D03-0604-46B3-AB8C-68A9FFDE60AB}"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20E75D6B-E2EA-4659-A5D9-568727BDF24A}" type="datetimeFigureOut">
              <a:rPr lang="en-US" smtClean="0"/>
              <a:pPr/>
              <a:t>2/27/2014</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04503D03-0604-46B3-AB8C-68A9FFDE60A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Social Interaction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Dramaturgy (Erving </a:t>
            </a:r>
            <a:r>
              <a:rPr lang="en-US" dirty="0" err="1" smtClean="0"/>
              <a:t>Goffman</a:t>
            </a:r>
            <a:r>
              <a:rPr lang="en-US" dirty="0" smtClean="0"/>
              <a:t>) </a:t>
            </a:r>
            <a:endParaRPr lang="en-US" dirty="0"/>
          </a:p>
        </p:txBody>
      </p:sp>
      <p:sp>
        <p:nvSpPr>
          <p:cNvPr id="3" name="Content Placeholder 2"/>
          <p:cNvSpPr>
            <a:spLocks noGrp="1"/>
          </p:cNvSpPr>
          <p:nvPr>
            <p:ph sz="quarter" idx="1"/>
          </p:nvPr>
        </p:nvSpPr>
        <p:spPr>
          <a:xfrm>
            <a:off x="612648" y="1600200"/>
            <a:ext cx="8153400" cy="4800600"/>
          </a:xfrm>
        </p:spPr>
        <p:txBody>
          <a:bodyPr>
            <a:normAutofit fontScale="92500" lnSpcReduction="20000"/>
          </a:bodyPr>
          <a:lstStyle/>
          <a:p>
            <a:r>
              <a:rPr lang="en-US" u="sng" dirty="0" smtClean="0"/>
              <a:t>Dramaturgy</a:t>
            </a:r>
            <a:r>
              <a:rPr lang="en-US" dirty="0" smtClean="0"/>
              <a:t>: Method of analyzing social interaction as if participants were performing on a stage </a:t>
            </a:r>
          </a:p>
          <a:p>
            <a:r>
              <a:rPr lang="en-US" u="sng" dirty="0" smtClean="0"/>
              <a:t>Role Playing</a:t>
            </a:r>
            <a:r>
              <a:rPr lang="en-US" dirty="0" smtClean="0"/>
              <a:t>: Behaving like actors, where society provides a loose script which we interpret and revise </a:t>
            </a:r>
          </a:p>
          <a:p>
            <a:pPr lvl="1"/>
            <a:r>
              <a:rPr lang="en-US" dirty="0" smtClean="0"/>
              <a:t>Ex: Behavior during a medical exam</a:t>
            </a:r>
          </a:p>
          <a:p>
            <a:r>
              <a:rPr lang="en-US" u="sng" dirty="0" smtClean="0"/>
              <a:t>Role Distance</a:t>
            </a:r>
            <a:r>
              <a:rPr lang="en-US" dirty="0" smtClean="0"/>
              <a:t>: The separation of role playing performance from our inner selves</a:t>
            </a:r>
          </a:p>
          <a:p>
            <a:r>
              <a:rPr lang="en-US" u="sng" dirty="0" smtClean="0"/>
              <a:t>Interaction Ritual</a:t>
            </a:r>
            <a:r>
              <a:rPr lang="en-US" dirty="0" smtClean="0"/>
              <a:t>: Performing in a certain way so as to show respect to others, even though it is only an appearance </a:t>
            </a: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 Impressions Matter</a:t>
            </a:r>
            <a:endParaRPr lang="en-US" dirty="0"/>
          </a:p>
        </p:txBody>
      </p:sp>
      <p:sp>
        <p:nvSpPr>
          <p:cNvPr id="3" name="Content Placeholder 2"/>
          <p:cNvSpPr>
            <a:spLocks noGrp="1"/>
          </p:cNvSpPr>
          <p:nvPr>
            <p:ph sz="quarter" idx="1"/>
          </p:nvPr>
        </p:nvSpPr>
        <p:spPr/>
        <p:txBody>
          <a:bodyPr/>
          <a:lstStyle/>
          <a:p>
            <a:r>
              <a:rPr lang="en-US" dirty="0" smtClean="0"/>
              <a:t>How do you dress for a: </a:t>
            </a:r>
          </a:p>
          <a:p>
            <a:pPr lvl="1"/>
            <a:r>
              <a:rPr lang="en-US" dirty="0" smtClean="0"/>
              <a:t>Class </a:t>
            </a:r>
          </a:p>
          <a:p>
            <a:pPr lvl="1"/>
            <a:r>
              <a:rPr lang="en-US" dirty="0" smtClean="0"/>
              <a:t>Religious Service </a:t>
            </a:r>
          </a:p>
          <a:p>
            <a:pPr lvl="1"/>
            <a:r>
              <a:rPr lang="en-US" dirty="0" smtClean="0"/>
              <a:t>Date</a:t>
            </a:r>
          </a:p>
          <a:p>
            <a:pPr lvl="1"/>
            <a:r>
              <a:rPr lang="en-US" dirty="0" smtClean="0"/>
              <a:t>Job Interview </a:t>
            </a:r>
          </a:p>
          <a:p>
            <a:r>
              <a:rPr lang="en-US" dirty="0" smtClean="0"/>
              <a:t>How is your room decorated?</a:t>
            </a:r>
            <a:endParaRPr lang="en-US" smtClean="0"/>
          </a:p>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Impression Management </a:t>
            </a:r>
            <a:endParaRPr lang="en-US" dirty="0"/>
          </a:p>
        </p:txBody>
      </p:sp>
      <p:sp>
        <p:nvSpPr>
          <p:cNvPr id="3" name="Content Placeholder 2"/>
          <p:cNvSpPr>
            <a:spLocks noGrp="1"/>
          </p:cNvSpPr>
          <p:nvPr>
            <p:ph sz="quarter" idx="1"/>
          </p:nvPr>
        </p:nvSpPr>
        <p:spPr/>
        <p:txBody>
          <a:bodyPr/>
          <a:lstStyle/>
          <a:p>
            <a:r>
              <a:rPr lang="en-US" u="sng" dirty="0" smtClean="0"/>
              <a:t>Impression Management</a:t>
            </a:r>
            <a:r>
              <a:rPr lang="en-US" dirty="0" smtClean="0"/>
              <a:t>: People’s efforts to control the impressions that others receive of them</a:t>
            </a:r>
          </a:p>
          <a:p>
            <a:r>
              <a:rPr lang="en-US" u="sng" dirty="0" smtClean="0"/>
              <a:t>Dramaturgical Loyalty</a:t>
            </a:r>
            <a:r>
              <a:rPr lang="en-US" dirty="0" smtClean="0"/>
              <a:t>: Keeping secrets from outsiders </a:t>
            </a:r>
          </a:p>
          <a:p>
            <a:r>
              <a:rPr lang="en-US" u="sng" dirty="0" smtClean="0"/>
              <a:t>Dramaturgical Discipline</a:t>
            </a:r>
            <a:r>
              <a:rPr lang="en-US" dirty="0" smtClean="0"/>
              <a:t>: Self-control </a:t>
            </a:r>
          </a:p>
          <a:p>
            <a:r>
              <a:rPr lang="en-US" u="sng" dirty="0" smtClean="0"/>
              <a:t>Dramaturgical Circumspection</a:t>
            </a:r>
            <a:r>
              <a:rPr lang="en-US" dirty="0" smtClean="0"/>
              <a:t>: Looking for the right things to do to insure success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normAutofit fontScale="90000"/>
          </a:bodyPr>
          <a:lstStyle/>
          <a:p>
            <a:r>
              <a:rPr lang="en-US" dirty="0" smtClean="0"/>
              <a:t>Social Construction of Reality</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Social Construction of Reality</a:t>
            </a:r>
            <a:endParaRPr lang="en-US" dirty="0"/>
          </a:p>
        </p:txBody>
      </p:sp>
      <p:sp>
        <p:nvSpPr>
          <p:cNvPr id="5" name="Content Placeholder 4"/>
          <p:cNvSpPr>
            <a:spLocks noGrp="1"/>
          </p:cNvSpPr>
          <p:nvPr>
            <p:ph sz="quarter" idx="1"/>
          </p:nvPr>
        </p:nvSpPr>
        <p:spPr/>
        <p:txBody>
          <a:bodyPr>
            <a:normAutofit fontScale="85000" lnSpcReduction="20000"/>
          </a:bodyPr>
          <a:lstStyle/>
          <a:p>
            <a:r>
              <a:rPr lang="en-US" u="sng" dirty="0" smtClean="0"/>
              <a:t>Social Construction of Reality</a:t>
            </a:r>
            <a:r>
              <a:rPr lang="en-US" dirty="0" smtClean="0"/>
              <a:t>: The use of background assumptions and life experiences to define what is real</a:t>
            </a:r>
          </a:p>
          <a:p>
            <a:r>
              <a:rPr lang="en-US" u="sng" dirty="0" smtClean="0"/>
              <a:t>Thomas Theorem</a:t>
            </a:r>
            <a:r>
              <a:rPr lang="en-US" dirty="0" smtClean="0"/>
              <a:t>: When we believe something is true, we act as if it were true, which makes it real </a:t>
            </a:r>
          </a:p>
          <a:p>
            <a:r>
              <a:rPr lang="en-US" u="sng" dirty="0" err="1" smtClean="0"/>
              <a:t>Ethnomethodology</a:t>
            </a:r>
            <a:r>
              <a:rPr lang="en-US" dirty="0" smtClean="0"/>
              <a:t>: The study of how people use background assumptions to make sense out of life</a:t>
            </a:r>
          </a:p>
          <a:p>
            <a:r>
              <a:rPr lang="en-US" u="sng" dirty="0" smtClean="0"/>
              <a:t>Background Assumptions</a:t>
            </a:r>
            <a:r>
              <a:rPr lang="en-US" dirty="0" smtClean="0"/>
              <a:t>: deeply embedded common understandings of how the world operates and how people ought to act </a:t>
            </a:r>
          </a:p>
          <a:p>
            <a:r>
              <a:rPr lang="en-US" u="sng" dirty="0" err="1" smtClean="0"/>
              <a:t>Humorology</a:t>
            </a:r>
            <a:r>
              <a:rPr lang="en-US" dirty="0" smtClean="0"/>
              <a:t>: Study or practice of humor </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Cycle on </a:t>
            </a:r>
            <a:r>
              <a:rPr lang="en-US" dirty="0" err="1" smtClean="0"/>
              <a:t>Humorology</a:t>
            </a:r>
            <a:r>
              <a:rPr lang="en-US" dirty="0" smtClean="0"/>
              <a:t> </a:t>
            </a:r>
            <a:endParaRPr lang="en-US" dirty="0"/>
          </a:p>
        </p:txBody>
      </p:sp>
      <p:sp>
        <p:nvSpPr>
          <p:cNvPr id="3" name="Content Placeholder 2"/>
          <p:cNvSpPr>
            <a:spLocks noGrp="1"/>
          </p:cNvSpPr>
          <p:nvPr>
            <p:ph sz="quarter" idx="1"/>
          </p:nvPr>
        </p:nvSpPr>
        <p:spPr>
          <a:xfrm>
            <a:off x="381000" y="1600200"/>
            <a:ext cx="8534400" cy="5029200"/>
          </a:xfrm>
        </p:spPr>
        <p:txBody>
          <a:bodyPr>
            <a:normAutofit fontScale="85000" lnSpcReduction="20000"/>
          </a:bodyPr>
          <a:lstStyle/>
          <a:p>
            <a:r>
              <a:rPr lang="en-US" dirty="0" smtClean="0"/>
              <a:t>One way to locate assumptions about everyday life is to analyze jokes and other types of humor. When you use or make up jokes you reflect social norms and values and underlying assumptions that make up social reality. </a:t>
            </a:r>
          </a:p>
          <a:p>
            <a:r>
              <a:rPr lang="en-US" dirty="0" smtClean="0"/>
              <a:t>Group Activity </a:t>
            </a:r>
          </a:p>
          <a:p>
            <a:pPr lvl="1"/>
            <a:r>
              <a:rPr lang="en-US" dirty="0" smtClean="0"/>
              <a:t>With your group, think of and write out several jokes. Try to come up with some original jokes as well as jokes you know. </a:t>
            </a:r>
            <a:r>
              <a:rPr lang="en-US" b="1" dirty="0" smtClean="0"/>
              <a:t>DON’T BE INAPPROPRIATE</a:t>
            </a:r>
          </a:p>
          <a:p>
            <a:pPr lvl="1"/>
            <a:r>
              <a:rPr lang="en-US" dirty="0" smtClean="0"/>
              <a:t>Present your best joke to the class. Note the reaction of others to your effort. Also pay attention to other jokes’ content and whether or not the joke was funny. </a:t>
            </a:r>
          </a:p>
          <a:p>
            <a:pPr lvl="1"/>
            <a:r>
              <a:rPr lang="en-US" dirty="0" smtClean="0"/>
              <a:t>Relate the jokes you wrote and heard in class to ideas about </a:t>
            </a:r>
            <a:r>
              <a:rPr lang="en-US" dirty="0" err="1" smtClean="0"/>
              <a:t>humorology</a:t>
            </a:r>
            <a:r>
              <a:rPr lang="en-US" dirty="0" smtClean="0"/>
              <a:t>. Why do some jokes work and others don’t? What did the jokes tell us about society?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Types of Social Interaction Skit</a:t>
            </a:r>
            <a:endParaRPr lang="en-US" dirty="0"/>
          </a:p>
        </p:txBody>
      </p:sp>
      <p:sp>
        <p:nvSpPr>
          <p:cNvPr id="3" name="Content Placeholder 2"/>
          <p:cNvSpPr>
            <a:spLocks noGrp="1"/>
          </p:cNvSpPr>
          <p:nvPr>
            <p:ph sz="quarter" idx="1"/>
          </p:nvPr>
        </p:nvSpPr>
        <p:spPr>
          <a:xfrm>
            <a:off x="381000" y="1600200"/>
            <a:ext cx="8385048" cy="4876800"/>
          </a:xfrm>
        </p:spPr>
        <p:txBody>
          <a:bodyPr>
            <a:normAutofit fontScale="92500"/>
          </a:bodyPr>
          <a:lstStyle/>
          <a:p>
            <a:r>
              <a:rPr lang="en-US" dirty="0" smtClean="0"/>
              <a:t>With a partner, create a short skit exhibiting at least 3 social interactions. </a:t>
            </a:r>
          </a:p>
          <a:p>
            <a:r>
              <a:rPr lang="en-US" dirty="0" smtClean="0"/>
              <a:t>The groups will write a script for the skit</a:t>
            </a:r>
          </a:p>
          <a:p>
            <a:r>
              <a:rPr lang="en-US" dirty="0" smtClean="0"/>
              <a:t>You will turn this in! </a:t>
            </a:r>
          </a:p>
          <a:p>
            <a:r>
              <a:rPr lang="en-US" dirty="0" smtClean="0"/>
              <a:t>5 Types of Interactions </a:t>
            </a:r>
          </a:p>
          <a:p>
            <a:pPr lvl="1"/>
            <a:r>
              <a:rPr lang="en-US" dirty="0" smtClean="0"/>
              <a:t>Exchange</a:t>
            </a:r>
          </a:p>
          <a:p>
            <a:pPr lvl="1"/>
            <a:r>
              <a:rPr lang="en-US" dirty="0" smtClean="0"/>
              <a:t>Competition </a:t>
            </a:r>
          </a:p>
          <a:p>
            <a:pPr lvl="1"/>
            <a:r>
              <a:rPr lang="en-US" dirty="0" smtClean="0"/>
              <a:t>Conflict </a:t>
            </a:r>
          </a:p>
          <a:p>
            <a:pPr lvl="1"/>
            <a:r>
              <a:rPr lang="en-US" dirty="0" smtClean="0"/>
              <a:t>Cooperation </a:t>
            </a:r>
          </a:p>
          <a:p>
            <a:pPr lvl="1"/>
            <a:r>
              <a:rPr lang="en-US" dirty="0" smtClean="0"/>
              <a:t>Accommodation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Social Interaction? </a:t>
            </a:r>
            <a:endParaRPr lang="en-US" dirty="0"/>
          </a:p>
        </p:txBody>
      </p:sp>
      <p:sp>
        <p:nvSpPr>
          <p:cNvPr id="3" name="Content Placeholder 2"/>
          <p:cNvSpPr>
            <a:spLocks noGrp="1"/>
          </p:cNvSpPr>
          <p:nvPr>
            <p:ph sz="quarter" idx="1"/>
          </p:nvPr>
        </p:nvSpPr>
        <p:spPr/>
        <p:txBody>
          <a:bodyPr/>
          <a:lstStyle/>
          <a:p>
            <a:r>
              <a:rPr lang="en-US" u="sng" dirty="0" smtClean="0"/>
              <a:t>Social Interaction</a:t>
            </a:r>
            <a:r>
              <a:rPr lang="en-US" dirty="0" smtClean="0"/>
              <a:t>: Process by which individuals act toward and react to others</a:t>
            </a:r>
          </a:p>
          <a:p>
            <a:pPr lvl="1"/>
            <a:r>
              <a:rPr lang="en-US" dirty="0" smtClean="0"/>
              <a:t>Oppositional Interaction: Treating of others as competitors or enemies</a:t>
            </a:r>
          </a:p>
          <a:p>
            <a:pPr lvl="1"/>
            <a:r>
              <a:rPr lang="en-US" dirty="0" smtClean="0"/>
              <a:t>Supportive Interaction: Treating others as supporters or friends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a:p>
        </p:txBody>
      </p:sp>
      <p:sp>
        <p:nvSpPr>
          <p:cNvPr id="4" name="Title 3"/>
          <p:cNvSpPr>
            <a:spLocks noGrp="1"/>
          </p:cNvSpPr>
          <p:nvPr>
            <p:ph type="title"/>
          </p:nvPr>
        </p:nvSpPr>
        <p:spPr/>
        <p:txBody>
          <a:bodyPr>
            <a:normAutofit fontScale="90000"/>
          </a:bodyPr>
          <a:lstStyle/>
          <a:p>
            <a:r>
              <a:rPr lang="en-US" dirty="0" smtClean="0"/>
              <a:t>5 Types of Social Interaction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 Exchange </a:t>
            </a:r>
            <a:endParaRPr lang="en-US" dirty="0"/>
          </a:p>
        </p:txBody>
      </p:sp>
      <p:sp>
        <p:nvSpPr>
          <p:cNvPr id="5" name="Content Placeholder 4"/>
          <p:cNvSpPr>
            <a:spLocks noGrp="1"/>
          </p:cNvSpPr>
          <p:nvPr>
            <p:ph sz="quarter" idx="1"/>
          </p:nvPr>
        </p:nvSpPr>
        <p:spPr/>
        <p:txBody>
          <a:bodyPr>
            <a:normAutofit fontScale="92500" lnSpcReduction="20000"/>
          </a:bodyPr>
          <a:lstStyle/>
          <a:p>
            <a:r>
              <a:rPr lang="en-US" u="sng" dirty="0" smtClean="0"/>
              <a:t>Exchange</a:t>
            </a:r>
            <a:r>
              <a:rPr lang="en-US" dirty="0" smtClean="0"/>
              <a:t>: Whenever people interact in an effort to receive a reward or a return for their actions</a:t>
            </a:r>
          </a:p>
          <a:p>
            <a:pPr lvl="1"/>
            <a:r>
              <a:rPr lang="en-US" dirty="0" smtClean="0"/>
              <a:t>Most basic and common form of interaction </a:t>
            </a:r>
          </a:p>
          <a:p>
            <a:r>
              <a:rPr lang="en-US" u="sng" dirty="0" smtClean="0"/>
              <a:t>Reciprocity</a:t>
            </a:r>
            <a:r>
              <a:rPr lang="en-US" dirty="0" smtClean="0"/>
              <a:t>: Idea that if you do something for someone, that person owes you something in return</a:t>
            </a:r>
          </a:p>
          <a:p>
            <a:r>
              <a:rPr lang="en-US" u="sng" dirty="0" smtClean="0"/>
              <a:t>Exchange Theory</a:t>
            </a:r>
            <a:r>
              <a:rPr lang="en-US" dirty="0" smtClean="0"/>
              <a:t>: Idea that people are motivated by self-interests in their interactions with other people</a:t>
            </a:r>
          </a:p>
          <a:p>
            <a:pPr lvl="1"/>
            <a:r>
              <a:rPr lang="en-US" dirty="0" smtClean="0"/>
              <a:t>People attempt to maximize rewards while minimizing costs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Competition </a:t>
            </a:r>
            <a:endParaRPr lang="en-US" dirty="0"/>
          </a:p>
        </p:txBody>
      </p:sp>
      <p:sp>
        <p:nvSpPr>
          <p:cNvPr id="3" name="Content Placeholder 2"/>
          <p:cNvSpPr>
            <a:spLocks noGrp="1"/>
          </p:cNvSpPr>
          <p:nvPr>
            <p:ph sz="quarter" idx="1"/>
          </p:nvPr>
        </p:nvSpPr>
        <p:spPr/>
        <p:txBody>
          <a:bodyPr/>
          <a:lstStyle/>
          <a:p>
            <a:r>
              <a:rPr lang="en-US" u="sng" dirty="0" smtClean="0"/>
              <a:t>Competition</a:t>
            </a:r>
            <a:r>
              <a:rPr lang="en-US" dirty="0" smtClean="0"/>
              <a:t>: When 2 or more people or groups oppose each other to achieve a goal only one can attain </a:t>
            </a:r>
          </a:p>
          <a:p>
            <a:r>
              <a:rPr lang="en-US" dirty="0" smtClean="0"/>
              <a:t>Common feature of Western societies </a:t>
            </a:r>
          </a:p>
          <a:p>
            <a:r>
              <a:rPr lang="en-US" dirty="0" smtClean="0"/>
              <a:t>It is commonly believed that competition encourages people to do their best and thus benefits society</a:t>
            </a:r>
          </a:p>
          <a:p>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Conflict</a:t>
            </a:r>
            <a:endParaRPr lang="en-US" dirty="0"/>
          </a:p>
        </p:txBody>
      </p:sp>
      <p:sp>
        <p:nvSpPr>
          <p:cNvPr id="3" name="Content Placeholder 2"/>
          <p:cNvSpPr>
            <a:spLocks noGrp="1"/>
          </p:cNvSpPr>
          <p:nvPr>
            <p:ph sz="quarter" idx="1"/>
          </p:nvPr>
        </p:nvSpPr>
        <p:spPr/>
        <p:txBody>
          <a:bodyPr/>
          <a:lstStyle/>
          <a:p>
            <a:r>
              <a:rPr lang="en-US" u="sng" dirty="0" smtClean="0"/>
              <a:t>Conflict</a:t>
            </a:r>
            <a:r>
              <a:rPr lang="en-US" dirty="0" smtClean="0"/>
              <a:t>: Deliberate attempt to control a person by force, to oppose someone, or to harm another person </a:t>
            </a:r>
          </a:p>
          <a:p>
            <a:r>
              <a:rPr lang="en-US" dirty="0" smtClean="0"/>
              <a:t>Has few rules of conduct </a:t>
            </a:r>
          </a:p>
          <a:p>
            <a:r>
              <a:rPr lang="en-US" dirty="0" smtClean="0"/>
              <a:t>Can lead to social change by bringing problems to the forefront and forcing opposing sides to seek solutions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Cooperation</a:t>
            </a:r>
            <a:endParaRPr lang="en-US" dirty="0"/>
          </a:p>
        </p:txBody>
      </p:sp>
      <p:sp>
        <p:nvSpPr>
          <p:cNvPr id="3" name="Content Placeholder 2"/>
          <p:cNvSpPr>
            <a:spLocks noGrp="1"/>
          </p:cNvSpPr>
          <p:nvPr>
            <p:ph sz="quarter" idx="1"/>
          </p:nvPr>
        </p:nvSpPr>
        <p:spPr>
          <a:xfrm>
            <a:off x="612648" y="1600200"/>
            <a:ext cx="8153400" cy="5029200"/>
          </a:xfrm>
        </p:spPr>
        <p:txBody>
          <a:bodyPr>
            <a:normAutofit fontScale="85000" lnSpcReduction="20000"/>
          </a:bodyPr>
          <a:lstStyle/>
          <a:p>
            <a:r>
              <a:rPr lang="en-US" dirty="0" smtClean="0"/>
              <a:t>Cooperation: When 2 or more people or groups work together to achieve a goal that will benefit more than one person </a:t>
            </a:r>
          </a:p>
          <a:p>
            <a:r>
              <a:rPr lang="en-US" dirty="0" smtClean="0"/>
              <a:t>Gets things done </a:t>
            </a:r>
          </a:p>
          <a:p>
            <a:r>
              <a:rPr lang="en-US" dirty="0" smtClean="0"/>
              <a:t>Used with other forms of interaction </a:t>
            </a:r>
          </a:p>
          <a:p>
            <a:r>
              <a:rPr lang="en-US" dirty="0" smtClean="0"/>
              <a:t>Types of Cooperation </a:t>
            </a:r>
          </a:p>
          <a:p>
            <a:pPr lvl="1">
              <a:lnSpc>
                <a:spcPct val="90000"/>
              </a:lnSpc>
              <a:defRPr/>
            </a:pPr>
            <a:r>
              <a:rPr lang="en-US" dirty="0" smtClean="0"/>
              <a:t>Spontaneous: unpredictable</a:t>
            </a:r>
          </a:p>
          <a:p>
            <a:pPr lvl="2">
              <a:lnSpc>
                <a:spcPct val="90000"/>
              </a:lnSpc>
              <a:defRPr/>
            </a:pPr>
            <a:r>
              <a:rPr lang="en-US" dirty="0" smtClean="0"/>
              <a:t>Ex: When neighbors come together to help a family whose house has just burned down</a:t>
            </a:r>
          </a:p>
          <a:p>
            <a:pPr lvl="1">
              <a:lnSpc>
                <a:spcPct val="90000"/>
              </a:lnSpc>
              <a:defRPr/>
            </a:pPr>
            <a:r>
              <a:rPr lang="en-US" dirty="0" smtClean="0"/>
              <a:t>Traditional: Occurs frequently enough for them to become customary in society</a:t>
            </a:r>
          </a:p>
          <a:p>
            <a:pPr lvl="1">
              <a:defRPr/>
            </a:pPr>
            <a:r>
              <a:rPr lang="en-US" dirty="0" smtClean="0"/>
              <a:t>Directed: Based on the direction of someone in authority</a:t>
            </a:r>
          </a:p>
          <a:p>
            <a:pPr lvl="1">
              <a:defRPr/>
            </a:pPr>
            <a:r>
              <a:rPr lang="en-US" dirty="0" smtClean="0"/>
              <a:t>Contractual: Originates from voluntary action and involves some planning</a:t>
            </a:r>
          </a:p>
          <a:p>
            <a:pPr>
              <a:lnSpc>
                <a:spcPct val="90000"/>
              </a:lnSpc>
              <a:defRPr/>
            </a:pPr>
            <a:endParaRPr lang="en-US" dirty="0" smtClean="0"/>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 Accommodation </a:t>
            </a:r>
            <a:endParaRPr lang="en-US" dirty="0"/>
          </a:p>
        </p:txBody>
      </p:sp>
      <p:sp>
        <p:nvSpPr>
          <p:cNvPr id="3" name="Content Placeholder 2"/>
          <p:cNvSpPr>
            <a:spLocks noGrp="1"/>
          </p:cNvSpPr>
          <p:nvPr>
            <p:ph sz="quarter" idx="1"/>
          </p:nvPr>
        </p:nvSpPr>
        <p:spPr>
          <a:xfrm>
            <a:off x="228600" y="1600200"/>
            <a:ext cx="8686800" cy="5105400"/>
          </a:xfrm>
        </p:spPr>
        <p:txBody>
          <a:bodyPr>
            <a:normAutofit fontScale="85000" lnSpcReduction="20000"/>
          </a:bodyPr>
          <a:lstStyle/>
          <a:p>
            <a:r>
              <a:rPr lang="en-US" u="sng" dirty="0" smtClean="0"/>
              <a:t>Accommodation</a:t>
            </a:r>
            <a:r>
              <a:rPr lang="en-US" dirty="0" smtClean="0"/>
              <a:t>: State of balance between cooperation and conflict </a:t>
            </a:r>
          </a:p>
          <a:p>
            <a:pPr lvl="1"/>
            <a:r>
              <a:rPr lang="en-US" dirty="0" smtClean="0"/>
              <a:t>Ex: Staying at a motel</a:t>
            </a:r>
          </a:p>
          <a:p>
            <a:pPr lvl="2"/>
            <a:r>
              <a:rPr lang="en-US" dirty="0" smtClean="0"/>
              <a:t>Cooperation – Staying for free </a:t>
            </a:r>
          </a:p>
          <a:p>
            <a:pPr lvl="2"/>
            <a:r>
              <a:rPr lang="en-US" dirty="0" smtClean="0"/>
              <a:t>Conflict – Not letting you stay at all </a:t>
            </a:r>
          </a:p>
          <a:p>
            <a:pPr lvl="2"/>
            <a:r>
              <a:rPr lang="en-US" dirty="0" smtClean="0"/>
              <a:t>Accommodation – Letting you stay for $60</a:t>
            </a:r>
          </a:p>
          <a:p>
            <a:r>
              <a:rPr lang="en-US" dirty="0" smtClean="0"/>
              <a:t>Types of accommodation</a:t>
            </a:r>
          </a:p>
          <a:p>
            <a:pPr lvl="1"/>
            <a:r>
              <a:rPr lang="en-US" u="sng" dirty="0" smtClean="0"/>
              <a:t>Compromise</a:t>
            </a:r>
            <a:r>
              <a:rPr lang="en-US" dirty="0" smtClean="0"/>
              <a:t>: When 2 parties both give up something to come to an agreement </a:t>
            </a:r>
          </a:p>
          <a:p>
            <a:pPr lvl="1"/>
            <a:r>
              <a:rPr lang="en-US" u="sng" dirty="0" smtClean="0"/>
              <a:t>Truce</a:t>
            </a:r>
            <a:r>
              <a:rPr lang="en-US" dirty="0" smtClean="0"/>
              <a:t>: Brings halt to conflict until a compromise can be reached </a:t>
            </a:r>
          </a:p>
          <a:p>
            <a:pPr lvl="1"/>
            <a:r>
              <a:rPr lang="en-US" u="sng" dirty="0" smtClean="0"/>
              <a:t>Mediation</a:t>
            </a:r>
            <a:r>
              <a:rPr lang="en-US" dirty="0" smtClean="0"/>
              <a:t>: Calling in a 3</a:t>
            </a:r>
            <a:r>
              <a:rPr lang="en-US" baseline="30000" dirty="0" smtClean="0"/>
              <a:t>rd</a:t>
            </a:r>
            <a:r>
              <a:rPr lang="en-US" dirty="0" smtClean="0"/>
              <a:t> party who acts as an adviser and counselor to help reach an agreement </a:t>
            </a:r>
          </a:p>
          <a:p>
            <a:pPr lvl="1"/>
            <a:r>
              <a:rPr lang="en-US" u="sng" dirty="0" smtClean="0"/>
              <a:t>Arbitration</a:t>
            </a:r>
            <a:r>
              <a:rPr lang="en-US" dirty="0" smtClean="0"/>
              <a:t>: 3</a:t>
            </a:r>
            <a:r>
              <a:rPr lang="en-US" baseline="30000" dirty="0" smtClean="0"/>
              <a:t>rd</a:t>
            </a:r>
            <a:r>
              <a:rPr lang="en-US" dirty="0" smtClean="0"/>
              <a:t> party makes a decision that is binding on both parties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smtClean="0"/>
              <a:t>Interaction as Drama </a:t>
            </a:r>
            <a:endParaRPr lang="en-US" dirty="0"/>
          </a:p>
        </p:txBody>
      </p:sp>
      <p:sp>
        <p:nvSpPr>
          <p:cNvPr id="4" name="Title 3"/>
          <p:cNvSpPr>
            <a:spLocks noGrp="1"/>
          </p:cNvSpPr>
          <p:nvPr>
            <p:ph type="title"/>
          </p:nvPr>
        </p:nvSpPr>
        <p:spPr/>
        <p:txBody>
          <a:bodyPr/>
          <a:lstStyle/>
          <a:p>
            <a:r>
              <a:rPr lang="en-US" dirty="0" smtClean="0"/>
              <a:t>Dramaturgy	</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562</TotalTime>
  <Words>814</Words>
  <Application>Microsoft Office PowerPoint</Application>
  <PresentationFormat>On-screen Show (4:3)</PresentationFormat>
  <Paragraphs>84</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Median</vt:lpstr>
      <vt:lpstr>Social Interaction</vt:lpstr>
      <vt:lpstr>What is Social Interaction? </vt:lpstr>
      <vt:lpstr>5 Types of Social Interaction </vt:lpstr>
      <vt:lpstr>1. Exchange </vt:lpstr>
      <vt:lpstr>2. Competition </vt:lpstr>
      <vt:lpstr>3. Conflict</vt:lpstr>
      <vt:lpstr>4. Cooperation</vt:lpstr>
      <vt:lpstr>5. Accommodation </vt:lpstr>
      <vt:lpstr>Dramaturgy </vt:lpstr>
      <vt:lpstr>Dramaturgy (Erving Goffman) </vt:lpstr>
      <vt:lpstr>First Impressions Matter</vt:lpstr>
      <vt:lpstr>Impression Management </vt:lpstr>
      <vt:lpstr>Social Construction of Reality</vt:lpstr>
      <vt:lpstr>Social Construction of Reality</vt:lpstr>
      <vt:lpstr>Learning Cycle on Humorology </vt:lpstr>
      <vt:lpstr>Types of Social Interaction Skit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Interaction</dc:title>
  <dc:creator>Shavonne</dc:creator>
  <cp:lastModifiedBy>Shavonne Hairston</cp:lastModifiedBy>
  <cp:revision>31</cp:revision>
  <dcterms:created xsi:type="dcterms:W3CDTF">2012-09-23T22:46:52Z</dcterms:created>
  <dcterms:modified xsi:type="dcterms:W3CDTF">2014-02-27T19:08:54Z</dcterms:modified>
</cp:coreProperties>
</file>