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7" r:id="rId9"/>
    <p:sldId id="262" r:id="rId10"/>
    <p:sldId id="263" r:id="rId11"/>
    <p:sldId id="270" r:id="rId12"/>
    <p:sldId id="266" r:id="rId13"/>
    <p:sldId id="264" r:id="rId14"/>
    <p:sldId id="265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B3160-B9CB-430A-846C-2FBCA24D8DD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9DDB497-24FB-4B19-A471-A7964CD47116}">
      <dgm:prSet phldrT="[Text]" custT="1"/>
      <dgm:spPr/>
      <dgm:t>
        <a:bodyPr/>
        <a:lstStyle/>
        <a:p>
          <a:r>
            <a:rPr lang="en-US" sz="1800" b="1" dirty="0" smtClean="0"/>
            <a:t>Socialization</a:t>
          </a:r>
          <a:r>
            <a:rPr lang="en-US" sz="1400" dirty="0" smtClean="0"/>
            <a:t>:</a:t>
          </a:r>
        </a:p>
        <a:p>
          <a:r>
            <a:rPr lang="en-US" sz="1400" dirty="0" smtClean="0"/>
            <a:t>Teresa learns to be a good mom and wife by playing with baby dolls as a child</a:t>
          </a:r>
          <a:endParaRPr lang="en-US" sz="1400" dirty="0"/>
        </a:p>
      </dgm:t>
    </dgm:pt>
    <dgm:pt modelId="{4EA83071-216E-4E66-9703-24742DBD5CB9}" type="parTrans" cxnId="{81C0C5B0-5DC8-4780-9847-58D3ECAC2DC5}">
      <dgm:prSet/>
      <dgm:spPr/>
      <dgm:t>
        <a:bodyPr/>
        <a:lstStyle/>
        <a:p>
          <a:endParaRPr lang="en-US"/>
        </a:p>
      </dgm:t>
    </dgm:pt>
    <dgm:pt modelId="{EB770E72-67E9-4201-9D7F-AE5DA7389E98}" type="sibTrans" cxnId="{81C0C5B0-5DC8-4780-9847-58D3ECAC2DC5}">
      <dgm:prSet/>
      <dgm:spPr/>
      <dgm:t>
        <a:bodyPr/>
        <a:lstStyle/>
        <a:p>
          <a:endParaRPr lang="en-US"/>
        </a:p>
      </dgm:t>
    </dgm:pt>
    <dgm:pt modelId="{3B49A86C-489F-4CBF-A03B-C8D7642C3851}">
      <dgm:prSet phldrT="[Text]"/>
      <dgm:spPr/>
      <dgm:t>
        <a:bodyPr/>
        <a:lstStyle/>
        <a:p>
          <a:r>
            <a:rPr lang="en-US" b="1" dirty="0" smtClean="0"/>
            <a:t>Occupying Statuses, Playing Roles</a:t>
          </a:r>
          <a:endParaRPr lang="en-US" dirty="0" smtClean="0"/>
        </a:p>
        <a:p>
          <a:r>
            <a:rPr lang="en-US" dirty="0" smtClean="0"/>
            <a:t>Teresa learns what parenting is really like when she has  her first child at 26, she experience role conflict  when juggling mothering with work</a:t>
          </a:r>
          <a:endParaRPr lang="en-US" dirty="0"/>
        </a:p>
      </dgm:t>
    </dgm:pt>
    <dgm:pt modelId="{58D0704B-D85B-4A57-9C51-518BD0DC7B26}" type="parTrans" cxnId="{637A6B69-F1DA-4F40-A881-6782FC4837C3}">
      <dgm:prSet/>
      <dgm:spPr/>
      <dgm:t>
        <a:bodyPr/>
        <a:lstStyle/>
        <a:p>
          <a:endParaRPr lang="en-US"/>
        </a:p>
      </dgm:t>
    </dgm:pt>
    <dgm:pt modelId="{11C64474-2C89-40EA-BBD2-313486ADEB0F}" type="sibTrans" cxnId="{637A6B69-F1DA-4F40-A881-6782FC4837C3}">
      <dgm:prSet/>
      <dgm:spPr/>
      <dgm:t>
        <a:bodyPr/>
        <a:lstStyle/>
        <a:p>
          <a:endParaRPr lang="en-US"/>
        </a:p>
      </dgm:t>
    </dgm:pt>
    <dgm:pt modelId="{EF551517-2269-4DD6-90B6-D13445E9DE3A}">
      <dgm:prSet phldrT="[Text]" custT="1"/>
      <dgm:spPr/>
      <dgm:t>
        <a:bodyPr/>
        <a:lstStyle/>
        <a:p>
          <a:r>
            <a:rPr lang="en-US" sz="1800" b="1" dirty="0" smtClean="0"/>
            <a:t>Role Exit</a:t>
          </a:r>
        </a:p>
        <a:p>
          <a:r>
            <a:rPr lang="en-US" sz="1400" b="0" dirty="0" smtClean="0"/>
            <a:t>Teresa becomes  confused about her role when they move off to college, gets a pet to have something to dote on, and eventually accepts a new identity as the mother of increasingly autonomous children </a:t>
          </a:r>
        </a:p>
        <a:p>
          <a:r>
            <a:rPr lang="en-US" sz="1800" b="1" dirty="0" smtClean="0"/>
            <a:t> </a:t>
          </a:r>
          <a:endParaRPr lang="en-US" sz="1800" b="1" dirty="0"/>
        </a:p>
      </dgm:t>
    </dgm:pt>
    <dgm:pt modelId="{99B2D446-3144-4EB3-B4B2-38FA2640F163}" type="parTrans" cxnId="{FECE9A5F-7990-4405-9A3B-AEADD342F621}">
      <dgm:prSet/>
      <dgm:spPr/>
      <dgm:t>
        <a:bodyPr/>
        <a:lstStyle/>
        <a:p>
          <a:endParaRPr lang="en-US"/>
        </a:p>
      </dgm:t>
    </dgm:pt>
    <dgm:pt modelId="{B53A4F2E-D1DE-4D76-A25E-C795F0C6BD8F}" type="sibTrans" cxnId="{FECE9A5F-7990-4405-9A3B-AEADD342F621}">
      <dgm:prSet/>
      <dgm:spPr/>
      <dgm:t>
        <a:bodyPr/>
        <a:lstStyle/>
        <a:p>
          <a:endParaRPr lang="en-US"/>
        </a:p>
      </dgm:t>
    </dgm:pt>
    <dgm:pt modelId="{3BB3C448-3350-47BA-8F86-9F94A93B3149}" type="pres">
      <dgm:prSet presAssocID="{9B0B3160-B9CB-430A-846C-2FBCA24D8DDB}" presName="CompostProcess" presStyleCnt="0">
        <dgm:presLayoutVars>
          <dgm:dir/>
          <dgm:resizeHandles val="exact"/>
        </dgm:presLayoutVars>
      </dgm:prSet>
      <dgm:spPr/>
    </dgm:pt>
    <dgm:pt modelId="{57EDAECE-B06E-4732-A7D7-0D57D629B7BF}" type="pres">
      <dgm:prSet presAssocID="{9B0B3160-B9CB-430A-846C-2FBCA24D8DDB}" presName="arrow" presStyleLbl="bgShp" presStyleIdx="0" presStyleCnt="1" custScaleX="115527"/>
      <dgm:spPr/>
    </dgm:pt>
    <dgm:pt modelId="{8E1B6215-E9D8-45F1-9A23-4AF1E4D65278}" type="pres">
      <dgm:prSet presAssocID="{9B0B3160-B9CB-430A-846C-2FBCA24D8DDB}" presName="linearProcess" presStyleCnt="0"/>
      <dgm:spPr/>
    </dgm:pt>
    <dgm:pt modelId="{1C203CD2-89A5-40CB-BF64-A69DF2F712DD}" type="pres">
      <dgm:prSet presAssocID="{29DDB497-24FB-4B19-A471-A7964CD4711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D698A-A50C-44D5-BFDA-102C4AE3D510}" type="pres">
      <dgm:prSet presAssocID="{EB770E72-67E9-4201-9D7F-AE5DA7389E98}" presName="sibTrans" presStyleCnt="0"/>
      <dgm:spPr/>
    </dgm:pt>
    <dgm:pt modelId="{99440F30-5E47-4E4B-8AFD-118D8DC20198}" type="pres">
      <dgm:prSet presAssocID="{3B49A86C-489F-4CBF-A03B-C8D7642C3851}" presName="textNode" presStyleLbl="node1" presStyleIdx="1" presStyleCnt="3" custScaleY="140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EED91-522C-42CE-96A6-784BEC5B2C33}" type="pres">
      <dgm:prSet presAssocID="{11C64474-2C89-40EA-BBD2-313486ADEB0F}" presName="sibTrans" presStyleCnt="0"/>
      <dgm:spPr/>
    </dgm:pt>
    <dgm:pt modelId="{F4D740AE-19C2-4A6E-BC36-517DF4FD65E3}" type="pres">
      <dgm:prSet presAssocID="{EF551517-2269-4DD6-90B6-D13445E9DE3A}" presName="textNode" presStyleLbl="node1" presStyleIdx="2" presStyleCnt="3" custScaleY="143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E63909-65AE-4F96-A2C5-1932F7E47939}" type="presOf" srcId="{29DDB497-24FB-4B19-A471-A7964CD47116}" destId="{1C203CD2-89A5-40CB-BF64-A69DF2F712DD}" srcOrd="0" destOrd="0" presId="urn:microsoft.com/office/officeart/2005/8/layout/hProcess9"/>
    <dgm:cxn modelId="{D9605422-3217-4B0B-ADD5-EDD6C064A20E}" type="presOf" srcId="{9B0B3160-B9CB-430A-846C-2FBCA24D8DDB}" destId="{3BB3C448-3350-47BA-8F86-9F94A93B3149}" srcOrd="0" destOrd="0" presId="urn:microsoft.com/office/officeart/2005/8/layout/hProcess9"/>
    <dgm:cxn modelId="{8968E348-C619-4894-A1FE-33C8285CF469}" type="presOf" srcId="{EF551517-2269-4DD6-90B6-D13445E9DE3A}" destId="{F4D740AE-19C2-4A6E-BC36-517DF4FD65E3}" srcOrd="0" destOrd="0" presId="urn:microsoft.com/office/officeart/2005/8/layout/hProcess9"/>
    <dgm:cxn modelId="{FECE9A5F-7990-4405-9A3B-AEADD342F621}" srcId="{9B0B3160-B9CB-430A-846C-2FBCA24D8DDB}" destId="{EF551517-2269-4DD6-90B6-D13445E9DE3A}" srcOrd="2" destOrd="0" parTransId="{99B2D446-3144-4EB3-B4B2-38FA2640F163}" sibTransId="{B53A4F2E-D1DE-4D76-A25E-C795F0C6BD8F}"/>
    <dgm:cxn modelId="{81C0C5B0-5DC8-4780-9847-58D3ECAC2DC5}" srcId="{9B0B3160-B9CB-430A-846C-2FBCA24D8DDB}" destId="{29DDB497-24FB-4B19-A471-A7964CD47116}" srcOrd="0" destOrd="0" parTransId="{4EA83071-216E-4E66-9703-24742DBD5CB9}" sibTransId="{EB770E72-67E9-4201-9D7F-AE5DA7389E98}"/>
    <dgm:cxn modelId="{637A6B69-F1DA-4F40-A881-6782FC4837C3}" srcId="{9B0B3160-B9CB-430A-846C-2FBCA24D8DDB}" destId="{3B49A86C-489F-4CBF-A03B-C8D7642C3851}" srcOrd="1" destOrd="0" parTransId="{58D0704B-D85B-4A57-9C51-518BD0DC7B26}" sibTransId="{11C64474-2C89-40EA-BBD2-313486ADEB0F}"/>
    <dgm:cxn modelId="{9DBAF251-7558-4D2D-B8C1-0980DAFA3F2E}" type="presOf" srcId="{3B49A86C-489F-4CBF-A03B-C8D7642C3851}" destId="{99440F30-5E47-4E4B-8AFD-118D8DC20198}" srcOrd="0" destOrd="0" presId="urn:microsoft.com/office/officeart/2005/8/layout/hProcess9"/>
    <dgm:cxn modelId="{72F224D7-DCBB-43FE-BAE1-66646404EEC1}" type="presParOf" srcId="{3BB3C448-3350-47BA-8F86-9F94A93B3149}" destId="{57EDAECE-B06E-4732-A7D7-0D57D629B7BF}" srcOrd="0" destOrd="0" presId="urn:microsoft.com/office/officeart/2005/8/layout/hProcess9"/>
    <dgm:cxn modelId="{D33008AB-8D61-4F65-AC14-AD4ECEAB00EF}" type="presParOf" srcId="{3BB3C448-3350-47BA-8F86-9F94A93B3149}" destId="{8E1B6215-E9D8-45F1-9A23-4AF1E4D65278}" srcOrd="1" destOrd="0" presId="urn:microsoft.com/office/officeart/2005/8/layout/hProcess9"/>
    <dgm:cxn modelId="{9DB2F898-681B-4297-9A4F-BB3243C84EF7}" type="presParOf" srcId="{8E1B6215-E9D8-45F1-9A23-4AF1E4D65278}" destId="{1C203CD2-89A5-40CB-BF64-A69DF2F712DD}" srcOrd="0" destOrd="0" presId="urn:microsoft.com/office/officeart/2005/8/layout/hProcess9"/>
    <dgm:cxn modelId="{CD668DCD-21C9-4DC0-87C3-4BEE3414E3CC}" type="presParOf" srcId="{8E1B6215-E9D8-45F1-9A23-4AF1E4D65278}" destId="{6C8D698A-A50C-44D5-BFDA-102C4AE3D510}" srcOrd="1" destOrd="0" presId="urn:microsoft.com/office/officeart/2005/8/layout/hProcess9"/>
    <dgm:cxn modelId="{7F522BC1-DB1F-4A1E-870C-501F8F558160}" type="presParOf" srcId="{8E1B6215-E9D8-45F1-9A23-4AF1E4D65278}" destId="{99440F30-5E47-4E4B-8AFD-118D8DC20198}" srcOrd="2" destOrd="0" presId="urn:microsoft.com/office/officeart/2005/8/layout/hProcess9"/>
    <dgm:cxn modelId="{BB65A748-DA9B-423C-A88C-2C0E091D0C64}" type="presParOf" srcId="{8E1B6215-E9D8-45F1-9A23-4AF1E4D65278}" destId="{30DEED91-522C-42CE-96A6-784BEC5B2C33}" srcOrd="3" destOrd="0" presId="urn:microsoft.com/office/officeart/2005/8/layout/hProcess9"/>
    <dgm:cxn modelId="{9CFB5BC4-8C31-4F0F-B6A8-E32F9EADCF87}" type="presParOf" srcId="{8E1B6215-E9D8-45F1-9A23-4AF1E4D65278}" destId="{F4D740AE-19C2-4A6E-BC36-517DF4FD65E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DAECE-B06E-4732-A7D7-0D57D629B7BF}">
      <dsp:nvSpPr>
        <dsp:cNvPr id="0" name=""/>
        <dsp:cNvSpPr/>
      </dsp:nvSpPr>
      <dsp:spPr>
        <a:xfrm>
          <a:off x="76210" y="0"/>
          <a:ext cx="8305779" cy="50260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03CD2-89A5-40CB-BF64-A69DF2F712DD}">
      <dsp:nvSpPr>
        <dsp:cNvPr id="0" name=""/>
        <dsp:cNvSpPr/>
      </dsp:nvSpPr>
      <dsp:spPr>
        <a:xfrm>
          <a:off x="4129" y="1507807"/>
          <a:ext cx="2725787" cy="20104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Socialization</a:t>
          </a:r>
          <a:r>
            <a:rPr lang="en-US" sz="14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Teresa learns to be a good mom and wife by playing with baby dolls as a child</a:t>
          </a:r>
          <a:endParaRPr lang="en-US" sz="1400" kern="1200" dirty="0"/>
        </a:p>
      </dsp:txBody>
      <dsp:txXfrm>
        <a:off x="102269" y="1605947"/>
        <a:ext cx="2529507" cy="1814130"/>
      </dsp:txXfrm>
    </dsp:sp>
    <dsp:sp modelId="{99440F30-5E47-4E4B-8AFD-118D8DC20198}">
      <dsp:nvSpPr>
        <dsp:cNvPr id="0" name=""/>
        <dsp:cNvSpPr/>
      </dsp:nvSpPr>
      <dsp:spPr>
        <a:xfrm>
          <a:off x="2866206" y="1100156"/>
          <a:ext cx="2725787" cy="2825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Occupying Statuses, Playing Roles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Teresa learns what parenting is really like when she has  her first child at 26, she experience role conflict  when juggling mothering with work</a:t>
          </a:r>
          <a:endParaRPr lang="en-US" sz="1600" kern="1200" dirty="0"/>
        </a:p>
      </dsp:txBody>
      <dsp:txXfrm>
        <a:off x="2999268" y="1233218"/>
        <a:ext cx="2459663" cy="2559587"/>
      </dsp:txXfrm>
    </dsp:sp>
    <dsp:sp modelId="{F4D740AE-19C2-4A6E-BC36-517DF4FD65E3}">
      <dsp:nvSpPr>
        <dsp:cNvPr id="0" name=""/>
        <dsp:cNvSpPr/>
      </dsp:nvSpPr>
      <dsp:spPr>
        <a:xfrm>
          <a:off x="5728282" y="1066803"/>
          <a:ext cx="2725787" cy="2892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Role Exit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Teresa becomes  confused about her role when they move off to college, gets a pet to have something to dote on, and eventually accepts a new identity as the mother of increasingly autonomous children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</a:t>
          </a:r>
          <a:endParaRPr lang="en-US" sz="1800" b="1" kern="1200" dirty="0"/>
        </a:p>
      </dsp:txBody>
      <dsp:txXfrm>
        <a:off x="5861344" y="1199865"/>
        <a:ext cx="2459663" cy="2626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65884-C29D-4BB3-9072-C06CD2EEB62F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DAE55-C3D4-4110-B661-B2AE3BA08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2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3DDAB-C172-4934-A5B8-F10D39C1BA5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6BDC4A-BD89-43FC-A91E-9AA6DEEAECA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6971A94-A0D5-444F-9E57-FF9B730D8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819400"/>
            <a:ext cx="7093634" cy="1752600"/>
          </a:xfrm>
        </p:spPr>
        <p:txBody>
          <a:bodyPr/>
          <a:lstStyle/>
          <a:p>
            <a:r>
              <a:rPr lang="en-US" dirty="0" smtClean="0"/>
              <a:t>Building Blocks of Social Structure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Role Set</a:t>
            </a:r>
            <a:r>
              <a:rPr lang="en-US" dirty="0" smtClean="0"/>
              <a:t>: Different roles attached to a single status </a:t>
            </a:r>
          </a:p>
          <a:p>
            <a:pPr lvl="1"/>
            <a:r>
              <a:rPr lang="en-US" dirty="0" smtClean="0"/>
              <a:t>Ex: Parents have to be caretakers, security providers, nurses, discipline providers, etc.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u="sng" dirty="0" smtClean="0"/>
              <a:t>Role Conflict</a:t>
            </a:r>
            <a:r>
              <a:rPr lang="en-US" dirty="0" smtClean="0"/>
              <a:t>: Occurs when fulfilling the role expectations of one status makes it difficult to fulfill the role expectations of another status </a:t>
            </a:r>
          </a:p>
          <a:p>
            <a:pPr lvl="1"/>
            <a:r>
              <a:rPr lang="en-US" dirty="0" smtClean="0"/>
              <a:t>Ex: To be a good student you must do your homework, but to be a good athlete you must practice </a:t>
            </a:r>
          </a:p>
          <a:p>
            <a:r>
              <a:rPr lang="en-US" u="sng" dirty="0" smtClean="0"/>
              <a:t>Role Strain</a:t>
            </a:r>
            <a:r>
              <a:rPr lang="en-US" dirty="0" smtClean="0"/>
              <a:t>: Occurs when a person has difficulty meeting the role expectations of a single status</a:t>
            </a:r>
          </a:p>
          <a:p>
            <a:pPr lvl="1"/>
            <a:r>
              <a:rPr lang="en-US" dirty="0" smtClean="0"/>
              <a:t>Ex: Boss who has to maintain workers’ morale while getting them to work long hours of overtime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66800"/>
            <a:ext cx="8439150" cy="4999037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dist="71842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Conflicts, Role Strain, or Something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610600" cy="49069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each scenario determine if a role conflict or role strain is present, then decide how the scenario should be resolved: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Tracey is upset. Her mother wants to hang out with her at a concert but Tracey wants to go with her friends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Sam, a single parent, has 2 children who attend the same high school. He believes in taking an active part of his children’s education and both want him to meet with their teachers at Open House.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Officer Jones pulls over a driver for speeding. As she approaches the car, she realizes the driver is her best friend.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467600" cy="762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dirty="0" smtClean="0"/>
              <a:t>Roles and Statuses Visualized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03136"/>
              </p:ext>
            </p:extLst>
          </p:nvPr>
        </p:nvGraphicFramePr>
        <p:xfrm>
          <a:off x="228600" y="1066800"/>
          <a:ext cx="8763000" cy="5425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838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Statuses held</a:t>
                      </a:r>
                      <a:r>
                        <a:rPr lang="en-US" sz="2400" baseline="0" dirty="0" smtClean="0"/>
                        <a:t> by ‘Teresa’, a 35 yr. old wife, mother, and full-time secretary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13664">
                <a:tc rowSpan="5">
                  <a:txBody>
                    <a:bodyPr/>
                    <a:lstStyle/>
                    <a:p>
                      <a:pPr algn="ctr"/>
                      <a:endParaRPr lang="en-US" sz="2100" dirty="0" smtClean="0"/>
                    </a:p>
                    <a:p>
                      <a:pPr algn="ctr"/>
                      <a:endParaRPr lang="en-US" sz="2100" dirty="0" smtClean="0"/>
                    </a:p>
                    <a:p>
                      <a:pPr algn="ctr"/>
                      <a:endParaRPr lang="en-US" sz="2100" dirty="0" smtClean="0"/>
                    </a:p>
                    <a:p>
                      <a:pPr algn="ctr"/>
                      <a:endParaRPr lang="en-US" sz="2100" dirty="0" smtClean="0"/>
                    </a:p>
                    <a:p>
                      <a:pPr algn="ctr"/>
                      <a:endParaRPr lang="en-US" sz="2100" dirty="0" smtClean="0"/>
                    </a:p>
                    <a:p>
                      <a:pPr algn="ctr"/>
                      <a:endParaRPr lang="en-US" sz="2100" dirty="0" smtClean="0"/>
                    </a:p>
                    <a:p>
                      <a:pPr algn="ctr"/>
                      <a:endParaRPr lang="en-US" sz="2100" dirty="0" smtClean="0"/>
                    </a:p>
                    <a:p>
                      <a:pPr algn="ctr"/>
                      <a:endParaRPr lang="en-US" sz="2100" dirty="0" smtClean="0"/>
                    </a:p>
                    <a:p>
                      <a:pPr algn="ctr"/>
                      <a:r>
                        <a:rPr lang="en-US" sz="2100" dirty="0" smtClean="0"/>
                        <a:t>Roles</a:t>
                      </a:r>
                    </a:p>
                    <a:p>
                      <a:pPr algn="ctr"/>
                      <a:r>
                        <a:rPr lang="en-US" sz="2100" dirty="0" smtClean="0"/>
                        <a:t>Corresponding</a:t>
                      </a:r>
                      <a:r>
                        <a:rPr lang="en-US" sz="2100" baseline="0" dirty="0" smtClean="0"/>
                        <a:t> to her Various Statuses</a:t>
                      </a:r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Mother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Secretary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Wife</a:t>
                      </a:r>
                      <a:endParaRPr lang="en-US" b="1" dirty="0"/>
                    </a:p>
                  </a:txBody>
                  <a:tcPr anchor="ctr"/>
                </a:tc>
              </a:tr>
              <a:tr h="105103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Firm with children in setting</a:t>
                      </a:r>
                      <a:r>
                        <a:rPr lang="en-US" sz="1400" baseline="0" dirty="0" smtClean="0"/>
                        <a:t> boundaries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Deferential</a:t>
                      </a:r>
                      <a:r>
                        <a:rPr lang="en-US" sz="1400" baseline="0" dirty="0" smtClean="0"/>
                        <a:t> to Boss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Occasionally</a:t>
                      </a:r>
                      <a:r>
                        <a:rPr lang="en-US" sz="1400" baseline="0" dirty="0" smtClean="0"/>
                        <a:t> disputes husband, mostly agrees with him</a:t>
                      </a:r>
                      <a:endParaRPr lang="en-US" sz="1400" dirty="0"/>
                    </a:p>
                  </a:txBody>
                  <a:tcPr anchor="ctr"/>
                </a:tc>
              </a:tr>
              <a:tr h="105103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Cooks</a:t>
                      </a:r>
                      <a:r>
                        <a:rPr lang="en-US" sz="1400" baseline="0" dirty="0" smtClean="0"/>
                        <a:t> Meals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Proofs</a:t>
                      </a:r>
                      <a:r>
                        <a:rPr lang="en-US" sz="1400" baseline="0" dirty="0" smtClean="0"/>
                        <a:t> her boss’s correspondences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Send birthday and holiday</a:t>
                      </a:r>
                      <a:r>
                        <a:rPr lang="en-US" sz="1400" baseline="0" dirty="0" smtClean="0"/>
                        <a:t> greetings on behalf of her husband</a:t>
                      </a:r>
                      <a:endParaRPr lang="en-US" sz="1400" dirty="0"/>
                    </a:p>
                  </a:txBody>
                  <a:tcPr anchor="ctr"/>
                </a:tc>
              </a:tr>
              <a:tr h="90088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Helps</a:t>
                      </a:r>
                      <a:r>
                        <a:rPr lang="en-US" sz="1400" baseline="0" dirty="0" smtClean="0"/>
                        <a:t> children with homework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Takes</a:t>
                      </a:r>
                      <a:r>
                        <a:rPr lang="en-US" sz="1400" baseline="0" dirty="0" smtClean="0"/>
                        <a:t> minutes at staff meetings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Listens to husbands’ gripes</a:t>
                      </a:r>
                      <a:r>
                        <a:rPr lang="en-US" sz="1400" baseline="0" dirty="0" smtClean="0"/>
                        <a:t> about his job</a:t>
                      </a:r>
                      <a:endParaRPr lang="en-US" sz="1400" dirty="0"/>
                    </a:p>
                  </a:txBody>
                  <a:tcPr anchor="ctr"/>
                </a:tc>
              </a:tr>
              <a:tr h="117115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Buys</a:t>
                      </a:r>
                      <a:r>
                        <a:rPr lang="en-US" sz="1400" baseline="0" dirty="0" smtClean="0"/>
                        <a:t> clothes for children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Serves</a:t>
                      </a:r>
                      <a:r>
                        <a:rPr lang="en-US" sz="1400" baseline="0" dirty="0" smtClean="0"/>
                        <a:t> as first point of contact for bosses’ clients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Is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baseline="0" smtClean="0"/>
                        <a:t>intimate </a:t>
                      </a:r>
                      <a:r>
                        <a:rPr lang="en-US" sz="1400" baseline="0" dirty="0" smtClean="0"/>
                        <a:t>with husband at mutually-approved times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tere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05000"/>
            <a:ext cx="2207664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467600" cy="1143000"/>
          </a:xfrm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en-US" dirty="0" smtClean="0"/>
              <a:t>The Evolution of the Mother Status in Teresa’s life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81000" y="1371600"/>
          <a:ext cx="84582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Status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personal web of your status set. Be sure to include: </a:t>
            </a:r>
          </a:p>
          <a:p>
            <a:pPr lvl="1"/>
            <a:r>
              <a:rPr lang="en-US" dirty="0" smtClean="0"/>
              <a:t>A drawing of yourself in the middle </a:t>
            </a:r>
          </a:p>
          <a:p>
            <a:pPr lvl="1"/>
            <a:r>
              <a:rPr lang="en-US" dirty="0" smtClean="0"/>
              <a:t>10 statuses branching off your image </a:t>
            </a:r>
          </a:p>
          <a:p>
            <a:pPr lvl="1"/>
            <a:r>
              <a:rPr lang="en-US" dirty="0" smtClean="0"/>
              <a:t>Labels and symbols so that your 10 statuses are recognizable </a:t>
            </a:r>
          </a:p>
          <a:p>
            <a:r>
              <a:rPr lang="en-US" dirty="0" smtClean="0"/>
              <a:t>Label all 10 of your statuses either ascribed or achieved </a:t>
            </a:r>
          </a:p>
          <a:p>
            <a:r>
              <a:rPr lang="en-US" dirty="0" smtClean="0"/>
              <a:t>Mark your master status with a bold asterisk</a:t>
            </a:r>
          </a:p>
          <a:p>
            <a:r>
              <a:rPr lang="en-US" dirty="0" smtClean="0"/>
              <a:t>On the back of your status set, respond to the following: </a:t>
            </a:r>
          </a:p>
          <a:p>
            <a:pPr lvl="1"/>
            <a:r>
              <a:rPr lang="en-US" dirty="0" smtClean="0"/>
              <a:t>Of the 10 statuses you have identified, choose 5 and explain the role expectations of each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to Be 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Competency Goal 3</a:t>
            </a:r>
            <a:r>
              <a:rPr lang="en-US" dirty="0" smtClean="0"/>
              <a:t>: The learner will develop an understanding of social interaction and social structure.</a:t>
            </a:r>
          </a:p>
          <a:p>
            <a:pPr lvl="1"/>
            <a:r>
              <a:rPr lang="en-US" dirty="0" smtClean="0"/>
              <a:t>3.01 Define and evaluate the theoretical perspectives of social interaction.</a:t>
            </a:r>
          </a:p>
          <a:p>
            <a:pPr lvl="1"/>
            <a:r>
              <a:rPr lang="en-US" dirty="0" smtClean="0"/>
              <a:t>3.02 Explain the types of social interaction.</a:t>
            </a:r>
          </a:p>
          <a:p>
            <a:pPr lvl="1"/>
            <a:r>
              <a:rPr lang="en-US" dirty="0" smtClean="0"/>
              <a:t>3.03 Distinguish status from role and pose solutions to role conflicts.</a:t>
            </a:r>
          </a:p>
          <a:p>
            <a:pPr lvl="1"/>
            <a:r>
              <a:rPr lang="en-US" dirty="0" smtClean="0"/>
              <a:t>3.04 Discuss how the social structure of a culture affects social interaction.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do societies change over time?</a:t>
            </a:r>
          </a:p>
          <a:p>
            <a:pPr lvl="0"/>
            <a:r>
              <a:rPr lang="en-US" dirty="0" smtClean="0"/>
              <a:t>How have societies changed in terms of government structure , gender roles, technology, and economic factors?</a:t>
            </a:r>
          </a:p>
          <a:p>
            <a:pPr lvl="0"/>
            <a:r>
              <a:rPr lang="en-US" dirty="0" smtClean="0"/>
              <a:t>How do statuses and roles impact individuals and group behavior?</a:t>
            </a:r>
          </a:p>
          <a:p>
            <a:pPr lvl="0"/>
            <a:r>
              <a:rPr lang="en-US" dirty="0" smtClean="0"/>
              <a:t>What is the importance of groups in different types of societies?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467600" cy="1143000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dirty="0" smtClean="0"/>
              <a:t>Social Structure Framework</a:t>
            </a:r>
          </a:p>
        </p:txBody>
      </p:sp>
      <p:pic>
        <p:nvPicPr>
          <p:cNvPr id="83971" name="Picture 3" descr="05501-04-f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511853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of interrelated statuses and roles that guide human interaction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3536"/>
            <a:ext cx="83820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/>
              <a:t>Foundations of Social Structures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Statuses</a:t>
            </a:r>
            <a:r>
              <a:rPr lang="en-US" dirty="0" smtClean="0"/>
              <a:t>: Ways of defining where individuals fit in society and how they relate to others in society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u="sng" dirty="0" smtClean="0"/>
              <a:t>Roles</a:t>
            </a:r>
            <a:r>
              <a:rPr lang="en-US" dirty="0" smtClean="0"/>
              <a:t>: The behavior – the rights and obligations – expected of someone occupying a particular status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Status?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Ascribed Status</a:t>
            </a:r>
            <a:r>
              <a:rPr lang="en-US" dirty="0" smtClean="0"/>
              <a:t>: Assigned according to qualities beyond a person’s controls </a:t>
            </a:r>
          </a:p>
          <a:p>
            <a:pPr lvl="1"/>
            <a:r>
              <a:rPr lang="en-US" dirty="0" smtClean="0"/>
              <a:t>Inherited traits or assigned automatically when a person reaches a certain age </a:t>
            </a:r>
          </a:p>
          <a:p>
            <a:pPr lvl="1"/>
            <a:r>
              <a:rPr lang="en-US" dirty="0" smtClean="0"/>
              <a:t>Ex: Race, Ethnicity</a:t>
            </a:r>
          </a:p>
          <a:p>
            <a:r>
              <a:rPr lang="en-US" u="sng" dirty="0" smtClean="0"/>
              <a:t>Achieved Status</a:t>
            </a:r>
            <a:r>
              <a:rPr lang="en-US" dirty="0" smtClean="0"/>
              <a:t>: Acquired through your own direct efforts </a:t>
            </a:r>
          </a:p>
          <a:p>
            <a:pPr lvl="1"/>
            <a:r>
              <a:rPr lang="en-US" dirty="0" smtClean="0"/>
              <a:t>Ex: Occupation, Marital Status </a:t>
            </a:r>
          </a:p>
          <a:p>
            <a:r>
              <a:rPr lang="en-US" u="sng" dirty="0" smtClean="0"/>
              <a:t>Master Status</a:t>
            </a:r>
            <a:r>
              <a:rPr lang="en-US" dirty="0" smtClean="0"/>
              <a:t>: Status that plays greatest in shaping a person’s life and determining his or her social identity </a:t>
            </a:r>
          </a:p>
          <a:p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Status Set</a:t>
            </a:r>
            <a:r>
              <a:rPr lang="en-US" dirty="0" smtClean="0"/>
              <a:t>: All the statuses or positions that an individual can occupy</a:t>
            </a:r>
          </a:p>
          <a:p>
            <a:r>
              <a:rPr lang="en-US" u="sng" dirty="0" smtClean="0"/>
              <a:t>Status Symbol</a:t>
            </a:r>
            <a:r>
              <a:rPr lang="en-US" dirty="0" smtClean="0"/>
              <a:t>: Items used to identify a status </a:t>
            </a:r>
          </a:p>
          <a:p>
            <a:pPr lvl="1"/>
            <a:r>
              <a:rPr lang="en-US" dirty="0" smtClean="0"/>
              <a:t>Ex: Wedding 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Think about the social status you have achieved or wish to achieve throughout the decades of your life.</a:t>
            </a:r>
          </a:p>
          <a:p>
            <a:r>
              <a:rPr lang="en-US" dirty="0" smtClean="0"/>
              <a:t>Try to think of at least 4 statuses for each age-group </a:t>
            </a:r>
          </a:p>
          <a:p>
            <a:pPr lvl="1"/>
            <a:r>
              <a:rPr lang="en-US" dirty="0" smtClean="0"/>
              <a:t>Childhood </a:t>
            </a:r>
          </a:p>
          <a:p>
            <a:pPr lvl="1"/>
            <a:r>
              <a:rPr lang="en-US" dirty="0" smtClean="0"/>
              <a:t>Teens </a:t>
            </a:r>
          </a:p>
          <a:p>
            <a:pPr lvl="1"/>
            <a:r>
              <a:rPr lang="en-US" dirty="0" smtClean="0"/>
              <a:t>20s </a:t>
            </a:r>
          </a:p>
          <a:p>
            <a:pPr lvl="1"/>
            <a:r>
              <a:rPr lang="en-US" dirty="0" smtClean="0"/>
              <a:t>30s</a:t>
            </a:r>
          </a:p>
          <a:p>
            <a:pPr lvl="1"/>
            <a:r>
              <a:rPr lang="en-US" dirty="0" smtClean="0"/>
              <a:t>40s</a:t>
            </a:r>
          </a:p>
          <a:p>
            <a:pPr lvl="1"/>
            <a:r>
              <a:rPr lang="en-US" dirty="0" smtClean="0"/>
              <a:t>50s</a:t>
            </a:r>
          </a:p>
          <a:p>
            <a:pPr lvl="1"/>
            <a:r>
              <a:rPr lang="en-US" dirty="0" smtClean="0"/>
              <a:t>60s and Beyond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occupy a status, but you play a role </a:t>
            </a:r>
          </a:p>
          <a:p>
            <a:r>
              <a:rPr lang="en-US" u="sng" dirty="0" smtClean="0"/>
              <a:t>Reciprocal roles</a:t>
            </a:r>
            <a:r>
              <a:rPr lang="en-US" dirty="0" smtClean="0"/>
              <a:t>: Corresponding roles that define the patterns of interaction between related states </a:t>
            </a:r>
          </a:p>
          <a:p>
            <a:pPr lvl="1"/>
            <a:r>
              <a:rPr lang="en-US" dirty="0" smtClean="0"/>
              <a:t>Ex: Doctor-Patient, Athlete-Coach</a:t>
            </a:r>
          </a:p>
          <a:p>
            <a:r>
              <a:rPr lang="en-US" u="sng" dirty="0" smtClean="0"/>
              <a:t>Role Expectation</a:t>
            </a:r>
            <a:r>
              <a:rPr lang="en-US" dirty="0" smtClean="0"/>
              <a:t>: Socially determined behaviors expected of a person performing a role </a:t>
            </a:r>
          </a:p>
          <a:p>
            <a:pPr lvl="1"/>
            <a:r>
              <a:rPr lang="en-US" dirty="0" smtClean="0"/>
              <a:t>Ex: Parents expected to provide security </a:t>
            </a:r>
          </a:p>
          <a:p>
            <a:r>
              <a:rPr lang="en-US" u="sng" dirty="0" smtClean="0"/>
              <a:t>Role Performance</a:t>
            </a:r>
            <a:r>
              <a:rPr lang="en-US" dirty="0" smtClean="0"/>
              <a:t>: Actual role behavior </a:t>
            </a:r>
          </a:p>
          <a:p>
            <a:pPr lvl="1"/>
            <a:r>
              <a:rPr lang="en-US" dirty="0" smtClean="0"/>
              <a:t>Ex: Some parents don’t properly care for their children</a:t>
            </a:r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1610</TotalTime>
  <Words>904</Words>
  <Application>Microsoft Office PowerPoint</Application>
  <PresentationFormat>On-screen Show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Social Structure</vt:lpstr>
      <vt:lpstr>Goals to Be Met</vt:lpstr>
      <vt:lpstr>Essential Questions</vt:lpstr>
      <vt:lpstr>Social Structure Framework</vt:lpstr>
      <vt:lpstr>Social Structure </vt:lpstr>
      <vt:lpstr>Foundations of Social Structures</vt:lpstr>
      <vt:lpstr>What is a Status?</vt:lpstr>
      <vt:lpstr>Timeline Activity </vt:lpstr>
      <vt:lpstr>What is a Role?</vt:lpstr>
      <vt:lpstr>What is a Role?</vt:lpstr>
      <vt:lpstr>PowerPoint Presentation</vt:lpstr>
      <vt:lpstr>Role Conflicts, Role Strain, or Something Else?</vt:lpstr>
      <vt:lpstr>Roles and Statuses Visualized</vt:lpstr>
      <vt:lpstr>The Evolution of the Mother Status in Teresa’s life</vt:lpstr>
      <vt:lpstr>Your Status Set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Structure</dc:title>
  <dc:creator>Shavonne</dc:creator>
  <cp:lastModifiedBy>wwestbrook</cp:lastModifiedBy>
  <cp:revision>14</cp:revision>
  <dcterms:created xsi:type="dcterms:W3CDTF">2012-09-22T21:12:55Z</dcterms:created>
  <dcterms:modified xsi:type="dcterms:W3CDTF">2015-09-28T11:09:29Z</dcterms:modified>
</cp:coreProperties>
</file>